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9" r:id="rId7"/>
    <p:sldId id="262" r:id="rId8"/>
    <p:sldId id="270" r:id="rId9"/>
    <p:sldId id="261" r:id="rId10"/>
    <p:sldId id="268" r:id="rId11"/>
    <p:sldId id="263" r:id="rId12"/>
    <p:sldId id="265" r:id="rId13"/>
    <p:sldId id="266" r:id="rId14"/>
    <p:sldId id="267" r:id="rId15"/>
    <p:sldId id="264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95D040-3F2A-43E9-8FB5-04DD91653A66}" type="datetimeFigureOut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79759B-78D7-40D9-AA74-553216DD8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5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5A5DF-54D6-43B7-B4B0-E0EEE24E48DE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6936" y="6492875"/>
            <a:ext cx="389626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a non-ITAR presentation, for public release and reproduction from FSW website.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F3FC3-7A86-4B6D-9199-4691EDE53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9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28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E4E0-5D7B-441A-B56B-61DE0136F9D8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30260-2185-416B-B517-40B457DFF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9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28E8B-2FD1-4849-BE30-EBB3B3B07A3F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A964-90A0-47E6-BFD4-597883E31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2400" y="1066800"/>
            <a:ext cx="8839200" cy="5562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2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55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898D-C5D3-4D22-A73C-194A2C277D7A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0239"/>
            <a:ext cx="3962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a non-ITAR presentation, for public release and reproduction from FSW website.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023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B9F1-8376-4720-92D5-0462E5ECA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9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16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E259-B62A-4188-8AF8-8AD7CBC68A81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0539-2FF4-4806-B852-C48FC48B2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7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6BCB-7BB1-46C4-B3C5-429DDA4223E7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D1ED-3983-4D59-95A8-011517D4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5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0D9C-474E-4A87-A1BC-D0E58CEBA6F5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2F5CF-D4FE-438C-BFB8-5DDD746DF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4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7B44E-CDF2-4E9D-96BA-F825DB653174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97137-ADCC-4FB2-9C15-AF914EB87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1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C59B-A2C2-4F5B-B8A8-A75ED31FEF22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9B7A-5710-4321-A32B-22E81695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9FB8B-AA92-4EB3-BECB-2EE67C18A9D7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60F8-07F8-437A-A8EE-4B64834D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78AC-63CE-49CA-A898-062E1EE639D9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A9EE-7759-4D2F-923D-CBFB9F38C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9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CD2B72-47E5-4B0C-8ACE-7E224D71241E}" type="datetime1">
              <a:rPr lang="en-US"/>
              <a:pPr>
                <a:defRPr/>
              </a:pPr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This is a non-ITAR presentation, for public release and reproduction from FSW website.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86AA06-7627-4C8B-B6AE-D634DA8A5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5142016"/>
            <a:ext cx="9144000" cy="1736283"/>
            <a:chOff x="-3" y="5142016"/>
            <a:chExt cx="9144003" cy="1736283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634" y="5142016"/>
              <a:ext cx="8552366" cy="1736283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 userDrawn="1"/>
          </p:nvSpPr>
          <p:spPr>
            <a:xfrm>
              <a:off x="0" y="5142016"/>
              <a:ext cx="9143998" cy="1721959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92000">
                  <a:schemeClr val="bg1">
                    <a:alpha val="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-3" y="5142016"/>
              <a:ext cx="9144003" cy="172195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976"/>
            <a:stretch/>
          </p:blipFill>
          <p:spPr>
            <a:xfrm>
              <a:off x="152399" y="5335975"/>
              <a:ext cx="8991601" cy="1155525"/>
            </a:xfrm>
            <a:prstGeom prst="rect">
              <a:avLst/>
            </a:prstGeom>
          </p:spPr>
        </p:pic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>
              <a:off x="5029200" y="5186541"/>
              <a:ext cx="3505200" cy="990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algn="ctr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sz="1400" b="1" i="1" dirty="0">
                  <a:solidFill>
                    <a:srgbClr val="055CBB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Benefiting government, industry and the public through innovative science and technology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146175"/>
            <a:ext cx="7772400" cy="1470025"/>
          </a:xfrm>
        </p:spPr>
        <p:txBody>
          <a:bodyPr/>
          <a:lstStyle/>
          <a:p>
            <a:r>
              <a:rPr lang="en-US" sz="4800" dirty="0">
                <a:solidFill>
                  <a:srgbClr val="002060"/>
                </a:solidFill>
              </a:rPr>
              <a:t>CubeSat vs. Science Instrument Complexity</a:t>
            </a:r>
            <a:endParaRPr lang="en-US" sz="4800" dirty="0" smtClean="0">
              <a:solidFill>
                <a:srgbClr val="002060"/>
              </a:solidFill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3364302" y="3727330"/>
            <a:ext cx="24499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>
                <a:solidFill>
                  <a:srgbClr val="002060"/>
                </a:solidFill>
              </a:rPr>
              <a:t>Chad Loeffler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4897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This is a non-ITAR presentation, for public release and reproduction from FSW website.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5B3DA-DDBD-47BC-85B9-1BEF1905254C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9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85" y="274638"/>
            <a:ext cx="7712014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Testing and Integration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CubeSats</a:t>
            </a:r>
            <a:r>
              <a:rPr lang="en-US" sz="2400" dirty="0" smtClean="0">
                <a:solidFill>
                  <a:srgbClr val="002060"/>
                </a:solidFill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</a:rPr>
              <a:t>SmallSats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Test with multiple instrument interface simulators or emulators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Test with multiple </a:t>
            </a:r>
            <a:r>
              <a:rPr lang="en-US" sz="2000" dirty="0" smtClean="0">
                <a:solidFill>
                  <a:srgbClr val="002060"/>
                </a:solidFill>
              </a:rPr>
              <a:t>spacecraft component </a:t>
            </a:r>
            <a:r>
              <a:rPr lang="en-US" sz="2000" dirty="0">
                <a:solidFill>
                  <a:srgbClr val="002060"/>
                </a:solidFill>
              </a:rPr>
              <a:t>interface simulators or emulators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Many interfaces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Each payload instrument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ADCS (Attitude Determination and Control System) and Thrusters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Power System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Communications Radio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Each interface may have different software or hardware protocols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2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842" y="274638"/>
            <a:ext cx="7366957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Stakes Of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Science Instruments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Overwrite non-volatile memory with junk data and have no software to run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Improperly use high-voltage and cause loss of science capability in sensors and detectors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Low-voltage short-circuit in main electronics or non-switched component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Mass produce too much data and fill up spacecraft mass memory (with caveats)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842" y="274638"/>
            <a:ext cx="7366957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Stakes Of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Science Instruments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A properly isolated science instrument can only end in its own destruction, not impacting the spacecraft or other science instruments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Usually draws power from a switched source and has limiting or monitoring on power input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Usually limited in mass-memory partition size and cannot overwrite other instruments buffers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Can only cause mission end if not completely isolated from spacecraft and other science instruments, sharing power circuits or memory partitions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842" y="274638"/>
            <a:ext cx="7366957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Stakes Of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CubeSats</a:t>
            </a:r>
            <a:r>
              <a:rPr lang="en-US" sz="2400" dirty="0" smtClean="0">
                <a:solidFill>
                  <a:srgbClr val="002060"/>
                </a:solidFill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</a:rPr>
              <a:t>SmallSats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Failure to deploy solar panel arrays and start battery charging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Failure to de-tumble and stop spinning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Enable maximum power draw and point away from sun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Fire thrusters too long or too little and change attitude or orbit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Overwrite non-volatile memory with junk data and have no software to run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Low-voltage </a:t>
            </a:r>
            <a:r>
              <a:rPr lang="en-US" sz="2000" dirty="0">
                <a:solidFill>
                  <a:srgbClr val="002060"/>
                </a:solidFill>
              </a:rPr>
              <a:t>short-circuit in main electronics or non-switched component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3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842" y="274638"/>
            <a:ext cx="7366957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Stakes Of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CubeSats</a:t>
            </a:r>
            <a:r>
              <a:rPr lang="en-US" sz="2400" dirty="0" smtClean="0">
                <a:solidFill>
                  <a:srgbClr val="002060"/>
                </a:solidFill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</a:rPr>
              <a:t>SmallSats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U</a:t>
            </a:r>
            <a:r>
              <a:rPr lang="en-US" sz="2000" dirty="0" smtClean="0">
                <a:solidFill>
                  <a:srgbClr val="002060"/>
                </a:solidFill>
              </a:rPr>
              <a:t>nrecoverable faults in hardware and software can lead to mission end, either in loss of spacecraft or loss of payload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6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Stakes are higher for the CubeSat: loss of mission vs loss of single instrument.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Complexity of operations, fault management, and testing is higher for the CubeSat.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FSW processing needs are similar, such that similar or common processing board architectures can be used.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4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Topics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Introduction</a:t>
            </a:r>
          </a:p>
          <a:p>
            <a:r>
              <a:rPr lang="en-US" sz="2800" dirty="0">
                <a:solidFill>
                  <a:srgbClr val="002060"/>
                </a:solidFill>
              </a:rPr>
              <a:t>Processor Boards and Software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Operations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Fault </a:t>
            </a:r>
            <a:r>
              <a:rPr lang="en-US" sz="2800" dirty="0" smtClean="0">
                <a:solidFill>
                  <a:srgbClr val="002060"/>
                </a:solidFill>
              </a:rPr>
              <a:t>Management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Testing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Stakes Of Destruction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49400" y="6356350"/>
            <a:ext cx="6070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This is a non-ITAR presentation, for public release and reproduction from FSW website.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61F2F-5C65-45C3-885A-45E5D6F2358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Are “low-budget” </a:t>
            </a:r>
            <a:r>
              <a:rPr lang="en-US" sz="2400" dirty="0" err="1" smtClean="0">
                <a:solidFill>
                  <a:srgbClr val="002060"/>
                </a:solidFill>
              </a:rPr>
              <a:t>CubeSats</a:t>
            </a:r>
            <a:r>
              <a:rPr lang="en-US" sz="2400" dirty="0" smtClean="0">
                <a:solidFill>
                  <a:srgbClr val="002060"/>
                </a:solidFill>
              </a:rPr>
              <a:t> more complex than science instruments?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Are they more similar or more different than expected?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Two instruments are compared to two satellites: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SO-HIS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(science instrument)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JUNO-JADE </a:t>
            </a:r>
            <a:r>
              <a:rPr lang="en-US" sz="2000" dirty="0">
                <a:solidFill>
                  <a:srgbClr val="002060"/>
                </a:solidFill>
              </a:rPr>
              <a:t>(science instrument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CUSP (CubeSat)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CYGNSS (</a:t>
            </a:r>
            <a:r>
              <a:rPr lang="en-US" sz="2000" dirty="0" err="1" smtClean="0">
                <a:solidFill>
                  <a:srgbClr val="002060"/>
                </a:solidFill>
              </a:rPr>
              <a:t>SmallSat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4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127" y="274638"/>
            <a:ext cx="7366959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Processor Boards and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JUNO-JADE (science instrument)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4 MB SRAM, 0.5 MB EEPROM, 24 MHz CPU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SO-HIS (science instrument)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16 MB SRAM, 2 MB MRAM, 25 MHz and 50 MHz CPU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CUSP (CubeSat)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4 MB SRAM, 2 MB MRAM, 4 GB FLASH, 50 MHz CPU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CYGNSS (</a:t>
            </a:r>
            <a:r>
              <a:rPr lang="en-US" sz="2400" dirty="0" err="1" smtClean="0">
                <a:solidFill>
                  <a:srgbClr val="002060"/>
                </a:solidFill>
              </a:rPr>
              <a:t>SmallSat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4 MB SRAM, </a:t>
            </a:r>
            <a:r>
              <a:rPr lang="en-US" sz="2000" dirty="0" smtClean="0">
                <a:solidFill>
                  <a:srgbClr val="002060"/>
                </a:solidFill>
              </a:rPr>
              <a:t>4 </a:t>
            </a:r>
            <a:r>
              <a:rPr lang="en-US" sz="2000" dirty="0">
                <a:solidFill>
                  <a:srgbClr val="002060"/>
                </a:solidFill>
              </a:rPr>
              <a:t>MB MRAM, 4 GB FLASH, </a:t>
            </a:r>
            <a:r>
              <a:rPr lang="en-US" sz="2000" dirty="0" smtClean="0">
                <a:solidFill>
                  <a:srgbClr val="002060"/>
                </a:solidFill>
              </a:rPr>
              <a:t>25 </a:t>
            </a:r>
            <a:r>
              <a:rPr lang="en-US" sz="2000" dirty="0">
                <a:solidFill>
                  <a:srgbClr val="002060"/>
                </a:solidFill>
              </a:rPr>
              <a:t>MHz CPU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887" y="274638"/>
            <a:ext cx="7090912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Science Instruments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Receive commands and send telemetry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Perform fault management and detection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Collect and process science data, including use of high-voltage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Operations Planning only has to handle reactions to thruster firings and orbit change maneuvers, not how to accomplish them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Operations </a:t>
            </a:r>
            <a:r>
              <a:rPr lang="en-US" sz="2000" dirty="0" smtClean="0">
                <a:solidFill>
                  <a:srgbClr val="002060"/>
                </a:solidFill>
              </a:rPr>
              <a:t>Planning only has to focus on data production to mass memory, not on storage and downlink to ground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Usually no heater control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2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887" y="274638"/>
            <a:ext cx="7090912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CubeSats</a:t>
            </a:r>
            <a:r>
              <a:rPr lang="en-US" sz="2400" dirty="0" smtClean="0">
                <a:solidFill>
                  <a:srgbClr val="002060"/>
                </a:solidFill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</a:rPr>
              <a:t>SmallSats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Control radio for uplink and downlink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P</a:t>
            </a:r>
            <a:r>
              <a:rPr lang="en-US" sz="2000" dirty="0" smtClean="0">
                <a:solidFill>
                  <a:srgbClr val="002060"/>
                </a:solidFill>
              </a:rPr>
              <a:t>rocess commands and telemetry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Perform fault management and detection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Perform thruster firings and orbit change maneuvers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Perform ADCS pointing and stability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Maintain heater control for all components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Maintain power levels and battery charging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Store all data in mass memory, handle partitioning and downlink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8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Fault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Science Instruments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solate faults to lowest level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If fault is contained completely within a single sensor, but has multiple sensors, then can remain in science mode with unaffected sensors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For off-nominal but not critically dangerous faults, when isolation of a component is not possible, then stay in Safe Mode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No high voltage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No science data collection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No power to sensors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For critical or dangerous faults, send Power-Off request to spacecraft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Fault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CubeSats</a:t>
            </a:r>
            <a:r>
              <a:rPr lang="en-US" sz="2400" dirty="0" smtClean="0">
                <a:solidFill>
                  <a:srgbClr val="002060"/>
                </a:solidFill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</a:rPr>
              <a:t>SmallSats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>
                <a:solidFill>
                  <a:srgbClr val="002060"/>
                </a:solidFill>
              </a:rPr>
              <a:t>F</a:t>
            </a:r>
            <a:r>
              <a:rPr lang="en-US" sz="2000" dirty="0" smtClean="0">
                <a:solidFill>
                  <a:srgbClr val="002060"/>
                </a:solidFill>
              </a:rPr>
              <a:t>ail Operational” instead of “Fail Safe”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Most components, except for the payload, are critical and must remain operational, even if only in a minimal capacity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Communications Radio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Power System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</a:rPr>
              <a:t>ADCS (Attitude Determination and Control System) and Thrusters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Faults usually result in payload instruments being powered off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“Safe Mode” means Sun-pointing instead of Earth-pointing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4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85" y="274638"/>
            <a:ext cx="7712014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Testing and Integration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Science Instruments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Test with a single spacecraft interface simulator or emulator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Minimal external interfaces, either to the spacecraft or component between instrument and spacecraft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Can have multiple internal interfaces, possibly with different protocols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Sensors and detectors go through science calibration beam testing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a non-ITAR presentation, for public release and reproduction from FSW website.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B9F1-8376-4720-92D5-0462E5ECAF9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0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1020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CubeSat vs. Science Instrument Complexity</vt:lpstr>
      <vt:lpstr>Topics</vt:lpstr>
      <vt:lpstr>Introduction</vt:lpstr>
      <vt:lpstr>Processor Boards and Software</vt:lpstr>
      <vt:lpstr>Operations</vt:lpstr>
      <vt:lpstr>Operations</vt:lpstr>
      <vt:lpstr>Fault Management</vt:lpstr>
      <vt:lpstr>Fault Management</vt:lpstr>
      <vt:lpstr>Testing and Integration</vt:lpstr>
      <vt:lpstr>Testing and Integration</vt:lpstr>
      <vt:lpstr>Stakes Of Destruction</vt:lpstr>
      <vt:lpstr>Stakes Of Destruction</vt:lpstr>
      <vt:lpstr>Stakes Of Destruction</vt:lpstr>
      <vt:lpstr>Stakes Of Destruction</vt:lpstr>
      <vt:lpstr>Conclusion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Goddard SpW Protocol Stack</dc:title>
  <dc:creator>Carlos Ugarte</dc:creator>
  <cp:lastModifiedBy>Loeffler, Chad</cp:lastModifiedBy>
  <cp:revision>81</cp:revision>
  <dcterms:created xsi:type="dcterms:W3CDTF">2015-06-15T12:13:22Z</dcterms:created>
  <dcterms:modified xsi:type="dcterms:W3CDTF">2018-11-25T18:30:59Z</dcterms:modified>
</cp:coreProperties>
</file>