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1"/>
  </p:sldMasterIdLst>
  <p:notesMasterIdLst>
    <p:notesMasterId r:id="rId31"/>
  </p:notesMasterIdLst>
  <p:handoutMasterIdLst>
    <p:handoutMasterId r:id="rId32"/>
  </p:handoutMasterIdLst>
  <p:sldIdLst>
    <p:sldId id="554" r:id="rId2"/>
    <p:sldId id="546" r:id="rId3"/>
    <p:sldId id="603" r:id="rId4"/>
    <p:sldId id="614" r:id="rId5"/>
    <p:sldId id="1228" r:id="rId6"/>
    <p:sldId id="1202" r:id="rId7"/>
    <p:sldId id="1231" r:id="rId8"/>
    <p:sldId id="1232" r:id="rId9"/>
    <p:sldId id="1233" r:id="rId10"/>
    <p:sldId id="1234" r:id="rId11"/>
    <p:sldId id="1235" r:id="rId12"/>
    <p:sldId id="1230" r:id="rId13"/>
    <p:sldId id="665" r:id="rId14"/>
    <p:sldId id="1214" r:id="rId15"/>
    <p:sldId id="1179" r:id="rId16"/>
    <p:sldId id="1238" r:id="rId17"/>
    <p:sldId id="651" r:id="rId18"/>
    <p:sldId id="1215" r:id="rId19"/>
    <p:sldId id="527" r:id="rId20"/>
    <p:sldId id="430" r:id="rId21"/>
    <p:sldId id="431" r:id="rId22"/>
    <p:sldId id="644" r:id="rId23"/>
    <p:sldId id="645" r:id="rId24"/>
    <p:sldId id="1239" r:id="rId25"/>
    <p:sldId id="642" r:id="rId26"/>
    <p:sldId id="666" r:id="rId27"/>
    <p:sldId id="1211" r:id="rId28"/>
    <p:sldId id="1212" r:id="rId29"/>
    <p:sldId id="121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3E3889-3299-484B-9EF9-DD8CF12CDC6C}">
          <p14:sldIdLst>
            <p14:sldId id="554"/>
            <p14:sldId id="546"/>
            <p14:sldId id="603"/>
            <p14:sldId id="614"/>
            <p14:sldId id="1228"/>
            <p14:sldId id="1202"/>
            <p14:sldId id="1231"/>
            <p14:sldId id="1232"/>
            <p14:sldId id="1233"/>
            <p14:sldId id="1234"/>
            <p14:sldId id="1235"/>
            <p14:sldId id="1230"/>
            <p14:sldId id="665"/>
            <p14:sldId id="1214"/>
            <p14:sldId id="1179"/>
            <p14:sldId id="1238"/>
            <p14:sldId id="651"/>
            <p14:sldId id="1215"/>
            <p14:sldId id="527"/>
            <p14:sldId id="430"/>
            <p14:sldId id="431"/>
            <p14:sldId id="644"/>
            <p14:sldId id="645"/>
            <p14:sldId id="1239"/>
            <p14:sldId id="642"/>
            <p14:sldId id="666"/>
            <p14:sldId id="1211"/>
            <p14:sldId id="1212"/>
            <p14:sldId id="12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cey Brooks-OCT" initials="SEB" lastIdx="4" clrIdx="0"/>
  <p:cmAuthor id="1" name="Raphael R Some" initials="RRS" lastIdx="2" clrIdx="1"/>
  <p:cmAuthor id="2" name="Mukherjee, Deepa R (3414)" initials="MDR(" lastIdx="2" clrIdx="2">
    <p:extLst/>
  </p:cmAuthor>
  <p:cmAuthor id="3" name="Some, Raphael R (3400)" initials="SRR(" lastIdx="15" clrIdx="3">
    <p:extLst/>
  </p:cmAuthor>
  <p:cmAuthor id="4" name="Richard Doyle" initials="RJD" lastIdx="1" clrIdx="4">
    <p:extLst/>
  </p:cmAuthor>
  <p:cmAuthor id="5" name="Richard Doyle" initials="RJD [2]" lastIdx="1" clrIdx="5">
    <p:extLst/>
  </p:cmAuthor>
  <p:cmAuthor id="6" name="Richard Doyle" initials="RJD [3]" lastIdx="1" clrIdx="6">
    <p:extLst/>
  </p:cmAuthor>
  <p:cmAuthor id="7" name="Richard Doyle" initials="RJD [4]" lastIdx="1" clrIdx="7">
    <p:extLst/>
  </p:cmAuthor>
  <p:cmAuthor id="8" name="Richard Doyle" initials="RJD [5]" lastIdx="1" clrIdx="8">
    <p:extLst/>
  </p:cmAuthor>
  <p:cmAuthor id="9" name="Richard Doyle" initials="RJD [6]" lastIdx="1" clrIdx="9">
    <p:extLst/>
  </p:cmAuthor>
  <p:cmAuthor id="10" name="Richard Doyle" initials="RJD [7]" lastIdx="1" clrIdx="10">
    <p:extLst/>
  </p:cmAuthor>
  <p:cmAuthor id="11" name="Richard Doyle" initials="RJD [8]" lastIdx="1" clrIdx="11">
    <p:extLst/>
  </p:cmAuthor>
  <p:cmAuthor id="12" name="Richard Doyle" initials="RJD [9]" lastIdx="1" clrIdx="12">
    <p:extLst/>
  </p:cmAuthor>
  <p:cmAuthor id="13" name="Richard Doyle" initials="RJD [10]" lastIdx="1" clrIdx="13">
    <p:extLst/>
  </p:cmAuthor>
  <p:cmAuthor id="14" name="Richard Doyle" initials="RJD [11]" lastIdx="1" clrIdx="14">
    <p:extLst/>
  </p:cmAuthor>
  <p:cmAuthor id="15" name="Richard Doyle" initials="RJD [12]" lastIdx="1" clrIdx="15">
    <p:extLst/>
  </p:cmAuthor>
  <p:cmAuthor id="16" name="Powell, Wesley A. (GSFC-5600)" initials="PWA(" lastIdx="20" clrIdx="16">
    <p:extLst>
      <p:ext uri="{19B8F6BF-5375-455C-9EA6-DF929625EA0E}">
        <p15:presenceInfo xmlns:p15="http://schemas.microsoft.com/office/powerpoint/2012/main" userId="S-1-5-21-330711430-3775241029-4075259233-92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14" autoAdjust="0"/>
    <p:restoredTop sz="96433" autoAdjust="0"/>
  </p:normalViewPr>
  <p:slideViewPr>
    <p:cSldViewPr>
      <p:cViewPr varScale="1">
        <p:scale>
          <a:sx n="135" d="100"/>
          <a:sy n="135" d="100"/>
        </p:scale>
        <p:origin x="920" y="184"/>
      </p:cViewPr>
      <p:guideLst>
        <p:guide orient="horz" pos="2160"/>
        <p:guide pos="2880"/>
      </p:guideLst>
    </p:cSldViewPr>
  </p:slideViewPr>
  <p:outlineViewPr>
    <p:cViewPr>
      <p:scale>
        <a:sx n="33" d="100"/>
        <a:sy n="33" d="100"/>
      </p:scale>
      <p:origin x="0" y="-740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E059F3B-D158-49D8-9C4A-1C31E1C9D45A}" type="datetimeFigureOut">
              <a:rPr lang="en-US" smtClean="0"/>
              <a:t>12/3/18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21DC9D9-ED15-4C7E-8FA1-6D5E787B5A1D}" type="slidenum">
              <a:rPr lang="en-US" smtClean="0"/>
              <a:t>‹#›</a:t>
            </a:fld>
            <a:endParaRPr lang="en-US" dirty="0"/>
          </a:p>
        </p:txBody>
      </p:sp>
    </p:spTree>
    <p:extLst>
      <p:ext uri="{BB962C8B-B14F-4D97-AF65-F5344CB8AC3E}">
        <p14:creationId xmlns:p14="http://schemas.microsoft.com/office/powerpoint/2010/main" val="14384779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315" tIns="46657" rIns="93315" bIns="46657"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315" tIns="46657" rIns="93315" bIns="46657" rtlCol="0"/>
          <a:lstStyle>
            <a:lvl1pPr algn="r">
              <a:defRPr sz="1200"/>
            </a:lvl1pPr>
          </a:lstStyle>
          <a:p>
            <a:fld id="{B1D5E27A-0ED1-4BBB-ABB1-B8A179C5886C}" type="datetimeFigureOut">
              <a:rPr lang="en-US" smtClean="0"/>
              <a:t>12/3/18</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315" tIns="46657" rIns="93315" bIns="46657"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67"/>
            <a:ext cx="3037840" cy="464820"/>
          </a:xfrm>
          <a:prstGeom prst="rect">
            <a:avLst/>
          </a:prstGeom>
        </p:spPr>
        <p:txBody>
          <a:bodyPr vert="horz" lIns="93315" tIns="46657" rIns="93315"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315" tIns="46657" rIns="93315" bIns="46657" rtlCol="0" anchor="b"/>
          <a:lstStyle>
            <a:lvl1pPr algn="r">
              <a:defRPr sz="1200"/>
            </a:lvl1pPr>
          </a:lstStyle>
          <a:p>
            <a:fld id="{EB7951CB-D45E-4509-AB36-99DF0568A09F}" type="slidenum">
              <a:rPr lang="en-US" smtClean="0"/>
              <a:t>‹#›</a:t>
            </a:fld>
            <a:endParaRPr lang="en-US" dirty="0"/>
          </a:p>
        </p:txBody>
      </p:sp>
    </p:spTree>
    <p:extLst>
      <p:ext uri="{BB962C8B-B14F-4D97-AF65-F5344CB8AC3E}">
        <p14:creationId xmlns:p14="http://schemas.microsoft.com/office/powerpoint/2010/main" val="22365550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7951CB-D45E-4509-AB36-99DF0568A09F}" type="slidenum">
              <a:rPr lang="en-US" smtClean="0"/>
              <a:t>1</a:t>
            </a:fld>
            <a:endParaRPr lang="en-US" dirty="0"/>
          </a:p>
        </p:txBody>
      </p:sp>
    </p:spTree>
    <p:extLst>
      <p:ext uri="{BB962C8B-B14F-4D97-AF65-F5344CB8AC3E}">
        <p14:creationId xmlns:p14="http://schemas.microsoft.com/office/powerpoint/2010/main" val="1301468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7951CB-D45E-4509-AB36-99DF0568A09F}" type="slidenum">
              <a:rPr lang="en-US" smtClean="0"/>
              <a:t>11</a:t>
            </a:fld>
            <a:endParaRPr lang="en-US" dirty="0"/>
          </a:p>
        </p:txBody>
      </p:sp>
    </p:spTree>
    <p:extLst>
      <p:ext uri="{BB962C8B-B14F-4D97-AF65-F5344CB8AC3E}">
        <p14:creationId xmlns:p14="http://schemas.microsoft.com/office/powerpoint/2010/main" val="76121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7951CB-D45E-4509-AB36-99DF0568A09F}" type="slidenum">
              <a:rPr lang="en-US" smtClean="0"/>
              <a:t>2</a:t>
            </a:fld>
            <a:endParaRPr lang="en-US" dirty="0"/>
          </a:p>
        </p:txBody>
      </p:sp>
    </p:spTree>
    <p:extLst>
      <p:ext uri="{BB962C8B-B14F-4D97-AF65-F5344CB8AC3E}">
        <p14:creationId xmlns:p14="http://schemas.microsoft.com/office/powerpoint/2010/main" val="264982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7951CB-D45E-4509-AB36-99DF0568A09F}" type="slidenum">
              <a:rPr lang="en-US" smtClean="0"/>
              <a:t>3</a:t>
            </a:fld>
            <a:endParaRPr lang="en-US" dirty="0"/>
          </a:p>
        </p:txBody>
      </p:sp>
    </p:spTree>
    <p:extLst>
      <p:ext uri="{BB962C8B-B14F-4D97-AF65-F5344CB8AC3E}">
        <p14:creationId xmlns:p14="http://schemas.microsoft.com/office/powerpoint/2010/main" val="139201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7951CB-D45E-4509-AB36-99DF0568A09F}" type="slidenum">
              <a:rPr lang="en-US" smtClean="0"/>
              <a:t>5</a:t>
            </a:fld>
            <a:endParaRPr lang="en-US" dirty="0"/>
          </a:p>
        </p:txBody>
      </p:sp>
    </p:spTree>
    <p:extLst>
      <p:ext uri="{BB962C8B-B14F-4D97-AF65-F5344CB8AC3E}">
        <p14:creationId xmlns:p14="http://schemas.microsoft.com/office/powerpoint/2010/main" val="96554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7951CB-D45E-4509-AB36-99DF0568A09F}" type="slidenum">
              <a:rPr lang="en-US" smtClean="0"/>
              <a:t>6</a:t>
            </a:fld>
            <a:endParaRPr lang="en-US" dirty="0"/>
          </a:p>
        </p:txBody>
      </p:sp>
    </p:spTree>
    <p:extLst>
      <p:ext uri="{BB962C8B-B14F-4D97-AF65-F5344CB8AC3E}">
        <p14:creationId xmlns:p14="http://schemas.microsoft.com/office/powerpoint/2010/main" val="424531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7951CB-D45E-4509-AB36-99DF0568A09F}" type="slidenum">
              <a:rPr lang="en-US" smtClean="0"/>
              <a:t>7</a:t>
            </a:fld>
            <a:endParaRPr lang="en-US" dirty="0"/>
          </a:p>
        </p:txBody>
      </p:sp>
    </p:spTree>
    <p:extLst>
      <p:ext uri="{BB962C8B-B14F-4D97-AF65-F5344CB8AC3E}">
        <p14:creationId xmlns:p14="http://schemas.microsoft.com/office/powerpoint/2010/main" val="3629229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7951CB-D45E-4509-AB36-99DF0568A09F}" type="slidenum">
              <a:rPr lang="en-US" smtClean="0"/>
              <a:t>8</a:t>
            </a:fld>
            <a:endParaRPr lang="en-US" dirty="0"/>
          </a:p>
        </p:txBody>
      </p:sp>
    </p:spTree>
    <p:extLst>
      <p:ext uri="{BB962C8B-B14F-4D97-AF65-F5344CB8AC3E}">
        <p14:creationId xmlns:p14="http://schemas.microsoft.com/office/powerpoint/2010/main" val="1012437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7951CB-D45E-4509-AB36-99DF0568A09F}" type="slidenum">
              <a:rPr lang="en-US" smtClean="0"/>
              <a:t>9</a:t>
            </a:fld>
            <a:endParaRPr lang="en-US" dirty="0"/>
          </a:p>
        </p:txBody>
      </p:sp>
    </p:spTree>
    <p:extLst>
      <p:ext uri="{BB962C8B-B14F-4D97-AF65-F5344CB8AC3E}">
        <p14:creationId xmlns:p14="http://schemas.microsoft.com/office/powerpoint/2010/main" val="364697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7951CB-D45E-4509-AB36-99DF0568A09F}" type="slidenum">
              <a:rPr lang="en-US" smtClean="0"/>
              <a:t>10</a:t>
            </a:fld>
            <a:endParaRPr lang="en-US" dirty="0"/>
          </a:p>
        </p:txBody>
      </p:sp>
    </p:spTree>
    <p:extLst>
      <p:ext uri="{BB962C8B-B14F-4D97-AF65-F5344CB8AC3E}">
        <p14:creationId xmlns:p14="http://schemas.microsoft.com/office/powerpoint/2010/main" val="336122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7" name="Slide Number Placeholder 5"/>
          <p:cNvSpPr>
            <a:spLocks noGrp="1"/>
          </p:cNvSpPr>
          <p:nvPr>
            <p:ph type="sldNum" sz="quarter" idx="4"/>
          </p:nvPr>
        </p:nvSpPr>
        <p:spPr>
          <a:xfrm>
            <a:off x="8433706" y="6547757"/>
            <a:ext cx="710293" cy="310243"/>
          </a:xfrm>
          <a:prstGeom prst="rect">
            <a:avLst/>
          </a:prstGeom>
        </p:spPr>
        <p:txBody>
          <a:bodyPr anchor="ctr"/>
          <a:lstStyle>
            <a:lvl1pPr algn="r">
              <a:defRPr sz="10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21244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676400" y="76200"/>
            <a:ext cx="6553200" cy="91440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a:t>Click to edit Master title style</a:t>
            </a:r>
          </a:p>
        </p:txBody>
      </p:sp>
      <p:sp>
        <p:nvSpPr>
          <p:cNvPr id="9" name="Content Placeholder 2"/>
          <p:cNvSpPr>
            <a:spLocks noGrp="1"/>
          </p:cNvSpPr>
          <p:nvPr>
            <p:ph idx="1"/>
          </p:nvPr>
        </p:nvSpPr>
        <p:spPr>
          <a:xfrm>
            <a:off x="304800" y="1295400"/>
            <a:ext cx="8610600" cy="4953000"/>
          </a:xfrm>
          <a:prstGeom prst="rect">
            <a:avLst/>
          </a:prstGeom>
        </p:spPr>
        <p:txBody>
          <a:bodyPr/>
          <a:lstStyle>
            <a:lvl1pPr>
              <a:defRPr sz="2000" b="1">
                <a:latin typeface="Arial" pitchFamily="34" charset="0"/>
                <a:cs typeface="Arial" pitchFamily="34" charset="0"/>
              </a:defRPr>
            </a:lvl1pPr>
            <a:lvl2pPr marL="742950" indent="-285750">
              <a:buFont typeface="Wingdings" pitchFamily="2" charset="2"/>
              <a:buChar char="§"/>
              <a:defRPr sz="1800">
                <a:latin typeface="Arial" pitchFamily="34" charset="0"/>
                <a:cs typeface="Arial" pitchFamily="34" charset="0"/>
              </a:defRPr>
            </a:lvl2pPr>
            <a:lvl3pPr marL="1143000" indent="-228600">
              <a:buFont typeface="Wingdings" pitchFamily="2" charset="2"/>
              <a:buChar char="Ø"/>
              <a:defRPr sz="1600">
                <a:latin typeface="Arial" pitchFamily="34" charset="0"/>
                <a:cs typeface="Arial" pitchFamily="34" charset="0"/>
              </a:defRPr>
            </a:lvl3pPr>
            <a:lvl4pPr marL="1600200" indent="-228600">
              <a:buFont typeface="Wingdings" pitchFamily="2" charset="2"/>
              <a:buChar char="v"/>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8433706" y="6547757"/>
            <a:ext cx="710293" cy="310243"/>
          </a:xfrm>
          <a:prstGeom prst="rect">
            <a:avLst/>
          </a:prstGeom>
        </p:spPr>
        <p:txBody>
          <a:bodyPr anchor="ctr"/>
          <a:lstStyle>
            <a:lvl1pPr algn="r">
              <a:defRPr sz="10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381523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676400" y="76200"/>
            <a:ext cx="6553200" cy="91440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a:t>Click to edit Master title style</a:t>
            </a:r>
          </a:p>
        </p:txBody>
      </p:sp>
      <p:sp>
        <p:nvSpPr>
          <p:cNvPr id="9" name="Content Placeholder 2"/>
          <p:cNvSpPr>
            <a:spLocks noGrp="1"/>
          </p:cNvSpPr>
          <p:nvPr>
            <p:ph idx="1"/>
          </p:nvPr>
        </p:nvSpPr>
        <p:spPr>
          <a:xfrm>
            <a:off x="304800" y="1295400"/>
            <a:ext cx="8610600" cy="4953000"/>
          </a:xfrm>
          <a:prstGeom prst="rect">
            <a:avLst/>
          </a:prstGeom>
        </p:spPr>
        <p:txBody>
          <a:bodyPr/>
          <a:lstStyle>
            <a:lvl1pPr>
              <a:defRPr sz="2000" b="1">
                <a:latin typeface="Arial" pitchFamily="34" charset="0"/>
                <a:cs typeface="Arial" pitchFamily="34" charset="0"/>
              </a:defRPr>
            </a:lvl1pPr>
            <a:lvl2pPr marL="742950" indent="-285750">
              <a:buFont typeface="Wingdings" pitchFamily="2" charset="2"/>
              <a:buChar char="§"/>
              <a:defRPr sz="1800">
                <a:latin typeface="Arial" pitchFamily="34" charset="0"/>
                <a:cs typeface="Arial" pitchFamily="34" charset="0"/>
              </a:defRPr>
            </a:lvl2pPr>
            <a:lvl3pPr marL="1143000" indent="-228600">
              <a:buFont typeface="Wingdings" pitchFamily="2" charset="2"/>
              <a:buChar char="Ø"/>
              <a:defRPr sz="1600">
                <a:latin typeface="Arial" pitchFamily="34" charset="0"/>
                <a:cs typeface="Arial" pitchFamily="34" charset="0"/>
              </a:defRPr>
            </a:lvl3pPr>
            <a:lvl4pPr marL="1600200" indent="-228600">
              <a:buFont typeface="Wingdings" pitchFamily="2" charset="2"/>
              <a:buChar char="v"/>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8433706" y="6547757"/>
            <a:ext cx="710293" cy="310243"/>
          </a:xfrm>
          <a:prstGeom prst="rect">
            <a:avLst/>
          </a:prstGeom>
        </p:spPr>
        <p:txBody>
          <a:bodyPr anchor="ctr"/>
          <a:lstStyle>
            <a:lvl1pPr algn="r">
              <a:defRPr sz="10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43129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676400" y="76200"/>
            <a:ext cx="6553200" cy="91440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a:t>Click to edit Master title style</a:t>
            </a:r>
          </a:p>
        </p:txBody>
      </p:sp>
      <p:sp>
        <p:nvSpPr>
          <p:cNvPr id="9" name="Content Placeholder 2"/>
          <p:cNvSpPr>
            <a:spLocks noGrp="1"/>
          </p:cNvSpPr>
          <p:nvPr>
            <p:ph idx="1"/>
          </p:nvPr>
        </p:nvSpPr>
        <p:spPr>
          <a:xfrm>
            <a:off x="304800" y="1295400"/>
            <a:ext cx="8610600" cy="4953000"/>
          </a:xfrm>
          <a:prstGeom prst="rect">
            <a:avLst/>
          </a:prstGeom>
        </p:spPr>
        <p:txBody>
          <a:bodyPr/>
          <a:lstStyle>
            <a:lvl1pPr>
              <a:defRPr sz="2000" b="1">
                <a:latin typeface="Arial" pitchFamily="34" charset="0"/>
                <a:cs typeface="Arial" pitchFamily="34" charset="0"/>
              </a:defRPr>
            </a:lvl1pPr>
            <a:lvl2pPr marL="742950" indent="-285750">
              <a:buFont typeface="Wingdings" pitchFamily="2" charset="2"/>
              <a:buChar char="§"/>
              <a:defRPr sz="1800">
                <a:latin typeface="Arial" pitchFamily="34" charset="0"/>
                <a:cs typeface="Arial" pitchFamily="34" charset="0"/>
              </a:defRPr>
            </a:lvl2pPr>
            <a:lvl3pPr marL="1143000" indent="-228600">
              <a:buFont typeface="Wingdings" pitchFamily="2" charset="2"/>
              <a:buChar char="Ø"/>
              <a:defRPr sz="1600">
                <a:latin typeface="Arial" pitchFamily="34" charset="0"/>
                <a:cs typeface="Arial" pitchFamily="34" charset="0"/>
              </a:defRPr>
            </a:lvl3pPr>
            <a:lvl4pPr marL="1600200" indent="-228600">
              <a:buFont typeface="Wingdings" pitchFamily="2" charset="2"/>
              <a:buChar char="v"/>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8433706" y="6547757"/>
            <a:ext cx="710293" cy="310243"/>
          </a:xfrm>
          <a:prstGeom prst="rect">
            <a:avLst/>
          </a:prstGeom>
        </p:spPr>
        <p:txBody>
          <a:bodyPr anchor="ctr"/>
          <a:lstStyle>
            <a:lvl1pPr algn="r">
              <a:defRPr sz="10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119187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13" name="Picture 8"/>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8" descr="NASA insignia.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148638" y="182563"/>
            <a:ext cx="803275" cy="66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4"/>
          <p:cNvSpPr>
            <a:spLocks noGrp="1"/>
          </p:cNvSpPr>
          <p:nvPr>
            <p:ph type="ftr" sz="quarter" idx="11"/>
          </p:nvPr>
        </p:nvSpPr>
        <p:spPr>
          <a:xfrm>
            <a:off x="3124200" y="6477000"/>
            <a:ext cx="2895600" cy="244475"/>
          </a:xfrm>
          <a:prstGeom prst="rect">
            <a:avLst/>
          </a:prstGeom>
        </p:spPr>
        <p:txBody>
          <a:bodyPr/>
          <a:lstStyle>
            <a:lvl1pPr algn="ctr">
              <a:defRPr sz="1000">
                <a:latin typeface="Arial" charset="0"/>
                <a:ea typeface="ＭＳ Ｐゴシック" charset="-128"/>
                <a:cs typeface="ＭＳ Ｐゴシック" charset="-128"/>
              </a:defRPr>
            </a:lvl1pPr>
          </a:lstStyle>
          <a:p>
            <a:pPr defTabSz="457200"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241137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6553200" cy="91440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800" y="1295400"/>
            <a:ext cx="8610600" cy="4953000"/>
          </a:xfrm>
          <a:prstGeom prst="rect">
            <a:avLst/>
          </a:prstGeom>
        </p:spPr>
        <p:txBody>
          <a:bodyPr/>
          <a:lstStyle>
            <a:lvl1pPr>
              <a:defRPr sz="2000" b="1">
                <a:latin typeface="Arial" pitchFamily="34" charset="0"/>
                <a:cs typeface="Arial" pitchFamily="34" charset="0"/>
              </a:defRPr>
            </a:lvl1pPr>
            <a:lvl2pPr marL="742950" indent="-285750">
              <a:buFont typeface="Wingdings" pitchFamily="2" charset="2"/>
              <a:buChar char="§"/>
              <a:defRPr sz="1800">
                <a:latin typeface="Arial" pitchFamily="34" charset="0"/>
                <a:cs typeface="Arial" pitchFamily="34" charset="0"/>
              </a:defRPr>
            </a:lvl2pPr>
            <a:lvl3pPr marL="1143000" indent="-228600">
              <a:buFont typeface="Wingdings" pitchFamily="2" charset="2"/>
              <a:buChar char="Ø"/>
              <a:defRPr sz="1600">
                <a:latin typeface="Arial" pitchFamily="34" charset="0"/>
                <a:cs typeface="Arial" pitchFamily="34" charset="0"/>
              </a:defRPr>
            </a:lvl3pPr>
            <a:lvl4pPr marL="1600200" indent="-228600">
              <a:buFont typeface="Wingdings" pitchFamily="2" charset="2"/>
              <a:buChar char="v"/>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0881CB7B-3F33-644F-A74F-2F740A72518C}"/>
              </a:ext>
            </a:extLst>
          </p:cNvPr>
          <p:cNvSpPr>
            <a:spLocks noGrp="1"/>
          </p:cNvSpPr>
          <p:nvPr>
            <p:ph type="sldNum" sz="quarter" idx="4"/>
          </p:nvPr>
        </p:nvSpPr>
        <p:spPr>
          <a:xfrm>
            <a:off x="8433706" y="6547757"/>
            <a:ext cx="710293" cy="310243"/>
          </a:xfrm>
          <a:prstGeom prst="rect">
            <a:avLst/>
          </a:prstGeom>
        </p:spPr>
        <p:txBody>
          <a:bodyPr anchor="ctr"/>
          <a:lstStyle>
            <a:lvl1pPr algn="r">
              <a:defRPr sz="10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15346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676400" y="76200"/>
            <a:ext cx="6553200" cy="91440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a:t>Click to edit Master title style</a:t>
            </a:r>
          </a:p>
        </p:txBody>
      </p:sp>
      <p:sp>
        <p:nvSpPr>
          <p:cNvPr id="7" name="Content Placeholder 2"/>
          <p:cNvSpPr>
            <a:spLocks noGrp="1"/>
          </p:cNvSpPr>
          <p:nvPr>
            <p:ph idx="1"/>
          </p:nvPr>
        </p:nvSpPr>
        <p:spPr>
          <a:xfrm>
            <a:off x="304800" y="1295400"/>
            <a:ext cx="8610600" cy="4953000"/>
          </a:xfrm>
          <a:prstGeom prst="rect">
            <a:avLst/>
          </a:prstGeom>
        </p:spPr>
        <p:txBody>
          <a:bodyPr/>
          <a:lstStyle>
            <a:lvl1pPr>
              <a:defRPr sz="2000" b="1">
                <a:latin typeface="Arial" pitchFamily="34" charset="0"/>
                <a:cs typeface="Arial" pitchFamily="34" charset="0"/>
              </a:defRPr>
            </a:lvl1pPr>
            <a:lvl2pPr marL="742950" indent="-285750">
              <a:buFont typeface="Wingdings" pitchFamily="2" charset="2"/>
              <a:buChar char="§"/>
              <a:defRPr sz="1800">
                <a:latin typeface="Arial" pitchFamily="34" charset="0"/>
                <a:cs typeface="Arial" pitchFamily="34" charset="0"/>
              </a:defRPr>
            </a:lvl2pPr>
            <a:lvl3pPr marL="1143000" indent="-228600">
              <a:buFont typeface="Wingdings" pitchFamily="2" charset="2"/>
              <a:buChar char="Ø"/>
              <a:defRPr sz="1600">
                <a:latin typeface="Arial" pitchFamily="34" charset="0"/>
                <a:cs typeface="Arial" pitchFamily="34" charset="0"/>
              </a:defRPr>
            </a:lvl3pPr>
            <a:lvl4pPr marL="1600200" indent="-228600">
              <a:buFont typeface="Wingdings" pitchFamily="2" charset="2"/>
              <a:buChar char="v"/>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Slide Number Placeholder 5"/>
          <p:cNvSpPr>
            <a:spLocks noGrp="1"/>
          </p:cNvSpPr>
          <p:nvPr>
            <p:ph type="sldNum" sz="quarter" idx="4"/>
          </p:nvPr>
        </p:nvSpPr>
        <p:spPr>
          <a:xfrm>
            <a:off x="8433706" y="6547757"/>
            <a:ext cx="710293" cy="310243"/>
          </a:xfrm>
          <a:prstGeom prst="rect">
            <a:avLst/>
          </a:prstGeom>
        </p:spPr>
        <p:txBody>
          <a:bodyPr anchor="ctr"/>
          <a:lstStyle>
            <a:lvl1pPr algn="r">
              <a:defRPr sz="10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331817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1676400" y="76200"/>
            <a:ext cx="6553200" cy="91440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a:t>Click to edit Master title style</a:t>
            </a:r>
          </a:p>
        </p:txBody>
      </p:sp>
      <p:sp>
        <p:nvSpPr>
          <p:cNvPr id="6" name="Content Placeholder 2"/>
          <p:cNvSpPr>
            <a:spLocks noGrp="1"/>
          </p:cNvSpPr>
          <p:nvPr>
            <p:ph idx="1"/>
          </p:nvPr>
        </p:nvSpPr>
        <p:spPr>
          <a:xfrm>
            <a:off x="304800" y="1295400"/>
            <a:ext cx="8610600" cy="4953000"/>
          </a:xfrm>
          <a:prstGeom prst="rect">
            <a:avLst/>
          </a:prstGeom>
        </p:spPr>
        <p:txBody>
          <a:bodyPr/>
          <a:lstStyle>
            <a:lvl1pPr>
              <a:defRPr sz="2000" b="1">
                <a:latin typeface="Arial" pitchFamily="34" charset="0"/>
                <a:cs typeface="Arial" pitchFamily="34" charset="0"/>
              </a:defRPr>
            </a:lvl1pPr>
            <a:lvl2pPr marL="742950" indent="-285750">
              <a:buFont typeface="Wingdings" pitchFamily="2" charset="2"/>
              <a:buChar char="§"/>
              <a:defRPr sz="1800">
                <a:latin typeface="Arial" pitchFamily="34" charset="0"/>
                <a:cs typeface="Arial" pitchFamily="34" charset="0"/>
              </a:defRPr>
            </a:lvl2pPr>
            <a:lvl3pPr marL="1143000" indent="-228600">
              <a:buFont typeface="Wingdings" pitchFamily="2" charset="2"/>
              <a:buChar char="Ø"/>
              <a:defRPr sz="1600">
                <a:latin typeface="Arial" pitchFamily="34" charset="0"/>
                <a:cs typeface="Arial" pitchFamily="34" charset="0"/>
              </a:defRPr>
            </a:lvl3pPr>
            <a:lvl4pPr marL="1600200" indent="-228600">
              <a:buFont typeface="Wingdings" pitchFamily="2" charset="2"/>
              <a:buChar char="v"/>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5"/>
          <p:cNvSpPr>
            <a:spLocks noGrp="1"/>
          </p:cNvSpPr>
          <p:nvPr>
            <p:ph type="sldNum" sz="quarter" idx="4"/>
          </p:nvPr>
        </p:nvSpPr>
        <p:spPr>
          <a:xfrm>
            <a:off x="8433706" y="6547757"/>
            <a:ext cx="710293" cy="310243"/>
          </a:xfrm>
          <a:prstGeom prst="rect">
            <a:avLst/>
          </a:prstGeom>
        </p:spPr>
        <p:txBody>
          <a:bodyPr anchor="ctr"/>
          <a:lstStyle>
            <a:lvl1pPr algn="r">
              <a:defRPr sz="10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330100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676400" y="76200"/>
            <a:ext cx="6553200" cy="91440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a:t>Click to edit Master title style</a:t>
            </a:r>
          </a:p>
        </p:txBody>
      </p:sp>
      <p:sp>
        <p:nvSpPr>
          <p:cNvPr id="9" name="Content Placeholder 2"/>
          <p:cNvSpPr>
            <a:spLocks noGrp="1"/>
          </p:cNvSpPr>
          <p:nvPr>
            <p:ph idx="1"/>
          </p:nvPr>
        </p:nvSpPr>
        <p:spPr>
          <a:xfrm>
            <a:off x="304800" y="1295400"/>
            <a:ext cx="8610600" cy="4953000"/>
          </a:xfrm>
          <a:prstGeom prst="rect">
            <a:avLst/>
          </a:prstGeom>
        </p:spPr>
        <p:txBody>
          <a:bodyPr/>
          <a:lstStyle>
            <a:lvl1pPr>
              <a:defRPr sz="2000" b="1">
                <a:latin typeface="Arial" pitchFamily="34" charset="0"/>
                <a:cs typeface="Arial" pitchFamily="34" charset="0"/>
              </a:defRPr>
            </a:lvl1pPr>
            <a:lvl2pPr marL="742950" indent="-285750">
              <a:buFont typeface="Wingdings" pitchFamily="2" charset="2"/>
              <a:buChar char="§"/>
              <a:defRPr sz="1800">
                <a:latin typeface="Arial" pitchFamily="34" charset="0"/>
                <a:cs typeface="Arial" pitchFamily="34" charset="0"/>
              </a:defRPr>
            </a:lvl2pPr>
            <a:lvl3pPr marL="1143000" indent="-228600">
              <a:buFont typeface="Wingdings" pitchFamily="2" charset="2"/>
              <a:buChar char="Ø"/>
              <a:defRPr sz="1600">
                <a:latin typeface="Arial" pitchFamily="34" charset="0"/>
                <a:cs typeface="Arial" pitchFamily="34" charset="0"/>
              </a:defRPr>
            </a:lvl3pPr>
            <a:lvl4pPr marL="1600200" indent="-228600">
              <a:buFont typeface="Wingdings" pitchFamily="2" charset="2"/>
              <a:buChar char="v"/>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8433706" y="6547757"/>
            <a:ext cx="710293" cy="310243"/>
          </a:xfrm>
          <a:prstGeom prst="rect">
            <a:avLst/>
          </a:prstGeom>
        </p:spPr>
        <p:txBody>
          <a:bodyPr anchor="ctr"/>
          <a:lstStyle>
            <a:lvl1pPr algn="r">
              <a:defRPr sz="10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303635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676400" y="76200"/>
            <a:ext cx="6553200" cy="91440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a:t>Click to edit Master title style</a:t>
            </a:r>
          </a:p>
        </p:txBody>
      </p:sp>
      <p:sp>
        <p:nvSpPr>
          <p:cNvPr id="9" name="Content Placeholder 2"/>
          <p:cNvSpPr>
            <a:spLocks noGrp="1"/>
          </p:cNvSpPr>
          <p:nvPr>
            <p:ph idx="1"/>
          </p:nvPr>
        </p:nvSpPr>
        <p:spPr>
          <a:xfrm>
            <a:off x="304800" y="1295400"/>
            <a:ext cx="8610600" cy="4953000"/>
          </a:xfrm>
          <a:prstGeom prst="rect">
            <a:avLst/>
          </a:prstGeom>
        </p:spPr>
        <p:txBody>
          <a:bodyPr/>
          <a:lstStyle>
            <a:lvl1pPr>
              <a:defRPr sz="2000" b="1">
                <a:latin typeface="Arial" pitchFamily="34" charset="0"/>
                <a:cs typeface="Arial" pitchFamily="34" charset="0"/>
              </a:defRPr>
            </a:lvl1pPr>
            <a:lvl2pPr marL="742950" indent="-285750">
              <a:buFont typeface="Wingdings" pitchFamily="2" charset="2"/>
              <a:buChar char="§"/>
              <a:defRPr sz="1800">
                <a:latin typeface="Arial" pitchFamily="34" charset="0"/>
                <a:cs typeface="Arial" pitchFamily="34" charset="0"/>
              </a:defRPr>
            </a:lvl2pPr>
            <a:lvl3pPr marL="1143000" indent="-228600">
              <a:buFont typeface="Wingdings" pitchFamily="2" charset="2"/>
              <a:buChar char="Ø"/>
              <a:defRPr sz="1600">
                <a:latin typeface="Arial" pitchFamily="34" charset="0"/>
                <a:cs typeface="Arial" pitchFamily="34" charset="0"/>
              </a:defRPr>
            </a:lvl3pPr>
            <a:lvl4pPr marL="1600200" indent="-228600">
              <a:buFont typeface="Wingdings" pitchFamily="2" charset="2"/>
              <a:buChar char="v"/>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8433706" y="6547757"/>
            <a:ext cx="710293" cy="310243"/>
          </a:xfrm>
          <a:prstGeom prst="rect">
            <a:avLst/>
          </a:prstGeom>
        </p:spPr>
        <p:txBody>
          <a:bodyPr anchor="ctr"/>
          <a:lstStyle>
            <a:lvl1pPr algn="r">
              <a:defRPr sz="10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339419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676400" y="76200"/>
            <a:ext cx="6553200" cy="91440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a:t>Click to edit Master title style</a:t>
            </a:r>
          </a:p>
        </p:txBody>
      </p:sp>
      <p:sp>
        <p:nvSpPr>
          <p:cNvPr id="8" name="Content Placeholder 2"/>
          <p:cNvSpPr>
            <a:spLocks noGrp="1"/>
          </p:cNvSpPr>
          <p:nvPr>
            <p:ph idx="1"/>
          </p:nvPr>
        </p:nvSpPr>
        <p:spPr>
          <a:xfrm>
            <a:off x="304800" y="1295400"/>
            <a:ext cx="8610600" cy="4953000"/>
          </a:xfrm>
          <a:prstGeom prst="rect">
            <a:avLst/>
          </a:prstGeom>
        </p:spPr>
        <p:txBody>
          <a:bodyPr/>
          <a:lstStyle>
            <a:lvl1pPr>
              <a:defRPr sz="2000" b="1">
                <a:latin typeface="Arial" pitchFamily="34" charset="0"/>
                <a:cs typeface="Arial" pitchFamily="34" charset="0"/>
              </a:defRPr>
            </a:lvl1pPr>
            <a:lvl2pPr marL="742950" indent="-285750">
              <a:buFont typeface="Wingdings" pitchFamily="2" charset="2"/>
              <a:buChar char="§"/>
              <a:defRPr sz="1800">
                <a:latin typeface="Arial" pitchFamily="34" charset="0"/>
                <a:cs typeface="Arial" pitchFamily="34" charset="0"/>
              </a:defRPr>
            </a:lvl2pPr>
            <a:lvl3pPr marL="1143000" indent="-228600">
              <a:buFont typeface="Wingdings" pitchFamily="2" charset="2"/>
              <a:buChar char="Ø"/>
              <a:defRPr sz="1600">
                <a:latin typeface="Arial" pitchFamily="34" charset="0"/>
                <a:cs typeface="Arial" pitchFamily="34" charset="0"/>
              </a:defRPr>
            </a:lvl3pPr>
            <a:lvl4pPr marL="1600200" indent="-228600">
              <a:buFont typeface="Wingdings" pitchFamily="2" charset="2"/>
              <a:buChar char="v"/>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5"/>
          <p:cNvSpPr>
            <a:spLocks noGrp="1"/>
          </p:cNvSpPr>
          <p:nvPr>
            <p:ph type="sldNum" sz="quarter" idx="4"/>
          </p:nvPr>
        </p:nvSpPr>
        <p:spPr>
          <a:xfrm>
            <a:off x="8433706" y="6547757"/>
            <a:ext cx="710293" cy="310243"/>
          </a:xfrm>
          <a:prstGeom prst="rect">
            <a:avLst/>
          </a:prstGeom>
        </p:spPr>
        <p:txBody>
          <a:bodyPr anchor="ctr"/>
          <a:lstStyle>
            <a:lvl1pPr algn="r">
              <a:defRPr sz="10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64482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a:spLocks noGrp="1"/>
          </p:cNvSpPr>
          <p:nvPr>
            <p:ph type="title"/>
          </p:nvPr>
        </p:nvSpPr>
        <p:spPr>
          <a:xfrm>
            <a:off x="1676400" y="76200"/>
            <a:ext cx="6553200" cy="91440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a:t>Click to edit Master title style</a:t>
            </a:r>
          </a:p>
        </p:txBody>
      </p:sp>
      <p:sp>
        <p:nvSpPr>
          <p:cNvPr id="8" name="Content Placeholder 2"/>
          <p:cNvSpPr>
            <a:spLocks noGrp="1"/>
          </p:cNvSpPr>
          <p:nvPr>
            <p:ph idx="1"/>
          </p:nvPr>
        </p:nvSpPr>
        <p:spPr>
          <a:xfrm>
            <a:off x="304800" y="1295400"/>
            <a:ext cx="8610600" cy="4953000"/>
          </a:xfrm>
          <a:prstGeom prst="rect">
            <a:avLst/>
          </a:prstGeom>
        </p:spPr>
        <p:txBody>
          <a:bodyPr/>
          <a:lstStyle>
            <a:lvl1pPr>
              <a:defRPr sz="2000" b="1">
                <a:latin typeface="Arial" pitchFamily="34" charset="0"/>
                <a:cs typeface="Arial" pitchFamily="34" charset="0"/>
              </a:defRPr>
            </a:lvl1pPr>
            <a:lvl2pPr marL="742950" indent="-285750">
              <a:buFont typeface="Wingdings" pitchFamily="2" charset="2"/>
              <a:buChar char="§"/>
              <a:defRPr sz="1800">
                <a:latin typeface="Arial" pitchFamily="34" charset="0"/>
                <a:cs typeface="Arial" pitchFamily="34" charset="0"/>
              </a:defRPr>
            </a:lvl2pPr>
            <a:lvl3pPr marL="1143000" indent="-228600">
              <a:buFont typeface="Wingdings" pitchFamily="2" charset="2"/>
              <a:buChar char="Ø"/>
              <a:defRPr sz="1600">
                <a:latin typeface="Arial" pitchFamily="34" charset="0"/>
                <a:cs typeface="Arial" pitchFamily="34" charset="0"/>
              </a:defRPr>
            </a:lvl3pPr>
            <a:lvl4pPr marL="1600200" indent="-228600">
              <a:buFont typeface="Wingdings" pitchFamily="2" charset="2"/>
              <a:buChar char="v"/>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5"/>
          <p:cNvSpPr>
            <a:spLocks noGrp="1"/>
          </p:cNvSpPr>
          <p:nvPr>
            <p:ph type="sldNum" sz="quarter" idx="4"/>
          </p:nvPr>
        </p:nvSpPr>
        <p:spPr>
          <a:xfrm>
            <a:off x="8433706" y="6547757"/>
            <a:ext cx="710293" cy="310243"/>
          </a:xfrm>
          <a:prstGeom prst="rect">
            <a:avLst/>
          </a:prstGeom>
        </p:spPr>
        <p:txBody>
          <a:bodyPr anchor="ctr"/>
          <a:lstStyle>
            <a:lvl1pPr algn="r">
              <a:defRPr sz="10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183404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676400" y="76200"/>
            <a:ext cx="6553200" cy="91440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a:t>Click to edit Master title style</a:t>
            </a:r>
          </a:p>
        </p:txBody>
      </p:sp>
      <p:sp>
        <p:nvSpPr>
          <p:cNvPr id="9" name="Content Placeholder 2"/>
          <p:cNvSpPr>
            <a:spLocks noGrp="1"/>
          </p:cNvSpPr>
          <p:nvPr>
            <p:ph idx="1"/>
          </p:nvPr>
        </p:nvSpPr>
        <p:spPr>
          <a:xfrm>
            <a:off x="304800" y="1295400"/>
            <a:ext cx="8610600" cy="4953000"/>
          </a:xfrm>
          <a:prstGeom prst="rect">
            <a:avLst/>
          </a:prstGeom>
        </p:spPr>
        <p:txBody>
          <a:bodyPr/>
          <a:lstStyle>
            <a:lvl1pPr>
              <a:defRPr sz="2000" b="1">
                <a:latin typeface="Arial" pitchFamily="34" charset="0"/>
                <a:cs typeface="Arial" pitchFamily="34" charset="0"/>
              </a:defRPr>
            </a:lvl1pPr>
            <a:lvl2pPr marL="742950" indent="-285750">
              <a:buFont typeface="Wingdings" pitchFamily="2" charset="2"/>
              <a:buChar char="§"/>
              <a:defRPr sz="1800">
                <a:latin typeface="Arial" pitchFamily="34" charset="0"/>
                <a:cs typeface="Arial" pitchFamily="34" charset="0"/>
              </a:defRPr>
            </a:lvl2pPr>
            <a:lvl3pPr marL="1143000" indent="-228600">
              <a:buFont typeface="Wingdings" pitchFamily="2" charset="2"/>
              <a:buChar char="Ø"/>
              <a:defRPr sz="1600">
                <a:latin typeface="Arial" pitchFamily="34" charset="0"/>
                <a:cs typeface="Arial" pitchFamily="34" charset="0"/>
              </a:defRPr>
            </a:lvl3pPr>
            <a:lvl4pPr marL="1600200" indent="-228600">
              <a:buFont typeface="Wingdings" pitchFamily="2" charset="2"/>
              <a:buChar char="v"/>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8433706" y="6547757"/>
            <a:ext cx="710293" cy="310243"/>
          </a:xfrm>
          <a:prstGeom prst="rect">
            <a:avLst/>
          </a:prstGeom>
        </p:spPr>
        <p:txBody>
          <a:bodyPr anchor="ctr"/>
          <a:lstStyle>
            <a:lvl1pPr algn="r">
              <a:defRPr sz="10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315986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Banner OCT template.jpg"/>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0" y="0"/>
            <a:ext cx="9144000"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5"/>
          <p:cNvSpPr>
            <a:spLocks noGrp="1"/>
          </p:cNvSpPr>
          <p:nvPr>
            <p:ph type="sldNum" sz="quarter" idx="4"/>
          </p:nvPr>
        </p:nvSpPr>
        <p:spPr>
          <a:xfrm>
            <a:off x="8433706" y="6547757"/>
            <a:ext cx="710293" cy="310243"/>
          </a:xfrm>
          <a:prstGeom prst="rect">
            <a:avLst/>
          </a:prstGeom>
        </p:spPr>
        <p:txBody>
          <a:bodyPr anchor="ctr"/>
          <a:lstStyle>
            <a:lvl1pPr algn="r">
              <a:defRPr sz="1000" b="0"/>
            </a:lvl1pPr>
          </a:lstStyle>
          <a:p>
            <a:fld id="{59B0F546-71BD-4AB2-9778-021D6BCE4AB0}" type="slidenum">
              <a:rPr lang="en-US" smtClean="0"/>
              <a:pPr/>
              <a:t>‹#›</a:t>
            </a:fld>
            <a:endParaRPr lang="en-US" dirty="0"/>
          </a:p>
        </p:txBody>
      </p:sp>
      <p:sp>
        <p:nvSpPr>
          <p:cNvPr id="6" name="TextBox 5"/>
          <p:cNvSpPr txBox="1"/>
          <p:nvPr userDrawn="1"/>
        </p:nvSpPr>
        <p:spPr>
          <a:xfrm>
            <a:off x="152400" y="6477001"/>
            <a:ext cx="8534400" cy="381000"/>
          </a:xfrm>
          <a:prstGeom prst="rect">
            <a:avLst/>
          </a:prstGeom>
          <a:noFill/>
        </p:spPr>
        <p:txBody>
          <a:bodyPr wrap="square" rtlCol="0">
            <a:normAutofit/>
          </a:bodyPr>
          <a:lstStyle/>
          <a:p>
            <a:pPr algn="ctr">
              <a:defRPr/>
            </a:pPr>
            <a:r>
              <a:rPr lang="en-US" sz="1000" dirty="0"/>
              <a:t>This is a non-ITAR presentation, for public release and reproduction from FSW website. </a:t>
            </a:r>
          </a:p>
        </p:txBody>
      </p:sp>
    </p:spTree>
    <p:extLst>
      <p:ext uri="{BB962C8B-B14F-4D97-AF65-F5344CB8AC3E}">
        <p14:creationId xmlns:p14="http://schemas.microsoft.com/office/powerpoint/2010/main" val="207528644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3" r:id="rId3"/>
    <p:sldLayoutId id="2147483764" r:id="rId4"/>
    <p:sldLayoutId id="2147483765" r:id="rId5"/>
    <p:sldLayoutId id="2147483766" r:id="rId6"/>
    <p:sldLayoutId id="2147483767" r:id="rId7"/>
    <p:sldLayoutId id="2147483768" r:id="rId8"/>
    <p:sldLayoutId id="2147483674" r:id="rId9"/>
    <p:sldLayoutId id="2147483746" r:id="rId10"/>
    <p:sldLayoutId id="2147483686" r:id="rId11"/>
    <p:sldLayoutId id="2147483698" r:id="rId12"/>
    <p:sldLayoutId id="2147483773"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16200000" flipH="1">
            <a:off x="7709515" y="538163"/>
            <a:ext cx="560387"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11"/>
          <p:cNvSpPr txBox="1">
            <a:spLocks noChangeArrowheads="1"/>
          </p:cNvSpPr>
          <p:nvPr/>
        </p:nvSpPr>
        <p:spPr bwMode="auto">
          <a:xfrm>
            <a:off x="6439515" y="338138"/>
            <a:ext cx="1473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defTabSz="455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defTabSz="455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5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5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5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5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5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5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5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900">
                <a:solidFill>
                  <a:srgbClr val="FFFFFF"/>
                </a:solidFill>
                <a:latin typeface="Arial" panose="020B0604020202020204" pitchFamily="34" charset="0"/>
                <a:ea typeface="MS PGothic" panose="020B0600070205080204" pitchFamily="34" charset="-128"/>
                <a:cs typeface="Arial" panose="020B0604020202020204" pitchFamily="34" charset="0"/>
              </a:rPr>
              <a:t>National Aeronautics and</a:t>
            </a:r>
          </a:p>
          <a:p>
            <a:pPr algn="r" eaLnBrk="1" hangingPunct="1">
              <a:lnSpc>
                <a:spcPct val="100000"/>
              </a:lnSpc>
              <a:spcBef>
                <a:spcPct val="0"/>
              </a:spcBef>
              <a:buFontTx/>
              <a:buNone/>
            </a:pPr>
            <a:r>
              <a:rPr lang="en-US" altLang="en-US" sz="900">
                <a:solidFill>
                  <a:srgbClr val="FFFFFF"/>
                </a:solidFill>
                <a:latin typeface="Arial" panose="020B0604020202020204" pitchFamily="34" charset="0"/>
                <a:ea typeface="MS PGothic" panose="020B0600070205080204" pitchFamily="34" charset="-128"/>
                <a:cs typeface="Arial" panose="020B0604020202020204" pitchFamily="34" charset="0"/>
              </a:rPr>
              <a:t>Space Administration</a:t>
            </a:r>
          </a:p>
        </p:txBody>
      </p:sp>
      <p:sp>
        <p:nvSpPr>
          <p:cNvPr id="9" name="TextBox 11"/>
          <p:cNvSpPr txBox="1">
            <a:spLocks noChangeArrowheads="1"/>
          </p:cNvSpPr>
          <p:nvPr/>
        </p:nvSpPr>
        <p:spPr bwMode="auto">
          <a:xfrm>
            <a:off x="6421073" y="6472238"/>
            <a:ext cx="148748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defTabSz="455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defTabSz="455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5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5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5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5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5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5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5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900" dirty="0" err="1">
                <a:solidFill>
                  <a:srgbClr val="FFFF00"/>
                </a:solidFill>
                <a:latin typeface="Arial" panose="020B0604020202020204" pitchFamily="34" charset="0"/>
                <a:ea typeface="MS PGothic" panose="020B0600070205080204" pitchFamily="34" charset="-128"/>
                <a:cs typeface="Arial" panose="020B0604020202020204" pitchFamily="34" charset="0"/>
              </a:rPr>
              <a:t>www.nasa.gov</a:t>
            </a:r>
            <a:r>
              <a:rPr lang="en-US" altLang="en-US" sz="900" dirty="0">
                <a:solidFill>
                  <a:srgbClr val="FFFF00"/>
                </a:solidFill>
                <a:latin typeface="Arial" panose="020B0604020202020204" pitchFamily="34" charset="0"/>
                <a:ea typeface="MS PGothic" panose="020B0600070205080204" pitchFamily="34" charset="-128"/>
                <a:cs typeface="Arial" panose="020B0604020202020204" pitchFamily="34" charset="0"/>
              </a:rPr>
              <a:t>/</a:t>
            </a:r>
            <a:r>
              <a:rPr lang="en-US" altLang="en-US" sz="900" dirty="0" err="1">
                <a:solidFill>
                  <a:srgbClr val="FFFF00"/>
                </a:solidFill>
                <a:latin typeface="Arial" panose="020B0604020202020204" pitchFamily="34" charset="0"/>
                <a:ea typeface="MS PGothic" panose="020B0600070205080204" pitchFamily="34" charset="-128"/>
                <a:cs typeface="Arial" panose="020B0604020202020204" pitchFamily="34" charset="0"/>
              </a:rPr>
              <a:t>spacetech</a:t>
            </a:r>
            <a:endParaRPr lang="en-US" altLang="en-US" sz="900" dirty="0">
              <a:solidFill>
                <a:srgbClr val="FFFF00"/>
              </a:solidFill>
              <a:latin typeface="Arial" panose="020B0604020202020204" pitchFamily="34" charset="0"/>
              <a:ea typeface="MS PGothic" panose="020B0600070205080204" pitchFamily="34" charset="-128"/>
              <a:cs typeface="Arial" panose="020B0604020202020204" pitchFamily="34" charset="0"/>
            </a:endParaRPr>
          </a:p>
        </p:txBody>
      </p:sp>
      <p:sp>
        <p:nvSpPr>
          <p:cNvPr id="11" name="TextBox 12"/>
          <p:cNvSpPr txBox="1">
            <a:spLocks noChangeArrowheads="1"/>
          </p:cNvSpPr>
          <p:nvPr/>
        </p:nvSpPr>
        <p:spPr bwMode="auto">
          <a:xfrm>
            <a:off x="4419600" y="1371600"/>
            <a:ext cx="460872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eaLnBrk="1" hangingPunct="1">
              <a:defRPr/>
            </a:pPr>
            <a:r>
              <a:rPr lang="en-US" sz="1600" b="1" dirty="0">
                <a:solidFill>
                  <a:srgbClr val="FFFF00"/>
                </a:solidFill>
                <a:cs typeface="Arial" pitchFamily="34" charset="0"/>
              </a:rPr>
              <a:t>High-Performance Spaceflight Computing (HPSC) Middleware Overview</a:t>
            </a:r>
          </a:p>
        </p:txBody>
      </p:sp>
      <p:sp>
        <p:nvSpPr>
          <p:cNvPr id="6" name="TextBox 12"/>
          <p:cNvSpPr txBox="1">
            <a:spLocks noChangeArrowheads="1"/>
          </p:cNvSpPr>
          <p:nvPr/>
        </p:nvSpPr>
        <p:spPr bwMode="auto">
          <a:xfrm>
            <a:off x="4535276" y="2133600"/>
            <a:ext cx="4608724"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eaLnBrk="1" hangingPunct="1">
              <a:defRPr/>
            </a:pPr>
            <a:r>
              <a:rPr lang="en-US" sz="1600" b="1" dirty="0">
                <a:solidFill>
                  <a:schemeClr val="bg1"/>
                </a:solidFill>
                <a:cs typeface="Arial" pitchFamily="34" charset="0"/>
              </a:rPr>
              <a:t>Alan Cudmore</a:t>
            </a:r>
          </a:p>
          <a:p>
            <a:pPr algn="ctr" defTabSz="457200" eaLnBrk="1" hangingPunct="1">
              <a:defRPr/>
            </a:pPr>
            <a:endParaRPr lang="en-US" sz="1600" b="1" dirty="0">
              <a:solidFill>
                <a:schemeClr val="bg1"/>
              </a:solidFill>
              <a:cs typeface="Arial" pitchFamily="34" charset="0"/>
            </a:endParaRPr>
          </a:p>
          <a:p>
            <a:pPr algn="ctr" defTabSz="457200" eaLnBrk="1" hangingPunct="1">
              <a:defRPr/>
            </a:pPr>
            <a:r>
              <a:rPr lang="en-US" sz="1600" b="1" dirty="0">
                <a:solidFill>
                  <a:schemeClr val="bg1"/>
                </a:solidFill>
                <a:cs typeface="Arial" pitchFamily="34" charset="0"/>
              </a:rPr>
              <a:t>NASA Goddard Space Flight Center</a:t>
            </a:r>
          </a:p>
          <a:p>
            <a:pPr algn="ctr" defTabSz="457200" eaLnBrk="1" hangingPunct="1">
              <a:defRPr/>
            </a:pPr>
            <a:r>
              <a:rPr lang="en-US" sz="1600" b="1" dirty="0">
                <a:solidFill>
                  <a:schemeClr val="bg1"/>
                </a:solidFill>
                <a:cs typeface="Arial" pitchFamily="34" charset="0"/>
              </a:rPr>
              <a:t> Flight Software Systems Branch (Code 582)</a:t>
            </a:r>
          </a:p>
          <a:p>
            <a:pPr algn="ctr" defTabSz="457200" eaLnBrk="1" hangingPunct="1">
              <a:defRPr/>
            </a:pPr>
            <a:endParaRPr lang="en-US" sz="1600" b="1" dirty="0">
              <a:solidFill>
                <a:schemeClr val="bg1"/>
              </a:solidFill>
              <a:cs typeface="Arial" pitchFamily="34" charset="0"/>
            </a:endParaRPr>
          </a:p>
          <a:p>
            <a:pPr algn="ctr" defTabSz="457200" eaLnBrk="1" hangingPunct="1">
              <a:defRPr/>
            </a:pPr>
            <a:r>
              <a:rPr lang="en-US" sz="1600" b="1" dirty="0">
                <a:solidFill>
                  <a:schemeClr val="bg1"/>
                </a:solidFill>
                <a:cs typeface="Arial" pitchFamily="34" charset="0"/>
              </a:rPr>
              <a:t>    </a:t>
            </a:r>
            <a:r>
              <a:rPr lang="en-US" sz="1600" b="1" dirty="0" err="1">
                <a:solidFill>
                  <a:schemeClr val="bg1"/>
                </a:solidFill>
                <a:cs typeface="Arial" pitchFamily="34" charset="0"/>
              </a:rPr>
              <a:t>Alan.P.Cudmore@nasa.gov</a:t>
            </a:r>
            <a:endParaRPr lang="en-US" sz="1600" b="1" dirty="0">
              <a:solidFill>
                <a:schemeClr val="bg1"/>
              </a:solidFill>
              <a:cs typeface="Arial" pitchFamily="34" charset="0"/>
            </a:endParaRPr>
          </a:p>
          <a:p>
            <a:pPr algn="ctr" defTabSz="457200" eaLnBrk="1" hangingPunct="1">
              <a:defRPr/>
            </a:pPr>
            <a:endParaRPr lang="en-US" sz="1600" b="1" dirty="0">
              <a:solidFill>
                <a:schemeClr val="bg1"/>
              </a:solidFill>
              <a:cs typeface="Arial" pitchFamily="34" charset="0"/>
            </a:endParaRPr>
          </a:p>
        </p:txBody>
      </p:sp>
      <p:sp>
        <p:nvSpPr>
          <p:cNvPr id="10" name="Footer Placeholder 4"/>
          <p:cNvSpPr>
            <a:spLocks noGrp="1"/>
          </p:cNvSpPr>
          <p:nvPr>
            <p:ph type="ftr" sz="quarter" idx="4294967295"/>
          </p:nvPr>
        </p:nvSpPr>
        <p:spPr>
          <a:xfrm>
            <a:off x="5624211" y="5410200"/>
            <a:ext cx="3103807" cy="939775"/>
          </a:xfrm>
          <a:prstGeom prst="rect">
            <a:avLst/>
          </a:prstGeom>
        </p:spPr>
        <p:txBody>
          <a:bodyPr vert="horz" lIns="91440" tIns="45720" rIns="91440" bIns="45720" rtlCol="0" anchor="ctr"/>
          <a:lstStyle>
            <a:lvl1pPr algn="l">
              <a:buNone/>
              <a:defRPr sz="1000" b="0" baseline="0">
                <a:solidFill>
                  <a:srgbClr val="000099"/>
                </a:solidFill>
              </a:defRPr>
            </a:lvl1pPr>
          </a:lstStyle>
          <a:p>
            <a:pPr>
              <a:defRPr/>
            </a:pPr>
            <a:r>
              <a:rPr lang="en-US" sz="1200" dirty="0">
                <a:solidFill>
                  <a:schemeClr val="bg1"/>
                </a:solidFill>
              </a:rPr>
              <a:t>This is a non-ITAR presentation, for public release and reproduction from FSW website. </a:t>
            </a:r>
          </a:p>
        </p:txBody>
      </p:sp>
    </p:spTree>
    <p:extLst>
      <p:ext uri="{BB962C8B-B14F-4D97-AF65-F5344CB8AC3E}">
        <p14:creationId xmlns:p14="http://schemas.microsoft.com/office/powerpoint/2010/main" val="408795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FC1A2A-2E73-F64F-BB1F-B86B0A08767A}"/>
              </a:ext>
            </a:extLst>
          </p:cNvPr>
          <p:cNvPicPr/>
          <p:nvPr/>
        </p:nvPicPr>
        <p:blipFill>
          <a:blip r:embed="rId3"/>
          <a:stretch>
            <a:fillRect/>
          </a:stretch>
        </p:blipFill>
        <p:spPr>
          <a:xfrm>
            <a:off x="762000" y="1524000"/>
            <a:ext cx="7620000" cy="4572000"/>
          </a:xfrm>
          <a:prstGeom prst="rect">
            <a:avLst/>
          </a:prstGeom>
        </p:spPr>
      </p:pic>
      <p:sp>
        <p:nvSpPr>
          <p:cNvPr id="2" name="Title 1"/>
          <p:cNvSpPr>
            <a:spLocks noGrp="1"/>
          </p:cNvSpPr>
          <p:nvPr>
            <p:ph type="title"/>
          </p:nvPr>
        </p:nvSpPr>
        <p:spPr/>
        <p:txBody>
          <a:bodyPr/>
          <a:lstStyle/>
          <a:p>
            <a:r>
              <a:rPr lang="en-US" dirty="0">
                <a:solidFill>
                  <a:srgbClr val="FFFF00"/>
                </a:solidFill>
              </a:rPr>
              <a:t>HPSC </a:t>
            </a:r>
            <a:r>
              <a:rPr lang="en-US" dirty="0" err="1">
                <a:solidFill>
                  <a:srgbClr val="FFFF00"/>
                </a:solidFill>
              </a:rPr>
              <a:t>Chiplet</a:t>
            </a:r>
            <a:r>
              <a:rPr lang="en-US" dirty="0">
                <a:solidFill>
                  <a:srgbClr val="FFFF00"/>
                </a:solidFill>
              </a:rPr>
              <a:t> Architecture</a:t>
            </a:r>
            <a:endParaRPr lang="en-US" sz="2000" i="1" dirty="0"/>
          </a:p>
        </p:txBody>
      </p:sp>
      <p:sp>
        <p:nvSpPr>
          <p:cNvPr id="6"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AE8608-91E5-402E-A9F1-E41140B11243}" type="slidenum">
              <a:rPr lang="en-US" smtClean="0"/>
              <a:t>10</a:t>
            </a:fld>
            <a:endParaRPr lang="en-US" dirty="0"/>
          </a:p>
        </p:txBody>
      </p:sp>
      <p:sp>
        <p:nvSpPr>
          <p:cNvPr id="9" name="Donut 8">
            <a:extLst>
              <a:ext uri="{FF2B5EF4-FFF2-40B4-BE49-F238E27FC236}">
                <a16:creationId xmlns:a16="http://schemas.microsoft.com/office/drawing/2014/main" id="{9B24592A-56DF-3342-9114-61C04FE1B667}"/>
              </a:ext>
            </a:extLst>
          </p:cNvPr>
          <p:cNvSpPr/>
          <p:nvPr/>
        </p:nvSpPr>
        <p:spPr>
          <a:xfrm>
            <a:off x="762000" y="4800600"/>
            <a:ext cx="4572000" cy="1143000"/>
          </a:xfrm>
          <a:prstGeom prst="donut">
            <a:avLst>
              <a:gd name="adj" fmla="val 665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67E939C5-956C-A04A-8220-D3B6E78DC7EE}"/>
              </a:ext>
            </a:extLst>
          </p:cNvPr>
          <p:cNvSpPr/>
          <p:nvPr/>
        </p:nvSpPr>
        <p:spPr>
          <a:xfrm>
            <a:off x="609600" y="1524000"/>
            <a:ext cx="5334000" cy="25908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b="1" dirty="0">
                <a:solidFill>
                  <a:schemeClr val="tx1"/>
                </a:solidFill>
              </a:rPr>
              <a:t>High Speed I/O</a:t>
            </a:r>
          </a:p>
          <a:p>
            <a:pPr marL="285750" lvl="0" indent="-285750">
              <a:buFont typeface="Arial" panose="020B0604020202020204" pitchFamily="34" charset="0"/>
              <a:buChar char="•"/>
            </a:pPr>
            <a:r>
              <a:rPr lang="en-US" sz="1600">
                <a:solidFill>
                  <a:schemeClr val="tx1"/>
                </a:solidFill>
              </a:rPr>
              <a:t>6 </a:t>
            </a:r>
            <a:r>
              <a:rPr lang="en-US" sz="1600" dirty="0">
                <a:solidFill>
                  <a:schemeClr val="tx1"/>
                </a:solidFill>
              </a:rPr>
              <a:t>S</a:t>
            </a:r>
            <a:r>
              <a:rPr lang="en-US" sz="1600">
                <a:solidFill>
                  <a:schemeClr val="tx1"/>
                </a:solidFill>
              </a:rPr>
              <a:t>RIO </a:t>
            </a:r>
            <a:r>
              <a:rPr lang="en-US" sz="1600" dirty="0">
                <a:solidFill>
                  <a:schemeClr val="tx1"/>
                </a:solidFill>
              </a:rPr>
              <a:t>high speed interfaces w/4 lanes per port for 41.24Gb/s per port</a:t>
            </a:r>
          </a:p>
          <a:p>
            <a:pPr marL="742950" lvl="1" indent="-285750">
              <a:buFont typeface="Arial" panose="020B0604020202020204" pitchFamily="34" charset="0"/>
              <a:buChar char="•"/>
            </a:pPr>
            <a:r>
              <a:rPr lang="en-US" sz="1600" dirty="0">
                <a:solidFill>
                  <a:schemeClr val="tx1"/>
                </a:solidFill>
              </a:rPr>
              <a:t>Total of 59.1GB/s of IO bandwidth </a:t>
            </a:r>
          </a:p>
          <a:p>
            <a:pPr marL="285750" lvl="0" indent="-285750">
              <a:buFont typeface="Arial" panose="020B0604020202020204" pitchFamily="34" charset="0"/>
              <a:buChar char="•"/>
            </a:pPr>
            <a:r>
              <a:rPr lang="en-US" sz="1600" dirty="0">
                <a:solidFill>
                  <a:schemeClr val="tx1"/>
                </a:solidFill>
              </a:rPr>
              <a:t>Embedded </a:t>
            </a:r>
            <a:r>
              <a:rPr lang="en-US" sz="1600" dirty="0" err="1">
                <a:solidFill>
                  <a:schemeClr val="tx1"/>
                </a:solidFill>
              </a:rPr>
              <a:t>sRIO</a:t>
            </a:r>
            <a:r>
              <a:rPr lang="en-US" sz="1600" dirty="0">
                <a:solidFill>
                  <a:schemeClr val="tx1"/>
                </a:solidFill>
              </a:rPr>
              <a:t> switch with 2 internal endpoints</a:t>
            </a:r>
          </a:p>
          <a:p>
            <a:pPr marL="285750" lvl="0" indent="-285750">
              <a:buFont typeface="Arial" panose="020B0604020202020204" pitchFamily="34" charset="0"/>
              <a:buChar char="•"/>
            </a:pPr>
            <a:r>
              <a:rPr lang="en-US" sz="1600" dirty="0">
                <a:solidFill>
                  <a:schemeClr val="tx1"/>
                </a:solidFill>
              </a:rPr>
              <a:t>2 Gen2 PCIe ports at 2 lanes per port 10Gb/s per port</a:t>
            </a:r>
          </a:p>
          <a:p>
            <a:pPr marL="742950" lvl="1" indent="-285750">
              <a:buFont typeface="Arial" panose="020B0604020202020204" pitchFamily="34" charset="0"/>
              <a:buChar char="•"/>
            </a:pPr>
            <a:r>
              <a:rPr lang="en-US" sz="1600" dirty="0">
                <a:solidFill>
                  <a:schemeClr val="tx1"/>
                </a:solidFill>
              </a:rPr>
              <a:t>Total of 20Gb/s of IO bandwidth </a:t>
            </a:r>
          </a:p>
          <a:p>
            <a:pPr marL="285750" lvl="0" indent="-285750">
              <a:buFont typeface="Arial" panose="020B0604020202020204" pitchFamily="34" charset="0"/>
              <a:buChar char="•"/>
            </a:pPr>
            <a:r>
              <a:rPr lang="en-US" sz="1600" dirty="0">
                <a:solidFill>
                  <a:schemeClr val="tx1"/>
                </a:solidFill>
              </a:rPr>
              <a:t>3 Time Triggered Ethernet ports at 10/100/1000Mb/s each</a:t>
            </a:r>
          </a:p>
          <a:p>
            <a:pPr marL="285750" lvl="0" indent="-285750">
              <a:buFont typeface="Arial" panose="020B0604020202020204" pitchFamily="34" charset="0"/>
              <a:buChar char="•"/>
            </a:pPr>
            <a:r>
              <a:rPr lang="en-US" sz="1600" dirty="0">
                <a:solidFill>
                  <a:schemeClr val="tx1"/>
                </a:solidFill>
              </a:rPr>
              <a:t>2 </a:t>
            </a:r>
            <a:r>
              <a:rPr lang="en-US" sz="1600" dirty="0" err="1">
                <a:solidFill>
                  <a:schemeClr val="tx1"/>
                </a:solidFill>
              </a:rPr>
              <a:t>SpaceWire</a:t>
            </a:r>
            <a:r>
              <a:rPr lang="en-US" sz="1600" dirty="0">
                <a:solidFill>
                  <a:schemeClr val="tx1"/>
                </a:solidFill>
              </a:rPr>
              <a:t> ports at 400Mb/s each</a:t>
            </a:r>
          </a:p>
          <a:p>
            <a:pPr marL="285750" lvl="0" indent="-285750">
              <a:buFont typeface="Arial" panose="020B0604020202020204" pitchFamily="34" charset="0"/>
              <a:buChar char="•"/>
            </a:pPr>
            <a:r>
              <a:rPr lang="en-US" sz="1600" dirty="0">
                <a:solidFill>
                  <a:schemeClr val="tx1"/>
                </a:solidFill>
              </a:rPr>
              <a:t>1 general purpose Ethernet port at 10/100/1000Mb/s</a:t>
            </a:r>
          </a:p>
          <a:p>
            <a:pPr algn="ctr"/>
            <a:endParaRPr lang="en-US" sz="1100" dirty="0">
              <a:solidFill>
                <a:schemeClr val="tx1"/>
              </a:solidFill>
            </a:endParaRPr>
          </a:p>
        </p:txBody>
      </p:sp>
      <p:sp>
        <p:nvSpPr>
          <p:cNvPr id="7" name="Donut 6">
            <a:extLst>
              <a:ext uri="{FF2B5EF4-FFF2-40B4-BE49-F238E27FC236}">
                <a16:creationId xmlns:a16="http://schemas.microsoft.com/office/drawing/2014/main" id="{B75DA2B9-0184-2B40-A015-FD8BCA150275}"/>
              </a:ext>
            </a:extLst>
          </p:cNvPr>
          <p:cNvSpPr/>
          <p:nvPr/>
        </p:nvSpPr>
        <p:spPr>
          <a:xfrm>
            <a:off x="7315200" y="2743200"/>
            <a:ext cx="762000" cy="783378"/>
          </a:xfrm>
          <a:prstGeom prst="donut">
            <a:avLst>
              <a:gd name="adj" fmla="val 665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2257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FC1A2A-2E73-F64F-BB1F-B86B0A08767A}"/>
              </a:ext>
            </a:extLst>
          </p:cNvPr>
          <p:cNvPicPr/>
          <p:nvPr/>
        </p:nvPicPr>
        <p:blipFill>
          <a:blip r:embed="rId3"/>
          <a:stretch>
            <a:fillRect/>
          </a:stretch>
        </p:blipFill>
        <p:spPr>
          <a:xfrm>
            <a:off x="762000" y="1524000"/>
            <a:ext cx="7620000" cy="4572000"/>
          </a:xfrm>
          <a:prstGeom prst="rect">
            <a:avLst/>
          </a:prstGeom>
        </p:spPr>
      </p:pic>
      <p:sp>
        <p:nvSpPr>
          <p:cNvPr id="2" name="Title 1"/>
          <p:cNvSpPr>
            <a:spLocks noGrp="1"/>
          </p:cNvSpPr>
          <p:nvPr>
            <p:ph type="title"/>
          </p:nvPr>
        </p:nvSpPr>
        <p:spPr/>
        <p:txBody>
          <a:bodyPr/>
          <a:lstStyle/>
          <a:p>
            <a:r>
              <a:rPr lang="en-US" dirty="0">
                <a:solidFill>
                  <a:srgbClr val="FFFF00"/>
                </a:solidFill>
              </a:rPr>
              <a:t>HPSC </a:t>
            </a:r>
            <a:r>
              <a:rPr lang="en-US" dirty="0" err="1">
                <a:solidFill>
                  <a:srgbClr val="FFFF00"/>
                </a:solidFill>
              </a:rPr>
              <a:t>Chiplet</a:t>
            </a:r>
            <a:r>
              <a:rPr lang="en-US" dirty="0">
                <a:solidFill>
                  <a:srgbClr val="FFFF00"/>
                </a:solidFill>
              </a:rPr>
              <a:t> Architecture</a:t>
            </a:r>
            <a:endParaRPr lang="en-US" sz="2000" i="1" dirty="0"/>
          </a:p>
        </p:txBody>
      </p:sp>
      <p:sp>
        <p:nvSpPr>
          <p:cNvPr id="6"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AE8608-91E5-402E-A9F1-E41140B11243}" type="slidenum">
              <a:rPr lang="en-US" smtClean="0"/>
              <a:t>11</a:t>
            </a:fld>
            <a:endParaRPr lang="en-US" dirty="0"/>
          </a:p>
        </p:txBody>
      </p:sp>
      <p:sp>
        <p:nvSpPr>
          <p:cNvPr id="9" name="Donut 8">
            <a:extLst>
              <a:ext uri="{FF2B5EF4-FFF2-40B4-BE49-F238E27FC236}">
                <a16:creationId xmlns:a16="http://schemas.microsoft.com/office/drawing/2014/main" id="{9B24592A-56DF-3342-9114-61C04FE1B667}"/>
              </a:ext>
            </a:extLst>
          </p:cNvPr>
          <p:cNvSpPr/>
          <p:nvPr/>
        </p:nvSpPr>
        <p:spPr>
          <a:xfrm>
            <a:off x="5105400" y="4800620"/>
            <a:ext cx="3124200" cy="1206945"/>
          </a:xfrm>
          <a:prstGeom prst="donut">
            <a:avLst>
              <a:gd name="adj" fmla="val 665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67E939C5-956C-A04A-8220-D3B6E78DC7EE}"/>
              </a:ext>
            </a:extLst>
          </p:cNvPr>
          <p:cNvSpPr/>
          <p:nvPr/>
        </p:nvSpPr>
        <p:spPr>
          <a:xfrm>
            <a:off x="2362200" y="2209800"/>
            <a:ext cx="2667000" cy="19050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b="1" dirty="0">
                <a:solidFill>
                  <a:schemeClr val="tx1"/>
                </a:solidFill>
              </a:rPr>
              <a:t>Low Speed I/O</a:t>
            </a:r>
          </a:p>
          <a:p>
            <a:pPr marL="285750" lvl="0" indent="-285750">
              <a:buFont typeface="Arial" panose="020B0604020202020204" pitchFamily="34" charset="0"/>
              <a:buChar char="•"/>
            </a:pPr>
            <a:r>
              <a:rPr lang="en-US" sz="1600" dirty="0">
                <a:solidFill>
                  <a:schemeClr val="tx1"/>
                </a:solidFill>
              </a:rPr>
              <a:t>Non-volatile memory</a:t>
            </a:r>
          </a:p>
          <a:p>
            <a:pPr marL="285750" lvl="0" indent="-285750">
              <a:buFont typeface="Arial" panose="020B0604020202020204" pitchFamily="34" charset="0"/>
              <a:buChar char="•"/>
            </a:pPr>
            <a:r>
              <a:rPr lang="en-US" sz="1600" dirty="0">
                <a:solidFill>
                  <a:schemeClr val="tx1"/>
                </a:solidFill>
              </a:rPr>
              <a:t>JTAG</a:t>
            </a:r>
          </a:p>
          <a:p>
            <a:pPr marL="285750" lvl="0" indent="-285750">
              <a:buFont typeface="Arial" panose="020B0604020202020204" pitchFamily="34" charset="0"/>
              <a:buChar char="•"/>
            </a:pPr>
            <a:r>
              <a:rPr lang="en-US" sz="1600" dirty="0">
                <a:solidFill>
                  <a:schemeClr val="tx1"/>
                </a:solidFill>
              </a:rPr>
              <a:t>UART</a:t>
            </a:r>
          </a:p>
          <a:p>
            <a:pPr marL="285750" lvl="0" indent="-285750">
              <a:buFont typeface="Arial" panose="020B0604020202020204" pitchFamily="34" charset="0"/>
              <a:buChar char="•"/>
            </a:pPr>
            <a:r>
              <a:rPr lang="en-US" sz="1600" dirty="0">
                <a:solidFill>
                  <a:schemeClr val="tx1"/>
                </a:solidFill>
              </a:rPr>
              <a:t>I2C</a:t>
            </a:r>
          </a:p>
          <a:p>
            <a:pPr marL="285750" lvl="0" indent="-285750">
              <a:buFont typeface="Arial" panose="020B0604020202020204" pitchFamily="34" charset="0"/>
              <a:buChar char="•"/>
            </a:pPr>
            <a:r>
              <a:rPr lang="en-US" sz="1600" dirty="0">
                <a:solidFill>
                  <a:schemeClr val="tx1"/>
                </a:solidFill>
              </a:rPr>
              <a:t>SPI</a:t>
            </a:r>
          </a:p>
          <a:p>
            <a:pPr marL="285750" lvl="0" indent="-285750">
              <a:buFont typeface="Arial" panose="020B0604020202020204" pitchFamily="34" charset="0"/>
              <a:buChar char="•"/>
            </a:pPr>
            <a:r>
              <a:rPr lang="en-US" sz="1600" dirty="0">
                <a:solidFill>
                  <a:schemeClr val="tx1"/>
                </a:solidFill>
              </a:rPr>
              <a:t>64 general purpose I/O</a:t>
            </a:r>
            <a:endParaRPr lang="en-US" sz="1600" b="1" dirty="0">
              <a:solidFill>
                <a:schemeClr val="tx1"/>
              </a:solidFill>
            </a:endParaRPr>
          </a:p>
        </p:txBody>
      </p:sp>
      <p:sp>
        <p:nvSpPr>
          <p:cNvPr id="7" name="Donut 6">
            <a:extLst>
              <a:ext uri="{FF2B5EF4-FFF2-40B4-BE49-F238E27FC236}">
                <a16:creationId xmlns:a16="http://schemas.microsoft.com/office/drawing/2014/main" id="{B75DA2B9-0184-2B40-A015-FD8BCA150275}"/>
              </a:ext>
            </a:extLst>
          </p:cNvPr>
          <p:cNvSpPr/>
          <p:nvPr/>
        </p:nvSpPr>
        <p:spPr>
          <a:xfrm>
            <a:off x="7315200" y="1905000"/>
            <a:ext cx="762000" cy="1066800"/>
          </a:xfrm>
          <a:prstGeom prst="donut">
            <a:avLst>
              <a:gd name="adj" fmla="val 665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518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HPSC </a:t>
            </a:r>
            <a:r>
              <a:rPr lang="en-US" dirty="0" err="1">
                <a:solidFill>
                  <a:srgbClr val="FFFF00"/>
                </a:solidFill>
              </a:rPr>
              <a:t>Chiplet</a:t>
            </a:r>
            <a:r>
              <a:rPr lang="en-US" dirty="0">
                <a:solidFill>
                  <a:srgbClr val="FFFF00"/>
                </a:solidFill>
              </a:rPr>
              <a:t> Architecture</a:t>
            </a:r>
            <a:br>
              <a:rPr lang="en-US" dirty="0">
                <a:solidFill>
                  <a:srgbClr val="FFFF00"/>
                </a:solidFill>
              </a:rPr>
            </a:br>
            <a:r>
              <a:rPr lang="en-US" dirty="0">
                <a:solidFill>
                  <a:srgbClr val="FFFF00"/>
                </a:solidFill>
              </a:rPr>
              <a:t>Fault Tolerance and Debug Features</a:t>
            </a:r>
            <a:endParaRPr lang="en-US" sz="2000" i="1" dirty="0">
              <a:solidFill>
                <a:srgbClr val="FFFF00"/>
              </a:solidFill>
            </a:endParaRPr>
          </a:p>
        </p:txBody>
      </p:sp>
      <p:sp>
        <p:nvSpPr>
          <p:cNvPr id="3" name="Content Placeholder 2"/>
          <p:cNvSpPr>
            <a:spLocks noGrp="1"/>
          </p:cNvSpPr>
          <p:nvPr>
            <p:ph idx="1"/>
          </p:nvPr>
        </p:nvSpPr>
        <p:spPr>
          <a:xfrm>
            <a:off x="280307" y="1295400"/>
            <a:ext cx="8153400" cy="3733800"/>
          </a:xfrm>
        </p:spPr>
        <p:txBody>
          <a:bodyPr>
            <a:normAutofit/>
          </a:bodyPr>
          <a:lstStyle/>
          <a:p>
            <a:pPr marL="0" lvl="0" indent="0">
              <a:buNone/>
            </a:pPr>
            <a:r>
              <a:rPr lang="en-US" dirty="0"/>
              <a:t>HW based fault tolerance</a:t>
            </a:r>
          </a:p>
          <a:p>
            <a:r>
              <a:rPr lang="en-US" dirty="0"/>
              <a:t>EDAC, scrubbing</a:t>
            </a:r>
          </a:p>
          <a:p>
            <a:r>
              <a:rPr lang="en-US" dirty="0"/>
              <a:t>TMR of critical logic</a:t>
            </a:r>
          </a:p>
          <a:p>
            <a:r>
              <a:rPr lang="en-US" dirty="0"/>
              <a:t>ARM </a:t>
            </a:r>
            <a:r>
              <a:rPr lang="en-US" dirty="0" err="1"/>
              <a:t>TrustZone</a:t>
            </a:r>
            <a:endParaRPr lang="en-US" dirty="0"/>
          </a:p>
          <a:p>
            <a:r>
              <a:rPr lang="en-US" dirty="0"/>
              <a:t>Access isolation regions</a:t>
            </a:r>
          </a:p>
          <a:p>
            <a:pPr marL="0" lvl="0" indent="0">
              <a:buNone/>
            </a:pPr>
            <a:r>
              <a:rPr lang="en-US" dirty="0"/>
              <a:t>ARM </a:t>
            </a:r>
            <a:r>
              <a:rPr lang="en-US" dirty="0" err="1"/>
              <a:t>Coresight</a:t>
            </a:r>
            <a:r>
              <a:rPr lang="en-US" dirty="0"/>
              <a:t> debug and trace subsystem  </a:t>
            </a:r>
          </a:p>
          <a:p>
            <a:endParaRPr lang="en-US" sz="4400" dirty="0"/>
          </a:p>
        </p:txBody>
      </p:sp>
      <p:sp>
        <p:nvSpPr>
          <p:cNvPr id="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5736F6-442A-469F-9543-E6349137008D}" type="slidenum">
              <a:rPr lang="en-US" smtClean="0"/>
              <a:t>12</a:t>
            </a:fld>
            <a:endParaRPr lang="en-US" dirty="0"/>
          </a:p>
        </p:txBody>
      </p:sp>
    </p:spTree>
    <p:extLst>
      <p:ext uri="{BB962C8B-B14F-4D97-AF65-F5344CB8AC3E}">
        <p14:creationId xmlns:p14="http://schemas.microsoft.com/office/powerpoint/2010/main" val="393653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00"/>
                </a:solidFill>
              </a:rPr>
              <a:t>HPSC System Software</a:t>
            </a:r>
            <a:endParaRPr lang="en-US" sz="2400" dirty="0">
              <a:solidFill>
                <a:srgbClr val="FFFF00"/>
              </a:solidFill>
            </a:endParaRPr>
          </a:p>
        </p:txBody>
      </p:sp>
      <p:sp>
        <p:nvSpPr>
          <p:cNvPr id="1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7D1F5-CCD4-47F7-BB3B-2AB7FE803057}" type="slidenum">
              <a:rPr lang="en-US" smtClean="0"/>
              <a:t>13</a:t>
            </a:fld>
            <a:endParaRPr lang="en-US" dirty="0"/>
          </a:p>
        </p:txBody>
      </p:sp>
      <p:sp>
        <p:nvSpPr>
          <p:cNvPr id="4" name="Content Placeholder 2"/>
          <p:cNvSpPr>
            <a:spLocks noGrp="1"/>
          </p:cNvSpPr>
          <p:nvPr>
            <p:ph idx="1"/>
          </p:nvPr>
        </p:nvSpPr>
        <p:spPr>
          <a:xfrm>
            <a:off x="661307" y="1295400"/>
            <a:ext cx="7772400" cy="4876800"/>
          </a:xfrm>
        </p:spPr>
        <p:txBody>
          <a:bodyPr rtlCol="0">
            <a:noAutofit/>
          </a:bodyPr>
          <a:lstStyle/>
          <a:p>
            <a:pPr eaLnBrk="1" fontAlgn="auto" hangingPunct="1">
              <a:spcAft>
                <a:spcPts val="0"/>
              </a:spcAft>
              <a:defRPr/>
            </a:pPr>
            <a:r>
              <a:rPr lang="en-US" sz="1800" dirty="0"/>
              <a:t>The HPSC </a:t>
            </a:r>
            <a:r>
              <a:rPr lang="en-US" sz="1800" dirty="0" err="1"/>
              <a:t>Chiplet</a:t>
            </a:r>
            <a:r>
              <a:rPr lang="en-US" sz="1800" dirty="0"/>
              <a:t> will be delivered with a complement of prototype system software developed by Boeing subcontractor University of Southern California/Information Sciences Institute (USC/ISI)</a:t>
            </a:r>
          </a:p>
          <a:p>
            <a:pPr eaLnBrk="1" fontAlgn="auto" hangingPunct="1">
              <a:spcAft>
                <a:spcPts val="0"/>
              </a:spcAft>
              <a:defRPr/>
            </a:pPr>
            <a:r>
              <a:rPr lang="en-US" sz="1800" dirty="0"/>
              <a:t>The System Software leverages a large complement of existing open source software including:</a:t>
            </a:r>
          </a:p>
          <a:p>
            <a:pPr lvl="1" eaLnBrk="1" fontAlgn="auto" hangingPunct="1">
              <a:spcAft>
                <a:spcPts val="0"/>
              </a:spcAft>
              <a:defRPr/>
            </a:pPr>
            <a:r>
              <a:rPr lang="en-US" sz="1400" dirty="0"/>
              <a:t>Libraries, operating systems, compilers, debuggers, and simulators.</a:t>
            </a:r>
          </a:p>
          <a:p>
            <a:pPr lvl="1" eaLnBrk="1" fontAlgn="auto" hangingPunct="1">
              <a:spcAft>
                <a:spcPts val="0"/>
              </a:spcAft>
              <a:defRPr/>
            </a:pPr>
            <a:r>
              <a:rPr lang="en-US" sz="1400" dirty="0"/>
              <a:t>Much of the software will be unmodified.</a:t>
            </a:r>
          </a:p>
          <a:p>
            <a:pPr eaLnBrk="1" fontAlgn="auto" hangingPunct="1">
              <a:spcAft>
                <a:spcPts val="0"/>
              </a:spcAft>
              <a:defRPr/>
            </a:pPr>
            <a:r>
              <a:rPr lang="en-US" sz="1800" dirty="0"/>
              <a:t>The System Software consists of:</a:t>
            </a:r>
          </a:p>
          <a:p>
            <a:pPr marL="800100" lvl="1" indent="-342900" eaLnBrk="1" fontAlgn="auto" hangingPunct="1">
              <a:spcAft>
                <a:spcPts val="0"/>
              </a:spcAft>
              <a:buFont typeface="+mj-lt"/>
              <a:buAutoNum type="arabicPeriod"/>
              <a:defRPr/>
            </a:pPr>
            <a:r>
              <a:rPr lang="en-US" sz="1400" dirty="0"/>
              <a:t>Board support packages for Linux and RTEMS</a:t>
            </a:r>
          </a:p>
          <a:p>
            <a:pPr marL="800100" lvl="1" indent="-342900" eaLnBrk="1" fontAlgn="auto" hangingPunct="1">
              <a:spcAft>
                <a:spcPts val="0"/>
              </a:spcAft>
              <a:buFont typeface="+mj-lt"/>
              <a:buAutoNum type="arabicPeriod"/>
              <a:defRPr/>
            </a:pPr>
            <a:r>
              <a:rPr lang="en-US" sz="1400" dirty="0"/>
              <a:t>Development tools (e.g., compilers, debuggers, IDEs)</a:t>
            </a:r>
          </a:p>
          <a:p>
            <a:pPr marL="800100" lvl="1" indent="-342900" eaLnBrk="1" fontAlgn="auto" hangingPunct="1">
              <a:spcAft>
                <a:spcPts val="0"/>
              </a:spcAft>
              <a:buFont typeface="+mj-lt"/>
              <a:buAutoNum type="arabicPeriod"/>
              <a:defRPr/>
            </a:pPr>
            <a:r>
              <a:rPr lang="en-US" sz="1400" dirty="0" err="1"/>
              <a:t>Chiplet</a:t>
            </a:r>
            <a:r>
              <a:rPr lang="en-US" sz="1400" dirty="0"/>
              <a:t> Configuration APIs</a:t>
            </a:r>
          </a:p>
          <a:p>
            <a:pPr marL="800100" lvl="1" indent="-342900" eaLnBrk="1" fontAlgn="auto" hangingPunct="1">
              <a:spcAft>
                <a:spcPts val="0"/>
              </a:spcAft>
              <a:buFont typeface="+mj-lt"/>
              <a:buAutoNum type="arabicPeriod"/>
              <a:defRPr/>
            </a:pPr>
            <a:r>
              <a:rPr lang="en-US" sz="1400" dirty="0"/>
              <a:t>Mailbox API</a:t>
            </a:r>
          </a:p>
          <a:p>
            <a:pPr marL="800100" lvl="1" indent="-342900" eaLnBrk="1" fontAlgn="auto" hangingPunct="1">
              <a:spcAft>
                <a:spcPts val="0"/>
              </a:spcAft>
              <a:buFont typeface="+mj-lt"/>
              <a:buAutoNum type="arabicPeriod"/>
              <a:defRPr/>
            </a:pPr>
            <a:r>
              <a:rPr lang="en-US" sz="1400" dirty="0"/>
              <a:t>Software-based fault tolerance libraries</a:t>
            </a:r>
          </a:p>
          <a:p>
            <a:pPr marL="800100" lvl="1" indent="-342900" eaLnBrk="1" fontAlgn="auto" hangingPunct="1">
              <a:spcAft>
                <a:spcPts val="0"/>
              </a:spcAft>
              <a:buFont typeface="+mj-lt"/>
              <a:buAutoNum type="arabicPeriod"/>
              <a:defRPr/>
            </a:pPr>
            <a:r>
              <a:rPr lang="en-US" sz="1400" dirty="0" err="1"/>
              <a:t>Chiplet</a:t>
            </a:r>
            <a:r>
              <a:rPr lang="en-US" sz="1400" dirty="0"/>
              <a:t> emulators</a:t>
            </a:r>
          </a:p>
          <a:p>
            <a:pPr marL="400050" eaLnBrk="1" fontAlgn="auto" hangingPunct="1">
              <a:spcAft>
                <a:spcPts val="0"/>
              </a:spcAft>
              <a:defRPr/>
            </a:pPr>
            <a:r>
              <a:rPr lang="en-US" sz="1800" dirty="0"/>
              <a:t>The goal is to build a sustainable software ecosystem to enable full lifecycle software development.</a:t>
            </a:r>
          </a:p>
          <a:p>
            <a:pPr marL="400050" eaLnBrk="1" fontAlgn="auto" hangingPunct="1">
              <a:spcAft>
                <a:spcPts val="0"/>
              </a:spcAft>
              <a:defRPr/>
            </a:pPr>
            <a:endParaRPr lang="en-US" sz="1800" dirty="0"/>
          </a:p>
        </p:txBody>
      </p:sp>
    </p:spTree>
    <p:extLst>
      <p:ext uri="{BB962C8B-B14F-4D97-AF65-F5344CB8AC3E}">
        <p14:creationId xmlns:p14="http://schemas.microsoft.com/office/powerpoint/2010/main" val="121521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4DA9802-213A-4775-B714-62487E6D5F62}" type="slidenum">
              <a:rPr lang="en-US" smtClean="0"/>
              <a:t>14</a:t>
            </a:fld>
            <a:endParaRPr lang="en-US"/>
          </a:p>
        </p:txBody>
      </p:sp>
      <p:sp>
        <p:nvSpPr>
          <p:cNvPr id="22" name="Title 1">
            <a:extLst>
              <a:ext uri="{FF2B5EF4-FFF2-40B4-BE49-F238E27FC236}">
                <a16:creationId xmlns:a16="http://schemas.microsoft.com/office/drawing/2014/main" id="{FC0423E1-7455-CD44-B167-B0838B35E38B}"/>
              </a:ext>
            </a:extLst>
          </p:cNvPr>
          <p:cNvSpPr txBox="1">
            <a:spLocks/>
          </p:cNvSpPr>
          <p:nvPr/>
        </p:nvSpPr>
        <p:spPr>
          <a:xfrm>
            <a:off x="1676400" y="76200"/>
            <a:ext cx="6553200" cy="914400"/>
          </a:xfrm>
          <a:prstGeom prst="rect">
            <a:avLst/>
          </a:prstGeom>
        </p:spPr>
        <p:txBody>
          <a:bodyPr anchor="ctr">
            <a:noAutofit/>
          </a:bodyPr>
          <a:lstStyle>
            <a:lvl1pPr algn="ctr" defTabSz="457200" rtl="0" eaLnBrk="0" fontAlgn="base" hangingPunct="0">
              <a:spcBef>
                <a:spcPct val="0"/>
              </a:spcBef>
              <a:spcAft>
                <a:spcPct val="0"/>
              </a:spcAft>
              <a:defRPr sz="2800" kern="1200">
                <a:solidFill>
                  <a:schemeClr val="bg1"/>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a:lstStyle>
          <a:p>
            <a:r>
              <a:rPr lang="en-US" dirty="0">
                <a:solidFill>
                  <a:srgbClr val="FFFF00"/>
                </a:solidFill>
              </a:rPr>
              <a:t>HPSC System Software</a:t>
            </a:r>
            <a:endParaRPr lang="en-US" sz="2400" dirty="0">
              <a:solidFill>
                <a:srgbClr val="FFFF00"/>
              </a:solidFill>
            </a:endParaRPr>
          </a:p>
        </p:txBody>
      </p:sp>
      <p:sp>
        <p:nvSpPr>
          <p:cNvPr id="3" name="Rounded Rectangle 2">
            <a:extLst>
              <a:ext uri="{FF2B5EF4-FFF2-40B4-BE49-F238E27FC236}">
                <a16:creationId xmlns:a16="http://schemas.microsoft.com/office/drawing/2014/main" id="{9C70E491-05CC-C340-8F71-854AC9F795DC}"/>
              </a:ext>
            </a:extLst>
          </p:cNvPr>
          <p:cNvSpPr/>
          <p:nvPr/>
        </p:nvSpPr>
        <p:spPr>
          <a:xfrm>
            <a:off x="762000" y="1552047"/>
            <a:ext cx="6248400" cy="22860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a:extLst>
              <a:ext uri="{FF2B5EF4-FFF2-40B4-BE49-F238E27FC236}">
                <a16:creationId xmlns:a16="http://schemas.microsoft.com/office/drawing/2014/main" id="{ECEC1C31-CDA5-AF4F-A2FA-D2BEA281AF6F}"/>
              </a:ext>
            </a:extLst>
          </p:cNvPr>
          <p:cNvSpPr/>
          <p:nvPr/>
        </p:nvSpPr>
        <p:spPr>
          <a:xfrm>
            <a:off x="1005610" y="2695047"/>
            <a:ext cx="2514600" cy="99060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64 Bit ARM (Aarch64)</a:t>
            </a:r>
          </a:p>
          <a:p>
            <a:pPr algn="ctr"/>
            <a:r>
              <a:rPr lang="en-US" dirty="0" err="1">
                <a:solidFill>
                  <a:schemeClr val="tx1"/>
                </a:solidFill>
              </a:rPr>
              <a:t>Yocto</a:t>
            </a:r>
            <a:r>
              <a:rPr lang="en-US" dirty="0">
                <a:solidFill>
                  <a:schemeClr val="tx1"/>
                </a:solidFill>
              </a:rPr>
              <a:t> Linux A53 BSP</a:t>
            </a:r>
          </a:p>
          <a:p>
            <a:pPr algn="ctr"/>
            <a:endParaRPr lang="en-US" dirty="0">
              <a:solidFill>
                <a:schemeClr val="tx1"/>
              </a:solidFill>
            </a:endParaRPr>
          </a:p>
        </p:txBody>
      </p:sp>
      <p:sp>
        <p:nvSpPr>
          <p:cNvPr id="20" name="Rounded Rectangle 19">
            <a:extLst>
              <a:ext uri="{FF2B5EF4-FFF2-40B4-BE49-F238E27FC236}">
                <a16:creationId xmlns:a16="http://schemas.microsoft.com/office/drawing/2014/main" id="{60835612-D4D4-F44F-B8AC-1CEFB5376C6F}"/>
              </a:ext>
            </a:extLst>
          </p:cNvPr>
          <p:cNvSpPr/>
          <p:nvPr/>
        </p:nvSpPr>
        <p:spPr>
          <a:xfrm>
            <a:off x="3825010" y="2695047"/>
            <a:ext cx="892463" cy="9906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RTEMS</a:t>
            </a:r>
          </a:p>
          <a:p>
            <a:pPr algn="ctr"/>
            <a:r>
              <a:rPr lang="en-US" sz="1200" dirty="0">
                <a:solidFill>
                  <a:schemeClr val="tx1"/>
                </a:solidFill>
              </a:rPr>
              <a:t>Cortex M4</a:t>
            </a:r>
          </a:p>
          <a:p>
            <a:pPr algn="ctr"/>
            <a:r>
              <a:rPr lang="en-US" sz="1200" dirty="0">
                <a:solidFill>
                  <a:schemeClr val="tx1"/>
                </a:solidFill>
              </a:rPr>
              <a:t>BSP</a:t>
            </a:r>
          </a:p>
        </p:txBody>
      </p:sp>
      <p:sp>
        <p:nvSpPr>
          <p:cNvPr id="21" name="Rounded Rectangle 20">
            <a:extLst>
              <a:ext uri="{FF2B5EF4-FFF2-40B4-BE49-F238E27FC236}">
                <a16:creationId xmlns:a16="http://schemas.microsoft.com/office/drawing/2014/main" id="{D26C235B-24CB-9444-9D8D-75DAFBD38D40}"/>
              </a:ext>
            </a:extLst>
          </p:cNvPr>
          <p:cNvSpPr/>
          <p:nvPr/>
        </p:nvSpPr>
        <p:spPr>
          <a:xfrm>
            <a:off x="4946073" y="2695047"/>
            <a:ext cx="845127" cy="9906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RTEMS</a:t>
            </a:r>
          </a:p>
          <a:p>
            <a:pPr algn="ctr"/>
            <a:r>
              <a:rPr lang="en-US" sz="1200" dirty="0">
                <a:solidFill>
                  <a:schemeClr val="tx1"/>
                </a:solidFill>
              </a:rPr>
              <a:t>R52</a:t>
            </a:r>
          </a:p>
          <a:p>
            <a:pPr algn="ctr"/>
            <a:r>
              <a:rPr lang="en-US" sz="1200" dirty="0">
                <a:solidFill>
                  <a:schemeClr val="tx1"/>
                </a:solidFill>
              </a:rPr>
              <a:t>BSP</a:t>
            </a:r>
          </a:p>
        </p:txBody>
      </p:sp>
      <p:sp>
        <p:nvSpPr>
          <p:cNvPr id="23" name="Rounded Rectangle 22">
            <a:extLst>
              <a:ext uri="{FF2B5EF4-FFF2-40B4-BE49-F238E27FC236}">
                <a16:creationId xmlns:a16="http://schemas.microsoft.com/office/drawing/2014/main" id="{3E012DEC-793B-1746-B824-9A2A7975B062}"/>
              </a:ext>
            </a:extLst>
          </p:cNvPr>
          <p:cNvSpPr/>
          <p:nvPr/>
        </p:nvSpPr>
        <p:spPr>
          <a:xfrm>
            <a:off x="5838536" y="2695047"/>
            <a:ext cx="845127" cy="990600"/>
          </a:xfrm>
          <a:prstGeom prst="roundRect">
            <a:avLst/>
          </a:prstGeom>
          <a:solidFill>
            <a:schemeClr val="accent6">
              <a:lumMod val="40000"/>
              <a:lumOff val="60000"/>
            </a:schemeClr>
          </a:solidFill>
          <a:ln w="2540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(TBD)</a:t>
            </a:r>
          </a:p>
          <a:p>
            <a:pPr algn="ctr"/>
            <a:r>
              <a:rPr lang="en-US" sz="1200" dirty="0">
                <a:solidFill>
                  <a:schemeClr val="tx1"/>
                </a:solidFill>
              </a:rPr>
              <a:t>RTOS</a:t>
            </a:r>
          </a:p>
          <a:p>
            <a:pPr algn="ctr"/>
            <a:r>
              <a:rPr lang="en-US" sz="1200" dirty="0">
                <a:solidFill>
                  <a:schemeClr val="tx1"/>
                </a:solidFill>
              </a:rPr>
              <a:t>A53 BSP</a:t>
            </a:r>
          </a:p>
        </p:txBody>
      </p:sp>
      <p:sp>
        <p:nvSpPr>
          <p:cNvPr id="19" name="Rounded Rectangle 18">
            <a:extLst>
              <a:ext uri="{FF2B5EF4-FFF2-40B4-BE49-F238E27FC236}">
                <a16:creationId xmlns:a16="http://schemas.microsoft.com/office/drawing/2014/main" id="{00190EC3-EBA4-B643-A691-EB127D531D8A}"/>
              </a:ext>
            </a:extLst>
          </p:cNvPr>
          <p:cNvSpPr/>
          <p:nvPr/>
        </p:nvSpPr>
        <p:spPr>
          <a:xfrm>
            <a:off x="1310410" y="3380847"/>
            <a:ext cx="1905000" cy="228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KVM Hypervisor</a:t>
            </a:r>
          </a:p>
        </p:txBody>
      </p:sp>
      <p:sp>
        <p:nvSpPr>
          <p:cNvPr id="24" name="Rounded Rectangle 23">
            <a:extLst>
              <a:ext uri="{FF2B5EF4-FFF2-40B4-BE49-F238E27FC236}">
                <a16:creationId xmlns:a16="http://schemas.microsoft.com/office/drawing/2014/main" id="{549A01B5-9D8C-944A-B9F2-2DEA1888BACD}"/>
              </a:ext>
            </a:extLst>
          </p:cNvPr>
          <p:cNvSpPr/>
          <p:nvPr/>
        </p:nvSpPr>
        <p:spPr>
          <a:xfrm>
            <a:off x="1005610" y="2390247"/>
            <a:ext cx="25146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Fault Detection</a:t>
            </a:r>
          </a:p>
        </p:txBody>
      </p:sp>
      <p:sp>
        <p:nvSpPr>
          <p:cNvPr id="25" name="Rounded Rectangle 24">
            <a:extLst>
              <a:ext uri="{FF2B5EF4-FFF2-40B4-BE49-F238E27FC236}">
                <a16:creationId xmlns:a16="http://schemas.microsoft.com/office/drawing/2014/main" id="{46B0A611-36AF-1440-B0DA-B20B5D419C35}"/>
              </a:ext>
            </a:extLst>
          </p:cNvPr>
          <p:cNvSpPr/>
          <p:nvPr/>
        </p:nvSpPr>
        <p:spPr>
          <a:xfrm>
            <a:off x="3825010" y="2390247"/>
            <a:ext cx="892463"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Fault Detection</a:t>
            </a:r>
          </a:p>
        </p:txBody>
      </p:sp>
      <p:sp>
        <p:nvSpPr>
          <p:cNvPr id="26" name="Rounded Rectangle 25">
            <a:extLst>
              <a:ext uri="{FF2B5EF4-FFF2-40B4-BE49-F238E27FC236}">
                <a16:creationId xmlns:a16="http://schemas.microsoft.com/office/drawing/2014/main" id="{43C6E0A8-CFE0-DF4E-A401-58A174BE5BC1}"/>
              </a:ext>
            </a:extLst>
          </p:cNvPr>
          <p:cNvSpPr/>
          <p:nvPr/>
        </p:nvSpPr>
        <p:spPr>
          <a:xfrm>
            <a:off x="4972338" y="2390247"/>
            <a:ext cx="792596"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Fault Detection</a:t>
            </a:r>
          </a:p>
        </p:txBody>
      </p:sp>
      <p:sp>
        <p:nvSpPr>
          <p:cNvPr id="28" name="Rounded Rectangle 27">
            <a:extLst>
              <a:ext uri="{FF2B5EF4-FFF2-40B4-BE49-F238E27FC236}">
                <a16:creationId xmlns:a16="http://schemas.microsoft.com/office/drawing/2014/main" id="{AE840F3A-2A90-8849-9BC1-57DAFCA24840}"/>
              </a:ext>
            </a:extLst>
          </p:cNvPr>
          <p:cNvSpPr/>
          <p:nvPr/>
        </p:nvSpPr>
        <p:spPr>
          <a:xfrm>
            <a:off x="1005610" y="2123547"/>
            <a:ext cx="4759324" cy="228600"/>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System Software APIs</a:t>
            </a:r>
          </a:p>
        </p:txBody>
      </p:sp>
      <p:sp>
        <p:nvSpPr>
          <p:cNvPr id="31" name="Rounded Rectangle 30">
            <a:extLst>
              <a:ext uri="{FF2B5EF4-FFF2-40B4-BE49-F238E27FC236}">
                <a16:creationId xmlns:a16="http://schemas.microsoft.com/office/drawing/2014/main" id="{8886E0CA-ED38-464B-8D0E-C844D683BDA4}"/>
              </a:ext>
            </a:extLst>
          </p:cNvPr>
          <p:cNvSpPr/>
          <p:nvPr/>
        </p:nvSpPr>
        <p:spPr>
          <a:xfrm>
            <a:off x="3825010" y="1628247"/>
            <a:ext cx="892463" cy="381000"/>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Config </a:t>
            </a:r>
            <a:r>
              <a:rPr lang="en-US" sz="1400" dirty="0" err="1">
                <a:solidFill>
                  <a:schemeClr val="tx1"/>
                </a:solidFill>
              </a:rPr>
              <a:t>Mgmt</a:t>
            </a:r>
            <a:endParaRPr lang="en-US" sz="1400" dirty="0">
              <a:solidFill>
                <a:schemeClr val="tx1"/>
              </a:solidFill>
            </a:endParaRPr>
          </a:p>
        </p:txBody>
      </p:sp>
      <p:sp>
        <p:nvSpPr>
          <p:cNvPr id="32" name="TextBox 31">
            <a:extLst>
              <a:ext uri="{FF2B5EF4-FFF2-40B4-BE49-F238E27FC236}">
                <a16:creationId xmlns:a16="http://schemas.microsoft.com/office/drawing/2014/main" id="{61D133C5-6C6A-CD45-BC54-EAE4A81A05DC}"/>
              </a:ext>
            </a:extLst>
          </p:cNvPr>
          <p:cNvSpPr txBox="1"/>
          <p:nvPr/>
        </p:nvSpPr>
        <p:spPr>
          <a:xfrm>
            <a:off x="7090063" y="2835024"/>
            <a:ext cx="1888146" cy="738664"/>
          </a:xfrm>
          <a:prstGeom prst="rect">
            <a:avLst/>
          </a:prstGeom>
          <a:noFill/>
        </p:spPr>
        <p:txBody>
          <a:bodyPr wrap="none" rtlCol="0">
            <a:spAutoFit/>
          </a:bodyPr>
          <a:lstStyle/>
          <a:p>
            <a:r>
              <a:rPr lang="en-US" sz="1400" dirty="0"/>
              <a:t>Operating Systems</a:t>
            </a:r>
          </a:p>
          <a:p>
            <a:r>
              <a:rPr lang="en-US" sz="1400" dirty="0"/>
              <a:t>and </a:t>
            </a:r>
            <a:r>
              <a:rPr lang="en-US" sz="1400" dirty="0" err="1"/>
              <a:t>Chiplet</a:t>
            </a:r>
            <a:r>
              <a:rPr lang="en-US" sz="1400" dirty="0"/>
              <a:t> Drivers</a:t>
            </a:r>
          </a:p>
          <a:p>
            <a:r>
              <a:rPr lang="en-US" sz="1400" dirty="0"/>
              <a:t>(RTPS A53 RTOS is TBD)</a:t>
            </a:r>
          </a:p>
        </p:txBody>
      </p:sp>
      <p:sp>
        <p:nvSpPr>
          <p:cNvPr id="33" name="TextBox 32">
            <a:extLst>
              <a:ext uri="{FF2B5EF4-FFF2-40B4-BE49-F238E27FC236}">
                <a16:creationId xmlns:a16="http://schemas.microsoft.com/office/drawing/2014/main" id="{860679FC-88FD-824B-8780-7E312A4537EA}"/>
              </a:ext>
            </a:extLst>
          </p:cNvPr>
          <p:cNvSpPr txBox="1"/>
          <p:nvPr/>
        </p:nvSpPr>
        <p:spPr>
          <a:xfrm>
            <a:off x="7090063" y="2352147"/>
            <a:ext cx="1300677" cy="307777"/>
          </a:xfrm>
          <a:prstGeom prst="rect">
            <a:avLst/>
          </a:prstGeom>
          <a:noFill/>
        </p:spPr>
        <p:txBody>
          <a:bodyPr wrap="none" rtlCol="0">
            <a:spAutoFit/>
          </a:bodyPr>
          <a:lstStyle/>
          <a:p>
            <a:r>
              <a:rPr lang="en-US" sz="1400" dirty="0"/>
              <a:t>Fault Detection</a:t>
            </a:r>
          </a:p>
        </p:txBody>
      </p:sp>
      <p:sp>
        <p:nvSpPr>
          <p:cNvPr id="34" name="TextBox 33">
            <a:extLst>
              <a:ext uri="{FF2B5EF4-FFF2-40B4-BE49-F238E27FC236}">
                <a16:creationId xmlns:a16="http://schemas.microsoft.com/office/drawing/2014/main" id="{7EFB7613-3DAF-CF46-B72C-4B7012E5C43F}"/>
              </a:ext>
            </a:extLst>
          </p:cNvPr>
          <p:cNvSpPr txBox="1"/>
          <p:nvPr/>
        </p:nvSpPr>
        <p:spPr>
          <a:xfrm>
            <a:off x="7092372" y="2072514"/>
            <a:ext cx="1337739" cy="307777"/>
          </a:xfrm>
          <a:prstGeom prst="rect">
            <a:avLst/>
          </a:prstGeom>
          <a:noFill/>
        </p:spPr>
        <p:txBody>
          <a:bodyPr wrap="none" rtlCol="0">
            <a:spAutoFit/>
          </a:bodyPr>
          <a:lstStyle/>
          <a:p>
            <a:r>
              <a:rPr lang="en-US" sz="1400" dirty="0"/>
              <a:t>System SW APIs</a:t>
            </a:r>
          </a:p>
        </p:txBody>
      </p:sp>
      <p:cxnSp>
        <p:nvCxnSpPr>
          <p:cNvPr id="36" name="Straight Connector 35">
            <a:extLst>
              <a:ext uri="{FF2B5EF4-FFF2-40B4-BE49-F238E27FC236}">
                <a16:creationId xmlns:a16="http://schemas.microsoft.com/office/drawing/2014/main" id="{A1D1CEED-465E-AA4E-B40E-5283DD2CF41F}"/>
              </a:ext>
            </a:extLst>
          </p:cNvPr>
          <p:cNvCxnSpPr>
            <a:cxnSpLocks/>
          </p:cNvCxnSpPr>
          <p:nvPr/>
        </p:nvCxnSpPr>
        <p:spPr>
          <a:xfrm>
            <a:off x="533400" y="2646069"/>
            <a:ext cx="7857340" cy="10877"/>
          </a:xfrm>
          <a:prstGeom prst="line">
            <a:avLst/>
          </a:prstGeom>
          <a:ln w="15875">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07EACE6-79E4-EA46-984C-60B126B459C8}"/>
              </a:ext>
            </a:extLst>
          </p:cNvPr>
          <p:cNvCxnSpPr>
            <a:cxnSpLocks/>
          </p:cNvCxnSpPr>
          <p:nvPr/>
        </p:nvCxnSpPr>
        <p:spPr>
          <a:xfrm>
            <a:off x="533400" y="2352147"/>
            <a:ext cx="7857340" cy="0"/>
          </a:xfrm>
          <a:prstGeom prst="line">
            <a:avLst/>
          </a:prstGeom>
          <a:ln w="15875">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73F4D9A-B418-A843-8B5D-6E58E3C3B26E}"/>
              </a:ext>
            </a:extLst>
          </p:cNvPr>
          <p:cNvCxnSpPr>
            <a:cxnSpLocks/>
          </p:cNvCxnSpPr>
          <p:nvPr/>
        </p:nvCxnSpPr>
        <p:spPr>
          <a:xfrm>
            <a:off x="533400" y="2058225"/>
            <a:ext cx="7857340" cy="25745"/>
          </a:xfrm>
          <a:prstGeom prst="line">
            <a:avLst/>
          </a:prstGeom>
          <a:ln w="15875">
            <a:prstDash val="dash"/>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787A8EF5-93B5-054C-8D5F-703A9BA05DEB}"/>
              </a:ext>
            </a:extLst>
          </p:cNvPr>
          <p:cNvSpPr txBox="1"/>
          <p:nvPr/>
        </p:nvSpPr>
        <p:spPr>
          <a:xfrm>
            <a:off x="7157517" y="1559273"/>
            <a:ext cx="1165768" cy="523220"/>
          </a:xfrm>
          <a:prstGeom prst="rect">
            <a:avLst/>
          </a:prstGeom>
          <a:noFill/>
        </p:spPr>
        <p:txBody>
          <a:bodyPr wrap="none" rtlCol="0">
            <a:spAutoFit/>
          </a:bodyPr>
          <a:lstStyle/>
          <a:p>
            <a:r>
              <a:rPr lang="en-US" sz="1400" dirty="0"/>
              <a:t>TRCH Config</a:t>
            </a:r>
          </a:p>
          <a:p>
            <a:r>
              <a:rPr lang="en-US" sz="1400" dirty="0"/>
              <a:t>Management</a:t>
            </a:r>
          </a:p>
        </p:txBody>
      </p:sp>
      <p:sp>
        <p:nvSpPr>
          <p:cNvPr id="27" name="Rounded Rectangle 26">
            <a:extLst>
              <a:ext uri="{FF2B5EF4-FFF2-40B4-BE49-F238E27FC236}">
                <a16:creationId xmlns:a16="http://schemas.microsoft.com/office/drawing/2014/main" id="{6ECCED47-C525-BF40-955D-BCA7FF289FF1}"/>
              </a:ext>
            </a:extLst>
          </p:cNvPr>
          <p:cNvSpPr/>
          <p:nvPr/>
        </p:nvSpPr>
        <p:spPr>
          <a:xfrm>
            <a:off x="762000" y="4071634"/>
            <a:ext cx="6248400" cy="22860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Rounded Rectangle 1">
            <a:extLst>
              <a:ext uri="{FF2B5EF4-FFF2-40B4-BE49-F238E27FC236}">
                <a16:creationId xmlns:a16="http://schemas.microsoft.com/office/drawing/2014/main" id="{7851F5A6-5ACD-C440-A19F-4EEE7A7F808E}"/>
              </a:ext>
            </a:extLst>
          </p:cNvPr>
          <p:cNvSpPr/>
          <p:nvPr/>
        </p:nvSpPr>
        <p:spPr>
          <a:xfrm>
            <a:off x="949036" y="4683511"/>
            <a:ext cx="2286000" cy="762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ARM A53 Cluster</a:t>
            </a:r>
          </a:p>
        </p:txBody>
      </p:sp>
      <p:sp>
        <p:nvSpPr>
          <p:cNvPr id="29" name="Rounded Rectangle 28">
            <a:extLst>
              <a:ext uri="{FF2B5EF4-FFF2-40B4-BE49-F238E27FC236}">
                <a16:creationId xmlns:a16="http://schemas.microsoft.com/office/drawing/2014/main" id="{D665FBFB-1602-6A43-AF43-2D8F5B415F30}"/>
              </a:ext>
            </a:extLst>
          </p:cNvPr>
          <p:cNvSpPr/>
          <p:nvPr/>
        </p:nvSpPr>
        <p:spPr>
          <a:xfrm>
            <a:off x="1234210" y="5061715"/>
            <a:ext cx="2286000" cy="762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ARM A53 Cluster (4)</a:t>
            </a:r>
          </a:p>
        </p:txBody>
      </p:sp>
      <p:sp>
        <p:nvSpPr>
          <p:cNvPr id="4" name="TextBox 3">
            <a:extLst>
              <a:ext uri="{FF2B5EF4-FFF2-40B4-BE49-F238E27FC236}">
                <a16:creationId xmlns:a16="http://schemas.microsoft.com/office/drawing/2014/main" id="{6B7BA47E-14B8-6B4F-89A6-3F21537155E7}"/>
              </a:ext>
            </a:extLst>
          </p:cNvPr>
          <p:cNvSpPr txBox="1"/>
          <p:nvPr/>
        </p:nvSpPr>
        <p:spPr>
          <a:xfrm>
            <a:off x="1063336" y="4052095"/>
            <a:ext cx="1832264" cy="430887"/>
          </a:xfrm>
          <a:prstGeom prst="rect">
            <a:avLst/>
          </a:prstGeom>
          <a:noFill/>
        </p:spPr>
        <p:txBody>
          <a:bodyPr wrap="square" rtlCol="0">
            <a:spAutoFit/>
          </a:bodyPr>
          <a:lstStyle/>
          <a:p>
            <a:pPr algn="ctr"/>
            <a:r>
              <a:rPr lang="en-US" sz="1050" dirty="0"/>
              <a:t>High Performance Processing Subsystem (HPPS)</a:t>
            </a:r>
          </a:p>
        </p:txBody>
      </p:sp>
      <p:sp>
        <p:nvSpPr>
          <p:cNvPr id="30" name="Rounded Rectangle 29">
            <a:extLst>
              <a:ext uri="{FF2B5EF4-FFF2-40B4-BE49-F238E27FC236}">
                <a16:creationId xmlns:a16="http://schemas.microsoft.com/office/drawing/2014/main" id="{3905EA33-3216-E544-8A88-498F59FF6FCE}"/>
              </a:ext>
            </a:extLst>
          </p:cNvPr>
          <p:cNvSpPr/>
          <p:nvPr/>
        </p:nvSpPr>
        <p:spPr>
          <a:xfrm>
            <a:off x="3733800" y="4722913"/>
            <a:ext cx="790286" cy="68604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ARM</a:t>
            </a:r>
          </a:p>
          <a:p>
            <a:pPr algn="ctr"/>
            <a:r>
              <a:rPr lang="en-US" sz="1400" dirty="0"/>
              <a:t>M4</a:t>
            </a:r>
          </a:p>
        </p:txBody>
      </p:sp>
      <p:sp>
        <p:nvSpPr>
          <p:cNvPr id="6" name="Rounded Rectangle 5">
            <a:extLst>
              <a:ext uri="{FF2B5EF4-FFF2-40B4-BE49-F238E27FC236}">
                <a16:creationId xmlns:a16="http://schemas.microsoft.com/office/drawing/2014/main" id="{05258434-0C23-674B-A0D8-BA81DD3F4D42}"/>
              </a:ext>
            </a:extLst>
          </p:cNvPr>
          <p:cNvSpPr/>
          <p:nvPr/>
        </p:nvSpPr>
        <p:spPr>
          <a:xfrm>
            <a:off x="796636" y="4476727"/>
            <a:ext cx="2819400" cy="16002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28B417BE-0C99-604D-95AA-6E5BF37CD2FE}"/>
              </a:ext>
            </a:extLst>
          </p:cNvPr>
          <p:cNvSpPr/>
          <p:nvPr/>
        </p:nvSpPr>
        <p:spPr>
          <a:xfrm>
            <a:off x="3886200" y="4875313"/>
            <a:ext cx="790286" cy="68604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ARM</a:t>
            </a:r>
          </a:p>
          <a:p>
            <a:pPr algn="ctr"/>
            <a:r>
              <a:rPr lang="en-US" sz="1400" dirty="0"/>
              <a:t>M4</a:t>
            </a:r>
          </a:p>
        </p:txBody>
      </p:sp>
      <p:sp>
        <p:nvSpPr>
          <p:cNvPr id="40" name="Rounded Rectangle 39">
            <a:extLst>
              <a:ext uri="{FF2B5EF4-FFF2-40B4-BE49-F238E27FC236}">
                <a16:creationId xmlns:a16="http://schemas.microsoft.com/office/drawing/2014/main" id="{464EBAA9-E3E9-374D-8FD1-4D65F1D9429C}"/>
              </a:ext>
            </a:extLst>
          </p:cNvPr>
          <p:cNvSpPr/>
          <p:nvPr/>
        </p:nvSpPr>
        <p:spPr>
          <a:xfrm>
            <a:off x="4038600" y="5027713"/>
            <a:ext cx="790286" cy="68604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TMR</a:t>
            </a:r>
          </a:p>
          <a:p>
            <a:pPr algn="ctr"/>
            <a:r>
              <a:rPr lang="en-US" sz="1400" dirty="0"/>
              <a:t>ARM</a:t>
            </a:r>
          </a:p>
          <a:p>
            <a:pPr algn="ctr"/>
            <a:r>
              <a:rPr lang="en-US" sz="1400" dirty="0"/>
              <a:t>M4</a:t>
            </a:r>
          </a:p>
        </p:txBody>
      </p:sp>
      <p:sp>
        <p:nvSpPr>
          <p:cNvPr id="41" name="Rounded Rectangle 40">
            <a:extLst>
              <a:ext uri="{FF2B5EF4-FFF2-40B4-BE49-F238E27FC236}">
                <a16:creationId xmlns:a16="http://schemas.microsoft.com/office/drawing/2014/main" id="{694C1446-CDBE-454A-A2C5-C0EC14B2A2E3}"/>
              </a:ext>
            </a:extLst>
          </p:cNvPr>
          <p:cNvSpPr/>
          <p:nvPr/>
        </p:nvSpPr>
        <p:spPr>
          <a:xfrm>
            <a:off x="3698010" y="4615913"/>
            <a:ext cx="1181388" cy="120780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BBA1375-618F-B94E-9683-3D30DF335B80}"/>
              </a:ext>
            </a:extLst>
          </p:cNvPr>
          <p:cNvSpPr txBox="1"/>
          <p:nvPr/>
        </p:nvSpPr>
        <p:spPr>
          <a:xfrm>
            <a:off x="3377190" y="4092715"/>
            <a:ext cx="1749424" cy="553998"/>
          </a:xfrm>
          <a:prstGeom prst="rect">
            <a:avLst/>
          </a:prstGeom>
          <a:noFill/>
        </p:spPr>
        <p:txBody>
          <a:bodyPr wrap="square" rtlCol="0">
            <a:spAutoFit/>
          </a:bodyPr>
          <a:lstStyle/>
          <a:p>
            <a:pPr algn="ctr"/>
            <a:r>
              <a:rPr lang="en-US" sz="1000" dirty="0" err="1"/>
              <a:t>Chiplet</a:t>
            </a:r>
            <a:r>
              <a:rPr lang="en-US" sz="1000" dirty="0"/>
              <a:t> Configuration Manager</a:t>
            </a:r>
          </a:p>
          <a:p>
            <a:pPr algn="ctr"/>
            <a:r>
              <a:rPr lang="en-US" sz="1000" dirty="0"/>
              <a:t>Subsystem (TRCH)</a:t>
            </a:r>
          </a:p>
        </p:txBody>
      </p:sp>
      <p:sp>
        <p:nvSpPr>
          <p:cNvPr id="44" name="Rounded Rectangle 43">
            <a:extLst>
              <a:ext uri="{FF2B5EF4-FFF2-40B4-BE49-F238E27FC236}">
                <a16:creationId xmlns:a16="http://schemas.microsoft.com/office/drawing/2014/main" id="{DEB9B775-8FA6-6049-83BB-671A9F3832B5}"/>
              </a:ext>
            </a:extLst>
          </p:cNvPr>
          <p:cNvSpPr/>
          <p:nvPr/>
        </p:nvSpPr>
        <p:spPr>
          <a:xfrm>
            <a:off x="4946074" y="4472891"/>
            <a:ext cx="1988126" cy="160403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4B0EC9A-8B80-2E41-9DCB-9B07CC94541D}"/>
              </a:ext>
            </a:extLst>
          </p:cNvPr>
          <p:cNvSpPr txBox="1"/>
          <p:nvPr/>
        </p:nvSpPr>
        <p:spPr>
          <a:xfrm>
            <a:off x="4972338" y="4068916"/>
            <a:ext cx="1850736" cy="415498"/>
          </a:xfrm>
          <a:prstGeom prst="rect">
            <a:avLst/>
          </a:prstGeom>
          <a:noFill/>
        </p:spPr>
        <p:txBody>
          <a:bodyPr wrap="square" rtlCol="0">
            <a:spAutoFit/>
          </a:bodyPr>
          <a:lstStyle/>
          <a:p>
            <a:pPr algn="ctr"/>
            <a:r>
              <a:rPr lang="en-US" sz="1050" dirty="0"/>
              <a:t>Real Time Processing Subsystem (RTPS)</a:t>
            </a:r>
          </a:p>
        </p:txBody>
      </p:sp>
      <p:sp>
        <p:nvSpPr>
          <p:cNvPr id="46" name="Rounded Rectangle 45">
            <a:extLst>
              <a:ext uri="{FF2B5EF4-FFF2-40B4-BE49-F238E27FC236}">
                <a16:creationId xmlns:a16="http://schemas.microsoft.com/office/drawing/2014/main" id="{6DA527DA-F85A-5C4C-937A-D99FA0F49999}"/>
              </a:ext>
            </a:extLst>
          </p:cNvPr>
          <p:cNvSpPr/>
          <p:nvPr/>
        </p:nvSpPr>
        <p:spPr>
          <a:xfrm>
            <a:off x="5032520" y="4874489"/>
            <a:ext cx="683208" cy="655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ARM R52</a:t>
            </a:r>
          </a:p>
        </p:txBody>
      </p:sp>
      <p:sp>
        <p:nvSpPr>
          <p:cNvPr id="47" name="Rounded Rectangle 46">
            <a:extLst>
              <a:ext uri="{FF2B5EF4-FFF2-40B4-BE49-F238E27FC236}">
                <a16:creationId xmlns:a16="http://schemas.microsoft.com/office/drawing/2014/main" id="{5D2A4840-80F1-734D-B509-AD42FBF835CD}"/>
              </a:ext>
            </a:extLst>
          </p:cNvPr>
          <p:cNvSpPr/>
          <p:nvPr/>
        </p:nvSpPr>
        <p:spPr>
          <a:xfrm>
            <a:off x="5184920" y="5026889"/>
            <a:ext cx="683208" cy="655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ARM R52</a:t>
            </a:r>
          </a:p>
        </p:txBody>
      </p:sp>
      <p:sp>
        <p:nvSpPr>
          <p:cNvPr id="48" name="Rounded Rectangle 47">
            <a:extLst>
              <a:ext uri="{FF2B5EF4-FFF2-40B4-BE49-F238E27FC236}">
                <a16:creationId xmlns:a16="http://schemas.microsoft.com/office/drawing/2014/main" id="{6327F6E5-CB34-CB4D-A26C-4E69F32FFE26}"/>
              </a:ext>
            </a:extLst>
          </p:cNvPr>
          <p:cNvSpPr/>
          <p:nvPr/>
        </p:nvSpPr>
        <p:spPr>
          <a:xfrm>
            <a:off x="5932637" y="4804044"/>
            <a:ext cx="888270" cy="87784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ARM A53</a:t>
            </a:r>
          </a:p>
        </p:txBody>
      </p:sp>
      <p:sp>
        <p:nvSpPr>
          <p:cNvPr id="49" name="TextBox 48">
            <a:extLst>
              <a:ext uri="{FF2B5EF4-FFF2-40B4-BE49-F238E27FC236}">
                <a16:creationId xmlns:a16="http://schemas.microsoft.com/office/drawing/2014/main" id="{E4B1310A-95C0-474A-B15C-8581BD55DECE}"/>
              </a:ext>
            </a:extLst>
          </p:cNvPr>
          <p:cNvSpPr txBox="1"/>
          <p:nvPr/>
        </p:nvSpPr>
        <p:spPr>
          <a:xfrm>
            <a:off x="7064172" y="5046333"/>
            <a:ext cx="1459310" cy="307777"/>
          </a:xfrm>
          <a:prstGeom prst="rect">
            <a:avLst/>
          </a:prstGeom>
          <a:noFill/>
        </p:spPr>
        <p:txBody>
          <a:bodyPr wrap="none" rtlCol="0">
            <a:spAutoFit/>
          </a:bodyPr>
          <a:lstStyle/>
          <a:p>
            <a:r>
              <a:rPr lang="en-US" sz="1400" dirty="0" err="1"/>
              <a:t>Chiplet</a:t>
            </a:r>
            <a:r>
              <a:rPr lang="en-US" sz="1400" dirty="0"/>
              <a:t> Hardware</a:t>
            </a:r>
          </a:p>
        </p:txBody>
      </p:sp>
    </p:spTree>
    <p:extLst>
      <p:ext uri="{BB962C8B-B14F-4D97-AF65-F5344CB8AC3E}">
        <p14:creationId xmlns:p14="http://schemas.microsoft.com/office/powerpoint/2010/main" val="125263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565BFA-0D10-1B42-BCE2-363978449BBF}"/>
              </a:ext>
            </a:extLst>
          </p:cNvPr>
          <p:cNvSpPr>
            <a:spLocks noGrp="1"/>
          </p:cNvSpPr>
          <p:nvPr>
            <p:ph idx="1"/>
          </p:nvPr>
        </p:nvSpPr>
        <p:spPr>
          <a:xfrm>
            <a:off x="228600" y="1371600"/>
            <a:ext cx="8205106" cy="4724400"/>
          </a:xfrm>
        </p:spPr>
        <p:txBody>
          <a:bodyPr/>
          <a:lstStyle/>
          <a:p>
            <a:r>
              <a:rPr lang="en-US" sz="1800" dirty="0"/>
              <a:t>HPSC Reference Board Support Package (BSP) Features:</a:t>
            </a:r>
          </a:p>
          <a:p>
            <a:pPr lvl="1"/>
            <a:r>
              <a:rPr lang="en-US" sz="1600" dirty="0"/>
              <a:t>TRCH Cortex-M4 will execute RTEMS with support for:</a:t>
            </a:r>
          </a:p>
          <a:p>
            <a:pPr lvl="2">
              <a:buFont typeface="Arial" panose="020B0604020202020204" pitchFamily="34" charset="0"/>
              <a:buChar char="•"/>
            </a:pPr>
            <a:r>
              <a:rPr lang="en-US" sz="1400" dirty="0"/>
              <a:t>SRIO, low speed I/O, configuration registers, windowed-access into all memories.</a:t>
            </a:r>
          </a:p>
          <a:p>
            <a:pPr lvl="1">
              <a:buFont typeface="Arial" panose="020B0604020202020204" pitchFamily="34" charset="0"/>
              <a:buChar char="•"/>
            </a:pPr>
            <a:r>
              <a:rPr lang="en-US" sz="1600" dirty="0"/>
              <a:t>RTPS Cortex-R52 will execute RTEMS with support for:</a:t>
            </a:r>
          </a:p>
          <a:p>
            <a:pPr lvl="2">
              <a:buFont typeface="Arial" panose="020B0604020202020204" pitchFamily="34" charset="0"/>
              <a:buChar char="•"/>
            </a:pPr>
            <a:r>
              <a:rPr lang="en-US" sz="1400" dirty="0"/>
              <a:t>SRIO, PCIe, Spacewire, TTE, low speed I/O, RTPS DDR, windowed access into HPPS DDR, NVRAM.</a:t>
            </a:r>
          </a:p>
          <a:p>
            <a:pPr lvl="1">
              <a:buFont typeface="Arial" panose="020B0604020202020204" pitchFamily="34" charset="0"/>
              <a:buChar char="•"/>
            </a:pPr>
            <a:r>
              <a:rPr lang="en-US" sz="1600" dirty="0"/>
              <a:t>HPPS Cortex-A53 clusters will execute </a:t>
            </a:r>
            <a:r>
              <a:rPr lang="en-US" sz="1600" dirty="0" err="1"/>
              <a:t>Yocto</a:t>
            </a:r>
            <a:r>
              <a:rPr lang="en-US" sz="1600" dirty="0"/>
              <a:t> Linux with support for:</a:t>
            </a:r>
          </a:p>
          <a:p>
            <a:pPr lvl="2">
              <a:buFont typeface="Arial" panose="020B0604020202020204" pitchFamily="34" charset="0"/>
              <a:buChar char="•"/>
            </a:pPr>
            <a:r>
              <a:rPr lang="en-US" sz="1400" dirty="0"/>
              <a:t>SRIO, PCIe, Spacewire, Ethernet, TTE, HPPS DDR, NVRAM</a:t>
            </a:r>
          </a:p>
          <a:p>
            <a:r>
              <a:rPr lang="en-US" sz="1800" dirty="0"/>
              <a:t>HPSC </a:t>
            </a:r>
            <a:r>
              <a:rPr lang="en-US" sz="1800" dirty="0" err="1"/>
              <a:t>Chiplet</a:t>
            </a:r>
            <a:r>
              <a:rPr lang="en-US" sz="1800" dirty="0"/>
              <a:t> supports running Linux, which makes available a rich and familiar development environment. This improves efficiency of software development in particular for science applications</a:t>
            </a:r>
          </a:p>
          <a:p>
            <a:pPr lvl="1"/>
            <a:r>
              <a:rPr lang="en-US" sz="1600" b="0" dirty="0"/>
              <a:t>Many science applications already start off development in Linux only to be ported to a different OS. With HPSC, no extra porting step is required, saving effort and reducing risk</a:t>
            </a:r>
          </a:p>
        </p:txBody>
      </p:sp>
      <p:sp>
        <p:nvSpPr>
          <p:cNvPr id="4" name="Date Placeholder 3">
            <a:extLst>
              <a:ext uri="{FF2B5EF4-FFF2-40B4-BE49-F238E27FC236}">
                <a16:creationId xmlns:a16="http://schemas.microsoft.com/office/drawing/2014/main" id="{2FADCA2D-ECC8-394D-BB77-93D9E6166350}"/>
              </a:ext>
            </a:extLst>
          </p:cNvPr>
          <p:cNvSpPr>
            <a:spLocks noGrp="1"/>
          </p:cNvSpPr>
          <p:nvPr>
            <p:ph type="dt" sz="half" idx="10"/>
          </p:nvPr>
        </p:nvSpPr>
        <p:spPr/>
        <p:txBody>
          <a:bodyPr/>
          <a:lstStyle/>
          <a:p>
            <a:pPr>
              <a:defRPr/>
            </a:pPr>
            <a:fld id="{1CF588FF-16E0-6F4C-A53F-738D5D3D6951}" type="datetime1">
              <a:rPr lang="en-US" altLang="en-US" smtClean="0"/>
              <a:t>12/3/18</a:t>
            </a:fld>
            <a:endParaRPr lang="en-US" altLang="en-US" dirty="0"/>
          </a:p>
        </p:txBody>
      </p:sp>
      <p:sp>
        <p:nvSpPr>
          <p:cNvPr id="5" name="Slide Number Placeholder 4">
            <a:extLst>
              <a:ext uri="{FF2B5EF4-FFF2-40B4-BE49-F238E27FC236}">
                <a16:creationId xmlns:a16="http://schemas.microsoft.com/office/drawing/2014/main" id="{CADA99F2-98AA-2848-9209-6EE3B7EAB879}"/>
              </a:ext>
            </a:extLst>
          </p:cNvPr>
          <p:cNvSpPr>
            <a:spLocks noGrp="1"/>
          </p:cNvSpPr>
          <p:nvPr>
            <p:ph type="sldNum" sz="quarter" idx="4"/>
          </p:nvPr>
        </p:nvSpPr>
        <p:spPr/>
        <p:txBody>
          <a:bodyPr/>
          <a:lstStyle/>
          <a:p>
            <a:pPr>
              <a:defRPr/>
            </a:pPr>
            <a:fld id="{7E0C66C7-59C5-D240-8FA4-9948F5963F4E}" type="slidenum">
              <a:rPr lang="en-US" altLang="en-US" smtClean="0"/>
              <a:pPr>
                <a:defRPr/>
              </a:pPr>
              <a:t>15</a:t>
            </a:fld>
            <a:endParaRPr lang="en-US" altLang="en-US" dirty="0"/>
          </a:p>
        </p:txBody>
      </p:sp>
      <p:sp>
        <p:nvSpPr>
          <p:cNvPr id="8" name="Title 1">
            <a:extLst>
              <a:ext uri="{FF2B5EF4-FFF2-40B4-BE49-F238E27FC236}">
                <a16:creationId xmlns:a16="http://schemas.microsoft.com/office/drawing/2014/main" id="{A9D06641-FBCC-4A48-BE5C-B937071C2B0B}"/>
              </a:ext>
            </a:extLst>
          </p:cNvPr>
          <p:cNvSpPr txBox="1">
            <a:spLocks/>
          </p:cNvSpPr>
          <p:nvPr/>
        </p:nvSpPr>
        <p:spPr>
          <a:xfrm>
            <a:off x="1676400" y="76200"/>
            <a:ext cx="6553200" cy="914400"/>
          </a:xfrm>
          <a:prstGeom prst="rect">
            <a:avLst/>
          </a:prstGeom>
        </p:spPr>
        <p:txBody>
          <a:bodyPr anchor="ctr">
            <a:noAutofit/>
          </a:bodyPr>
          <a:lstStyle>
            <a:lvl1pPr algn="ctr" defTabSz="457200" rtl="0" eaLnBrk="0" fontAlgn="base" hangingPunct="0">
              <a:spcBef>
                <a:spcPct val="0"/>
              </a:spcBef>
              <a:spcAft>
                <a:spcPct val="0"/>
              </a:spcAft>
              <a:defRPr sz="2800" kern="1200">
                <a:solidFill>
                  <a:schemeClr val="bg1"/>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a:lstStyle>
          <a:p>
            <a:r>
              <a:rPr lang="en-US" dirty="0">
                <a:solidFill>
                  <a:srgbClr val="FFFF00"/>
                </a:solidFill>
              </a:rPr>
              <a:t>HPSC System Software</a:t>
            </a:r>
            <a:endParaRPr lang="en-US" sz="2400" dirty="0">
              <a:solidFill>
                <a:srgbClr val="FFFF00"/>
              </a:solidFill>
            </a:endParaRPr>
          </a:p>
        </p:txBody>
      </p:sp>
    </p:spTree>
    <p:extLst>
      <p:ext uri="{BB962C8B-B14F-4D97-AF65-F5344CB8AC3E}">
        <p14:creationId xmlns:p14="http://schemas.microsoft.com/office/powerpoint/2010/main" val="114473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00"/>
                </a:solidFill>
              </a:rPr>
              <a:t>HPSC Fault Isolation</a:t>
            </a:r>
            <a:endParaRPr lang="en-US" sz="2400" dirty="0">
              <a:solidFill>
                <a:srgbClr val="FFFF00"/>
              </a:solidFill>
            </a:endParaRPr>
          </a:p>
        </p:txBody>
      </p:sp>
      <p:sp>
        <p:nvSpPr>
          <p:cNvPr id="1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7D1F5-CCD4-47F7-BB3B-2AB7FE803057}" type="slidenum">
              <a:rPr lang="en-US" smtClean="0"/>
              <a:t>16</a:t>
            </a:fld>
            <a:endParaRPr lang="en-US" dirty="0"/>
          </a:p>
        </p:txBody>
      </p:sp>
      <p:sp>
        <p:nvSpPr>
          <p:cNvPr id="19" name="Rounded Rectangle 18">
            <a:extLst>
              <a:ext uri="{FF2B5EF4-FFF2-40B4-BE49-F238E27FC236}">
                <a16:creationId xmlns:a16="http://schemas.microsoft.com/office/drawing/2014/main" id="{3B283431-1428-BC4B-8307-7456FAF0D7D8}"/>
              </a:ext>
            </a:extLst>
          </p:cNvPr>
          <p:cNvSpPr/>
          <p:nvPr/>
        </p:nvSpPr>
        <p:spPr>
          <a:xfrm>
            <a:off x="2318650" y="2475145"/>
            <a:ext cx="1905000" cy="2248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KVM Hypervisor</a:t>
            </a:r>
          </a:p>
        </p:txBody>
      </p:sp>
      <p:sp>
        <p:nvSpPr>
          <p:cNvPr id="24" name="Rounded Rectangle 23">
            <a:extLst>
              <a:ext uri="{FF2B5EF4-FFF2-40B4-BE49-F238E27FC236}">
                <a16:creationId xmlns:a16="http://schemas.microsoft.com/office/drawing/2014/main" id="{5517449D-7571-7E44-A8D7-9E3D651042B8}"/>
              </a:ext>
            </a:extLst>
          </p:cNvPr>
          <p:cNvSpPr/>
          <p:nvPr/>
        </p:nvSpPr>
        <p:spPr>
          <a:xfrm>
            <a:off x="889907" y="1250989"/>
            <a:ext cx="7543800" cy="32766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endParaRPr>
          </a:p>
        </p:txBody>
      </p:sp>
      <p:sp>
        <p:nvSpPr>
          <p:cNvPr id="27" name="TextBox 26">
            <a:extLst>
              <a:ext uri="{FF2B5EF4-FFF2-40B4-BE49-F238E27FC236}">
                <a16:creationId xmlns:a16="http://schemas.microsoft.com/office/drawing/2014/main" id="{4DE32AB2-102E-3747-B052-8A779985F835}"/>
              </a:ext>
            </a:extLst>
          </p:cNvPr>
          <p:cNvSpPr txBox="1"/>
          <p:nvPr/>
        </p:nvSpPr>
        <p:spPr>
          <a:xfrm>
            <a:off x="1351139" y="1322102"/>
            <a:ext cx="2557937" cy="523220"/>
          </a:xfrm>
          <a:prstGeom prst="rect">
            <a:avLst/>
          </a:prstGeom>
          <a:noFill/>
        </p:spPr>
        <p:txBody>
          <a:bodyPr wrap="square" rtlCol="0">
            <a:spAutoFit/>
          </a:bodyPr>
          <a:lstStyle/>
          <a:p>
            <a:pPr algn="ctr"/>
            <a:r>
              <a:rPr lang="en-US" sz="1400" dirty="0"/>
              <a:t>High Performance Processing Subsystem (HPPS)</a:t>
            </a:r>
          </a:p>
        </p:txBody>
      </p:sp>
      <p:sp>
        <p:nvSpPr>
          <p:cNvPr id="29" name="Rounded Rectangle 28">
            <a:extLst>
              <a:ext uri="{FF2B5EF4-FFF2-40B4-BE49-F238E27FC236}">
                <a16:creationId xmlns:a16="http://schemas.microsoft.com/office/drawing/2014/main" id="{F98B2811-1DAC-C44E-8B1C-94154B2D5F53}"/>
              </a:ext>
            </a:extLst>
          </p:cNvPr>
          <p:cNvSpPr/>
          <p:nvPr/>
        </p:nvSpPr>
        <p:spPr>
          <a:xfrm>
            <a:off x="1094359" y="1845766"/>
            <a:ext cx="2819400" cy="248508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9F1F3AED-DC2B-4A46-BE38-5A992199D5DA}"/>
              </a:ext>
            </a:extLst>
          </p:cNvPr>
          <p:cNvSpPr/>
          <p:nvPr/>
        </p:nvSpPr>
        <p:spPr>
          <a:xfrm>
            <a:off x="5913743" y="1839808"/>
            <a:ext cx="1988126" cy="249103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3A50568-D9DA-DD43-A1A5-C8CBDCE8A634}"/>
              </a:ext>
            </a:extLst>
          </p:cNvPr>
          <p:cNvSpPr txBox="1"/>
          <p:nvPr/>
        </p:nvSpPr>
        <p:spPr>
          <a:xfrm>
            <a:off x="6034100" y="1301626"/>
            <a:ext cx="1850736" cy="523220"/>
          </a:xfrm>
          <a:prstGeom prst="rect">
            <a:avLst/>
          </a:prstGeom>
          <a:noFill/>
        </p:spPr>
        <p:txBody>
          <a:bodyPr wrap="square" rtlCol="0">
            <a:spAutoFit/>
          </a:bodyPr>
          <a:lstStyle/>
          <a:p>
            <a:pPr algn="ctr"/>
            <a:r>
              <a:rPr lang="en-US" sz="1400" dirty="0"/>
              <a:t>Real Time Processing Subsystem (RTPS)</a:t>
            </a:r>
          </a:p>
        </p:txBody>
      </p:sp>
      <p:sp>
        <p:nvSpPr>
          <p:cNvPr id="3" name="TextBox 2">
            <a:extLst>
              <a:ext uri="{FF2B5EF4-FFF2-40B4-BE49-F238E27FC236}">
                <a16:creationId xmlns:a16="http://schemas.microsoft.com/office/drawing/2014/main" id="{E9994681-461B-0F43-8D71-47B7C5795A89}"/>
              </a:ext>
            </a:extLst>
          </p:cNvPr>
          <p:cNvSpPr txBox="1"/>
          <p:nvPr/>
        </p:nvSpPr>
        <p:spPr>
          <a:xfrm>
            <a:off x="1618486" y="1941234"/>
            <a:ext cx="1400327" cy="646331"/>
          </a:xfrm>
          <a:prstGeom prst="rect">
            <a:avLst/>
          </a:prstGeom>
          <a:noFill/>
        </p:spPr>
        <p:txBody>
          <a:bodyPr wrap="square" rtlCol="0">
            <a:spAutoFit/>
          </a:bodyPr>
          <a:lstStyle/>
          <a:p>
            <a:r>
              <a:rPr lang="en-US" dirty="0"/>
              <a:t>Linux on A53 clusters</a:t>
            </a:r>
          </a:p>
        </p:txBody>
      </p:sp>
      <p:sp>
        <p:nvSpPr>
          <p:cNvPr id="5" name="Oval 4">
            <a:extLst>
              <a:ext uri="{FF2B5EF4-FFF2-40B4-BE49-F238E27FC236}">
                <a16:creationId xmlns:a16="http://schemas.microsoft.com/office/drawing/2014/main" id="{CD5979B1-12FA-5E45-9318-8629ADB342E7}"/>
              </a:ext>
            </a:extLst>
          </p:cNvPr>
          <p:cNvSpPr/>
          <p:nvPr/>
        </p:nvSpPr>
        <p:spPr>
          <a:xfrm>
            <a:off x="1547511" y="2632334"/>
            <a:ext cx="1218554"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High Performance Data Processing Software</a:t>
            </a:r>
          </a:p>
        </p:txBody>
      </p:sp>
      <p:sp>
        <p:nvSpPr>
          <p:cNvPr id="39" name="Oval 38">
            <a:extLst>
              <a:ext uri="{FF2B5EF4-FFF2-40B4-BE49-F238E27FC236}">
                <a16:creationId xmlns:a16="http://schemas.microsoft.com/office/drawing/2014/main" id="{AF3A3E67-3BBD-2F40-8EDD-33C11DD52C59}"/>
              </a:ext>
            </a:extLst>
          </p:cNvPr>
          <p:cNvSpPr/>
          <p:nvPr/>
        </p:nvSpPr>
        <p:spPr>
          <a:xfrm>
            <a:off x="2000663" y="2818406"/>
            <a:ext cx="1218554"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High Performance Data Processing Software</a:t>
            </a:r>
          </a:p>
          <a:p>
            <a:pPr algn="ctr"/>
            <a:r>
              <a:rPr lang="en-US" sz="900" dirty="0">
                <a:solidFill>
                  <a:schemeClr val="tx1"/>
                </a:solidFill>
              </a:rPr>
              <a:t>AI, Vision processing, </a:t>
            </a:r>
            <a:r>
              <a:rPr lang="en-US" sz="900" dirty="0" err="1">
                <a:solidFill>
                  <a:schemeClr val="tx1"/>
                </a:solidFill>
              </a:rPr>
              <a:t>etc</a:t>
            </a:r>
            <a:endParaRPr lang="en-US" sz="900" dirty="0">
              <a:solidFill>
                <a:schemeClr val="tx1"/>
              </a:solidFill>
            </a:endParaRPr>
          </a:p>
        </p:txBody>
      </p:sp>
      <p:sp>
        <p:nvSpPr>
          <p:cNvPr id="40" name="TextBox 39">
            <a:extLst>
              <a:ext uri="{FF2B5EF4-FFF2-40B4-BE49-F238E27FC236}">
                <a16:creationId xmlns:a16="http://schemas.microsoft.com/office/drawing/2014/main" id="{0ADA97F6-44B7-2D45-9C8A-01B0457E6C0D}"/>
              </a:ext>
            </a:extLst>
          </p:cNvPr>
          <p:cNvSpPr txBox="1"/>
          <p:nvPr/>
        </p:nvSpPr>
        <p:spPr>
          <a:xfrm>
            <a:off x="6207642" y="1941234"/>
            <a:ext cx="1400327" cy="646331"/>
          </a:xfrm>
          <a:prstGeom prst="rect">
            <a:avLst/>
          </a:prstGeom>
          <a:noFill/>
        </p:spPr>
        <p:txBody>
          <a:bodyPr wrap="square" rtlCol="0">
            <a:spAutoFit/>
          </a:bodyPr>
          <a:lstStyle/>
          <a:p>
            <a:r>
              <a:rPr lang="en-US" dirty="0"/>
              <a:t>R52 cores</a:t>
            </a:r>
          </a:p>
          <a:p>
            <a:r>
              <a:rPr lang="en-US" dirty="0"/>
              <a:t>A53</a:t>
            </a:r>
          </a:p>
        </p:txBody>
      </p:sp>
      <p:sp>
        <p:nvSpPr>
          <p:cNvPr id="41" name="Oval 40">
            <a:extLst>
              <a:ext uri="{FF2B5EF4-FFF2-40B4-BE49-F238E27FC236}">
                <a16:creationId xmlns:a16="http://schemas.microsoft.com/office/drawing/2014/main" id="{0797C063-453F-B64A-83CB-51411BEB0254}"/>
              </a:ext>
            </a:extLst>
          </p:cNvPr>
          <p:cNvSpPr/>
          <p:nvPr/>
        </p:nvSpPr>
        <p:spPr>
          <a:xfrm>
            <a:off x="6298528" y="2720767"/>
            <a:ext cx="1218554"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Real-time Mission Critical software</a:t>
            </a:r>
          </a:p>
        </p:txBody>
      </p:sp>
      <p:sp>
        <p:nvSpPr>
          <p:cNvPr id="6" name="Cube 5">
            <a:extLst>
              <a:ext uri="{FF2B5EF4-FFF2-40B4-BE49-F238E27FC236}">
                <a16:creationId xmlns:a16="http://schemas.microsoft.com/office/drawing/2014/main" id="{C3181DD7-E1D0-804A-88AD-3B25BBEAF218}"/>
              </a:ext>
            </a:extLst>
          </p:cNvPr>
          <p:cNvSpPr/>
          <p:nvPr/>
        </p:nvSpPr>
        <p:spPr>
          <a:xfrm>
            <a:off x="4742988" y="1305966"/>
            <a:ext cx="457200" cy="302488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ightning Bolt 6">
            <a:extLst>
              <a:ext uri="{FF2B5EF4-FFF2-40B4-BE49-F238E27FC236}">
                <a16:creationId xmlns:a16="http://schemas.microsoft.com/office/drawing/2014/main" id="{FD44C04A-C63D-0241-B430-0944D3C684C4}"/>
              </a:ext>
            </a:extLst>
          </p:cNvPr>
          <p:cNvSpPr/>
          <p:nvPr/>
        </p:nvSpPr>
        <p:spPr>
          <a:xfrm>
            <a:off x="3470817" y="2939031"/>
            <a:ext cx="1052172" cy="421001"/>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A3B276-D6F8-044E-B335-4C3ED72ACDE3}"/>
              </a:ext>
            </a:extLst>
          </p:cNvPr>
          <p:cNvSpPr txBox="1"/>
          <p:nvPr/>
        </p:nvSpPr>
        <p:spPr>
          <a:xfrm>
            <a:off x="810028" y="4598702"/>
            <a:ext cx="7865919"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HPSC </a:t>
            </a:r>
            <a:r>
              <a:rPr lang="en-US" sz="1400" dirty="0" err="1"/>
              <a:t>Chiplet</a:t>
            </a:r>
            <a:r>
              <a:rPr lang="en-US" sz="1400" dirty="0"/>
              <a:t> ensures that misbehavior in HPPS cannot interfere with critical functions in the RTPS</a:t>
            </a:r>
          </a:p>
          <a:p>
            <a:pPr marL="742950" lvl="1" indent="-285750">
              <a:buFont typeface="Arial" panose="020B0604020202020204" pitchFamily="34" charset="0"/>
              <a:buChar char="•"/>
            </a:pPr>
            <a:r>
              <a:rPr lang="en-US" sz="1400" dirty="0"/>
              <a:t>The HPSC </a:t>
            </a:r>
            <a:r>
              <a:rPr lang="en-US" sz="1400" dirty="0" err="1"/>
              <a:t>Chiplet</a:t>
            </a:r>
            <a:r>
              <a:rPr lang="en-US" sz="1400" dirty="0"/>
              <a:t> provides a Trusted Computing Base (TCB) that is small relative to the overall capability of the system. </a:t>
            </a:r>
          </a:p>
          <a:p>
            <a:pPr marL="742950" lvl="1" indent="-285750">
              <a:buFont typeface="Arial" panose="020B0604020202020204" pitchFamily="34" charset="0"/>
              <a:buChar char="•"/>
            </a:pPr>
            <a:r>
              <a:rPr lang="en-US" sz="1400" dirty="0"/>
              <a:t>For example, a minimal TCB would consist of flight control, communications, health monitor, and software update management running on the RTOS. These high criticality functions remain safely isolated from any misbehavior in Linux</a:t>
            </a:r>
          </a:p>
          <a:p>
            <a:pPr marL="285750" indent="-285750">
              <a:buFont typeface="Arial" panose="020B0604020202020204" pitchFamily="34" charset="0"/>
              <a:buChar char="•"/>
            </a:pPr>
            <a:r>
              <a:rPr lang="en-US" sz="1400" dirty="0"/>
              <a:t>One of many potential examples of fault isolation in the HPSC</a:t>
            </a:r>
          </a:p>
          <a:p>
            <a:pPr marL="742950" lvl="1" indent="-285750">
              <a:buFont typeface="Arial" panose="020B0604020202020204" pitchFamily="34" charset="0"/>
              <a:buChar char="•"/>
            </a:pPr>
            <a:r>
              <a:rPr lang="en-US" sz="1400" dirty="0"/>
              <a:t>Other examples include the use of a hypervisor or partitioned OS on the HPPS</a:t>
            </a:r>
          </a:p>
        </p:txBody>
      </p:sp>
      <p:sp>
        <p:nvSpPr>
          <p:cNvPr id="4" name="TextBox 3">
            <a:extLst>
              <a:ext uri="{FF2B5EF4-FFF2-40B4-BE49-F238E27FC236}">
                <a16:creationId xmlns:a16="http://schemas.microsoft.com/office/drawing/2014/main" id="{A9ED00D9-B06E-8F48-9F84-94084D193511}"/>
              </a:ext>
            </a:extLst>
          </p:cNvPr>
          <p:cNvSpPr txBox="1"/>
          <p:nvPr/>
        </p:nvSpPr>
        <p:spPr>
          <a:xfrm>
            <a:off x="4025841" y="2623662"/>
            <a:ext cx="780406" cy="461665"/>
          </a:xfrm>
          <a:prstGeom prst="rect">
            <a:avLst/>
          </a:prstGeom>
          <a:noFill/>
        </p:spPr>
        <p:txBody>
          <a:bodyPr wrap="none" rtlCol="0">
            <a:spAutoFit/>
          </a:bodyPr>
          <a:lstStyle/>
          <a:p>
            <a:r>
              <a:rPr lang="en-US" sz="1200" dirty="0"/>
              <a:t>Software </a:t>
            </a:r>
          </a:p>
          <a:p>
            <a:r>
              <a:rPr lang="en-US" sz="1200" dirty="0"/>
              <a:t>Fault</a:t>
            </a:r>
          </a:p>
        </p:txBody>
      </p:sp>
      <p:sp>
        <p:nvSpPr>
          <p:cNvPr id="9" name="TextBox 8">
            <a:extLst>
              <a:ext uri="{FF2B5EF4-FFF2-40B4-BE49-F238E27FC236}">
                <a16:creationId xmlns:a16="http://schemas.microsoft.com/office/drawing/2014/main" id="{2C4A14E0-6463-C242-A3E8-97442EE268A9}"/>
              </a:ext>
            </a:extLst>
          </p:cNvPr>
          <p:cNvSpPr txBox="1"/>
          <p:nvPr/>
        </p:nvSpPr>
        <p:spPr>
          <a:xfrm rot="5400000">
            <a:off x="3952638" y="2536101"/>
            <a:ext cx="2031547" cy="369332"/>
          </a:xfrm>
          <a:prstGeom prst="rect">
            <a:avLst/>
          </a:prstGeom>
          <a:noFill/>
        </p:spPr>
        <p:txBody>
          <a:bodyPr wrap="square" rtlCol="0">
            <a:spAutoFit/>
          </a:bodyPr>
          <a:lstStyle/>
          <a:p>
            <a:r>
              <a:rPr lang="en-US" dirty="0"/>
              <a:t>Subsystem Isolation</a:t>
            </a:r>
          </a:p>
        </p:txBody>
      </p:sp>
    </p:spTree>
    <p:extLst>
      <p:ext uri="{BB962C8B-B14F-4D97-AF65-F5344CB8AC3E}">
        <p14:creationId xmlns:p14="http://schemas.microsoft.com/office/powerpoint/2010/main" val="3393508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00"/>
                </a:solidFill>
              </a:rPr>
              <a:t>HPSC Middleware</a:t>
            </a:r>
          </a:p>
        </p:txBody>
      </p:sp>
      <p:sp>
        <p:nvSpPr>
          <p:cNvPr id="13" name="Content Placeholder 2"/>
          <p:cNvSpPr>
            <a:spLocks noGrp="1"/>
          </p:cNvSpPr>
          <p:nvPr>
            <p:ph idx="1"/>
          </p:nvPr>
        </p:nvSpPr>
        <p:spPr>
          <a:xfrm>
            <a:off x="152400" y="1295400"/>
            <a:ext cx="8534400" cy="4724400"/>
          </a:xfrm>
        </p:spPr>
        <p:txBody>
          <a:bodyPr>
            <a:normAutofit fontScale="92500" lnSpcReduction="10000"/>
          </a:bodyPr>
          <a:lstStyle/>
          <a:p>
            <a:pPr>
              <a:lnSpc>
                <a:spcPct val="120000"/>
              </a:lnSpc>
            </a:pPr>
            <a:r>
              <a:rPr lang="en-US" sz="2200" b="0" dirty="0"/>
              <a:t>The Air Force Research Laboratory (AFRL) is funding NASA Jet Propulsion Laboratory (JPL) and NASA Goddard Space Flight Center (GSFC) to develop HPSC Middleware</a:t>
            </a:r>
          </a:p>
          <a:p>
            <a:pPr>
              <a:lnSpc>
                <a:spcPct val="120000"/>
              </a:lnSpc>
            </a:pPr>
            <a:endParaRPr lang="en-US" sz="2200" b="0" dirty="0"/>
          </a:p>
          <a:p>
            <a:pPr>
              <a:lnSpc>
                <a:spcPct val="120000"/>
              </a:lnSpc>
            </a:pPr>
            <a:r>
              <a:rPr lang="en-US" sz="2200" b="0" dirty="0"/>
              <a:t>HPSC Middleware will provide a software layer that provides services to the higher-level application software to achieve:</a:t>
            </a:r>
          </a:p>
          <a:p>
            <a:pPr lvl="1"/>
            <a:r>
              <a:rPr lang="en-US" sz="1900" dirty="0"/>
              <a:t>Configuration management</a:t>
            </a:r>
          </a:p>
          <a:p>
            <a:pPr lvl="1"/>
            <a:r>
              <a:rPr lang="en-US" sz="1900" dirty="0"/>
              <a:t>Resource allocation</a:t>
            </a:r>
          </a:p>
          <a:p>
            <a:pPr lvl="1"/>
            <a:r>
              <a:rPr lang="en-US" sz="1900" dirty="0"/>
              <a:t>Power/performance management</a:t>
            </a:r>
          </a:p>
          <a:p>
            <a:pPr lvl="1"/>
            <a:r>
              <a:rPr lang="en-US" sz="1900" dirty="0"/>
              <a:t>Fault tolerance capabilities of the HPSC </a:t>
            </a:r>
            <a:r>
              <a:rPr lang="en-US" sz="1900" dirty="0" err="1"/>
              <a:t>chiplet</a:t>
            </a:r>
            <a:endParaRPr lang="en-US" sz="1900" dirty="0"/>
          </a:p>
          <a:p>
            <a:endParaRPr lang="en-US" sz="2200" b="0" dirty="0"/>
          </a:p>
          <a:p>
            <a:r>
              <a:rPr lang="en-US" sz="2200" b="0" dirty="0"/>
              <a:t>Serving as a bridge between the upper application layer and lower operating system or hypervisor, the middleware will significantly reduce the complexity of developing applications for the HPSC </a:t>
            </a:r>
            <a:r>
              <a:rPr lang="en-US" sz="2200" b="0" dirty="0" err="1"/>
              <a:t>Chiplet</a:t>
            </a:r>
            <a:endParaRPr lang="en-US" sz="2200" b="0" dirty="0"/>
          </a:p>
          <a:p>
            <a:endParaRPr lang="en-US" b="0" dirty="0"/>
          </a:p>
        </p:txBody>
      </p:sp>
      <p:sp>
        <p:nvSpPr>
          <p:cNvPr id="1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7D1F5-CCD4-47F7-BB3B-2AB7FE803057}" type="slidenum">
              <a:rPr lang="en-US" smtClean="0"/>
              <a:t>17</a:t>
            </a:fld>
            <a:endParaRPr lang="en-US" dirty="0"/>
          </a:p>
        </p:txBody>
      </p:sp>
    </p:spTree>
    <p:extLst>
      <p:ext uri="{BB962C8B-B14F-4D97-AF65-F5344CB8AC3E}">
        <p14:creationId xmlns:p14="http://schemas.microsoft.com/office/powerpoint/2010/main" val="3724192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4DA9802-213A-4775-B714-62487E6D5F62}" type="slidenum">
              <a:rPr lang="en-US" smtClean="0"/>
              <a:t>18</a:t>
            </a:fld>
            <a:endParaRPr lang="en-US"/>
          </a:p>
        </p:txBody>
      </p:sp>
      <p:sp>
        <p:nvSpPr>
          <p:cNvPr id="22" name="Title 1">
            <a:extLst>
              <a:ext uri="{FF2B5EF4-FFF2-40B4-BE49-F238E27FC236}">
                <a16:creationId xmlns:a16="http://schemas.microsoft.com/office/drawing/2014/main" id="{FC0423E1-7455-CD44-B167-B0838B35E38B}"/>
              </a:ext>
            </a:extLst>
          </p:cNvPr>
          <p:cNvSpPr txBox="1">
            <a:spLocks/>
          </p:cNvSpPr>
          <p:nvPr/>
        </p:nvSpPr>
        <p:spPr>
          <a:xfrm>
            <a:off x="1676400" y="76200"/>
            <a:ext cx="6553200" cy="914400"/>
          </a:xfrm>
          <a:prstGeom prst="rect">
            <a:avLst/>
          </a:prstGeom>
        </p:spPr>
        <p:txBody>
          <a:bodyPr anchor="ctr">
            <a:noAutofit/>
          </a:bodyPr>
          <a:lstStyle>
            <a:lvl1pPr algn="ctr" defTabSz="457200" rtl="0" eaLnBrk="0" fontAlgn="base" hangingPunct="0">
              <a:spcBef>
                <a:spcPct val="0"/>
              </a:spcBef>
              <a:spcAft>
                <a:spcPct val="0"/>
              </a:spcAft>
              <a:defRPr sz="2800" kern="1200">
                <a:solidFill>
                  <a:schemeClr val="bg1"/>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a:lstStyle>
          <a:p>
            <a:r>
              <a:rPr lang="en-US" dirty="0">
                <a:solidFill>
                  <a:srgbClr val="FFFF00"/>
                </a:solidFill>
              </a:rPr>
              <a:t>HPSC Middleware</a:t>
            </a:r>
            <a:endParaRPr lang="en-US" sz="2400" dirty="0">
              <a:solidFill>
                <a:srgbClr val="FFFF00"/>
              </a:solidFill>
            </a:endParaRPr>
          </a:p>
        </p:txBody>
      </p:sp>
      <p:sp>
        <p:nvSpPr>
          <p:cNvPr id="3" name="Rounded Rectangle 2">
            <a:extLst>
              <a:ext uri="{FF2B5EF4-FFF2-40B4-BE49-F238E27FC236}">
                <a16:creationId xmlns:a16="http://schemas.microsoft.com/office/drawing/2014/main" id="{9C70E491-05CC-C340-8F71-854AC9F795DC}"/>
              </a:ext>
            </a:extLst>
          </p:cNvPr>
          <p:cNvSpPr/>
          <p:nvPr/>
        </p:nvSpPr>
        <p:spPr>
          <a:xfrm>
            <a:off x="685800" y="3048000"/>
            <a:ext cx="6248400" cy="14478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8" name="Rounded Rectangle 17">
            <a:extLst>
              <a:ext uri="{FF2B5EF4-FFF2-40B4-BE49-F238E27FC236}">
                <a16:creationId xmlns:a16="http://schemas.microsoft.com/office/drawing/2014/main" id="{ECEC1C31-CDA5-AF4F-A2FA-D2BEA281AF6F}"/>
              </a:ext>
            </a:extLst>
          </p:cNvPr>
          <p:cNvSpPr/>
          <p:nvPr/>
        </p:nvSpPr>
        <p:spPr>
          <a:xfrm>
            <a:off x="929410" y="3771900"/>
            <a:ext cx="2514600" cy="62738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64 Bit ARM (Aarch64)</a:t>
            </a:r>
          </a:p>
          <a:p>
            <a:pPr algn="ctr"/>
            <a:r>
              <a:rPr lang="en-US" sz="1100" dirty="0" err="1">
                <a:solidFill>
                  <a:schemeClr val="tx1"/>
                </a:solidFill>
              </a:rPr>
              <a:t>Yocto</a:t>
            </a:r>
            <a:r>
              <a:rPr lang="en-US" sz="1100" dirty="0">
                <a:solidFill>
                  <a:schemeClr val="tx1"/>
                </a:solidFill>
              </a:rPr>
              <a:t> Linux A53 BSP</a:t>
            </a:r>
          </a:p>
          <a:p>
            <a:pPr algn="ctr"/>
            <a:endParaRPr lang="en-US" sz="1100" dirty="0">
              <a:solidFill>
                <a:schemeClr val="tx1"/>
              </a:solidFill>
            </a:endParaRPr>
          </a:p>
        </p:txBody>
      </p:sp>
      <p:sp>
        <p:nvSpPr>
          <p:cNvPr id="20" name="Rounded Rectangle 19">
            <a:extLst>
              <a:ext uri="{FF2B5EF4-FFF2-40B4-BE49-F238E27FC236}">
                <a16:creationId xmlns:a16="http://schemas.microsoft.com/office/drawing/2014/main" id="{60835612-D4D4-F44F-B8AC-1CEFB5376C6F}"/>
              </a:ext>
            </a:extLst>
          </p:cNvPr>
          <p:cNvSpPr/>
          <p:nvPr/>
        </p:nvSpPr>
        <p:spPr>
          <a:xfrm>
            <a:off x="3748810" y="3771900"/>
            <a:ext cx="892463" cy="62738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RTEMS</a:t>
            </a:r>
          </a:p>
          <a:p>
            <a:pPr algn="ctr"/>
            <a:r>
              <a:rPr lang="en-US" sz="900" dirty="0">
                <a:solidFill>
                  <a:schemeClr val="tx1"/>
                </a:solidFill>
              </a:rPr>
              <a:t>Cortex M4</a:t>
            </a:r>
          </a:p>
          <a:p>
            <a:pPr algn="ctr"/>
            <a:r>
              <a:rPr lang="en-US" sz="900" dirty="0">
                <a:solidFill>
                  <a:schemeClr val="tx1"/>
                </a:solidFill>
              </a:rPr>
              <a:t>BSP</a:t>
            </a:r>
          </a:p>
        </p:txBody>
      </p:sp>
      <p:sp>
        <p:nvSpPr>
          <p:cNvPr id="21" name="Rounded Rectangle 20">
            <a:extLst>
              <a:ext uri="{FF2B5EF4-FFF2-40B4-BE49-F238E27FC236}">
                <a16:creationId xmlns:a16="http://schemas.microsoft.com/office/drawing/2014/main" id="{D26C235B-24CB-9444-9D8D-75DAFBD38D40}"/>
              </a:ext>
            </a:extLst>
          </p:cNvPr>
          <p:cNvSpPr/>
          <p:nvPr/>
        </p:nvSpPr>
        <p:spPr>
          <a:xfrm>
            <a:off x="4869873" y="3771900"/>
            <a:ext cx="845127" cy="62738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RTEMS</a:t>
            </a:r>
          </a:p>
          <a:p>
            <a:pPr algn="ctr"/>
            <a:r>
              <a:rPr lang="en-US" sz="900" dirty="0">
                <a:solidFill>
                  <a:schemeClr val="tx1"/>
                </a:solidFill>
              </a:rPr>
              <a:t>R52</a:t>
            </a:r>
          </a:p>
          <a:p>
            <a:pPr algn="ctr"/>
            <a:r>
              <a:rPr lang="en-US" sz="900" dirty="0">
                <a:solidFill>
                  <a:schemeClr val="tx1"/>
                </a:solidFill>
              </a:rPr>
              <a:t>BSP</a:t>
            </a:r>
          </a:p>
        </p:txBody>
      </p:sp>
      <p:sp>
        <p:nvSpPr>
          <p:cNvPr id="23" name="Rounded Rectangle 22">
            <a:extLst>
              <a:ext uri="{FF2B5EF4-FFF2-40B4-BE49-F238E27FC236}">
                <a16:creationId xmlns:a16="http://schemas.microsoft.com/office/drawing/2014/main" id="{3E012DEC-793B-1746-B824-9A2A7975B062}"/>
              </a:ext>
            </a:extLst>
          </p:cNvPr>
          <p:cNvSpPr/>
          <p:nvPr/>
        </p:nvSpPr>
        <p:spPr>
          <a:xfrm>
            <a:off x="5762336" y="3771900"/>
            <a:ext cx="845127" cy="627380"/>
          </a:xfrm>
          <a:prstGeom prst="roundRect">
            <a:avLst/>
          </a:prstGeom>
          <a:solidFill>
            <a:schemeClr val="accent6">
              <a:lumMod val="40000"/>
              <a:lumOff val="60000"/>
            </a:schemeClr>
          </a:solidFill>
          <a:ln w="2540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(TBD)</a:t>
            </a:r>
          </a:p>
          <a:p>
            <a:pPr algn="ctr"/>
            <a:r>
              <a:rPr lang="en-US" sz="900" dirty="0">
                <a:solidFill>
                  <a:schemeClr val="tx1"/>
                </a:solidFill>
              </a:rPr>
              <a:t>RTOS</a:t>
            </a:r>
          </a:p>
          <a:p>
            <a:pPr algn="ctr"/>
            <a:r>
              <a:rPr lang="en-US" sz="900" dirty="0">
                <a:solidFill>
                  <a:schemeClr val="tx1"/>
                </a:solidFill>
              </a:rPr>
              <a:t>A53 BSP</a:t>
            </a:r>
          </a:p>
        </p:txBody>
      </p:sp>
      <p:sp>
        <p:nvSpPr>
          <p:cNvPr id="24" name="Rounded Rectangle 23">
            <a:extLst>
              <a:ext uri="{FF2B5EF4-FFF2-40B4-BE49-F238E27FC236}">
                <a16:creationId xmlns:a16="http://schemas.microsoft.com/office/drawing/2014/main" id="{549A01B5-9D8C-944A-B9F2-2DEA1888BACD}"/>
              </a:ext>
            </a:extLst>
          </p:cNvPr>
          <p:cNvSpPr/>
          <p:nvPr/>
        </p:nvSpPr>
        <p:spPr>
          <a:xfrm>
            <a:off x="929410" y="3578860"/>
            <a:ext cx="2514600" cy="14478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Fault Detection</a:t>
            </a:r>
          </a:p>
        </p:txBody>
      </p:sp>
      <p:sp>
        <p:nvSpPr>
          <p:cNvPr id="25" name="Rounded Rectangle 24">
            <a:extLst>
              <a:ext uri="{FF2B5EF4-FFF2-40B4-BE49-F238E27FC236}">
                <a16:creationId xmlns:a16="http://schemas.microsoft.com/office/drawing/2014/main" id="{46B0A611-36AF-1440-B0DA-B20B5D419C35}"/>
              </a:ext>
            </a:extLst>
          </p:cNvPr>
          <p:cNvSpPr/>
          <p:nvPr/>
        </p:nvSpPr>
        <p:spPr>
          <a:xfrm>
            <a:off x="3748810" y="3578860"/>
            <a:ext cx="892463" cy="14478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solidFill>
                  <a:schemeClr val="tx1"/>
                </a:solidFill>
              </a:rPr>
              <a:t>Fault Detection</a:t>
            </a:r>
          </a:p>
        </p:txBody>
      </p:sp>
      <p:sp>
        <p:nvSpPr>
          <p:cNvPr id="26" name="Rounded Rectangle 25">
            <a:extLst>
              <a:ext uri="{FF2B5EF4-FFF2-40B4-BE49-F238E27FC236}">
                <a16:creationId xmlns:a16="http://schemas.microsoft.com/office/drawing/2014/main" id="{43C6E0A8-CFE0-DF4E-A401-58A174BE5BC1}"/>
              </a:ext>
            </a:extLst>
          </p:cNvPr>
          <p:cNvSpPr/>
          <p:nvPr/>
        </p:nvSpPr>
        <p:spPr>
          <a:xfrm>
            <a:off x="4896138" y="3578860"/>
            <a:ext cx="792596" cy="14478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solidFill>
                  <a:schemeClr val="tx1"/>
                </a:solidFill>
              </a:rPr>
              <a:t>Fault Detection</a:t>
            </a:r>
          </a:p>
        </p:txBody>
      </p:sp>
      <p:sp>
        <p:nvSpPr>
          <p:cNvPr id="28" name="Rounded Rectangle 27">
            <a:extLst>
              <a:ext uri="{FF2B5EF4-FFF2-40B4-BE49-F238E27FC236}">
                <a16:creationId xmlns:a16="http://schemas.microsoft.com/office/drawing/2014/main" id="{AE840F3A-2A90-8849-9BC1-57DAFCA24840}"/>
              </a:ext>
            </a:extLst>
          </p:cNvPr>
          <p:cNvSpPr/>
          <p:nvPr/>
        </p:nvSpPr>
        <p:spPr>
          <a:xfrm>
            <a:off x="929410" y="3409950"/>
            <a:ext cx="4759324" cy="144780"/>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System Software APIs</a:t>
            </a:r>
          </a:p>
        </p:txBody>
      </p:sp>
      <p:sp>
        <p:nvSpPr>
          <p:cNvPr id="31" name="Rounded Rectangle 30">
            <a:extLst>
              <a:ext uri="{FF2B5EF4-FFF2-40B4-BE49-F238E27FC236}">
                <a16:creationId xmlns:a16="http://schemas.microsoft.com/office/drawing/2014/main" id="{8886E0CA-ED38-464B-8D0E-C844D683BDA4}"/>
              </a:ext>
            </a:extLst>
          </p:cNvPr>
          <p:cNvSpPr/>
          <p:nvPr/>
        </p:nvSpPr>
        <p:spPr>
          <a:xfrm>
            <a:off x="3748810" y="3096260"/>
            <a:ext cx="892463" cy="241300"/>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Config </a:t>
            </a:r>
            <a:r>
              <a:rPr lang="en-US" sz="1000" dirty="0" err="1">
                <a:solidFill>
                  <a:schemeClr val="tx1"/>
                </a:solidFill>
              </a:rPr>
              <a:t>Mgmt</a:t>
            </a:r>
            <a:endParaRPr lang="en-US" sz="1000" dirty="0">
              <a:solidFill>
                <a:schemeClr val="tx1"/>
              </a:solidFill>
            </a:endParaRPr>
          </a:p>
        </p:txBody>
      </p:sp>
      <p:sp>
        <p:nvSpPr>
          <p:cNvPr id="4" name="Rounded Rectangle 3">
            <a:extLst>
              <a:ext uri="{FF2B5EF4-FFF2-40B4-BE49-F238E27FC236}">
                <a16:creationId xmlns:a16="http://schemas.microsoft.com/office/drawing/2014/main" id="{214D08D3-AF92-CB4E-BAA8-68E0EDB52C9D}"/>
              </a:ext>
            </a:extLst>
          </p:cNvPr>
          <p:cNvSpPr/>
          <p:nvPr/>
        </p:nvSpPr>
        <p:spPr>
          <a:xfrm>
            <a:off x="685800" y="2072141"/>
            <a:ext cx="6248400" cy="773430"/>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011604B0-11E4-7642-88F6-28B761D528DF}"/>
              </a:ext>
            </a:extLst>
          </p:cNvPr>
          <p:cNvSpPr/>
          <p:nvPr/>
        </p:nvSpPr>
        <p:spPr>
          <a:xfrm>
            <a:off x="929411" y="2171352"/>
            <a:ext cx="2514600" cy="5060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Middleware</a:t>
            </a:r>
          </a:p>
          <a:p>
            <a:pPr algn="ctr"/>
            <a:r>
              <a:rPr lang="en-US" dirty="0"/>
              <a:t>On HPPS A53s</a:t>
            </a:r>
          </a:p>
        </p:txBody>
      </p:sp>
      <p:sp>
        <p:nvSpPr>
          <p:cNvPr id="27" name="Rounded Rectangle 26">
            <a:extLst>
              <a:ext uri="{FF2B5EF4-FFF2-40B4-BE49-F238E27FC236}">
                <a16:creationId xmlns:a16="http://schemas.microsoft.com/office/drawing/2014/main" id="{5F170DD2-8D16-374F-81A8-28E889B27F81}"/>
              </a:ext>
            </a:extLst>
          </p:cNvPr>
          <p:cNvSpPr/>
          <p:nvPr/>
        </p:nvSpPr>
        <p:spPr>
          <a:xfrm>
            <a:off x="4869872" y="2171351"/>
            <a:ext cx="845127" cy="5060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Middleware</a:t>
            </a:r>
          </a:p>
          <a:p>
            <a:pPr algn="ctr"/>
            <a:r>
              <a:rPr lang="en-US" sz="900" dirty="0"/>
              <a:t>On RTPS R52</a:t>
            </a:r>
          </a:p>
        </p:txBody>
      </p:sp>
      <p:sp>
        <p:nvSpPr>
          <p:cNvPr id="29" name="Rounded Rectangle 28">
            <a:extLst>
              <a:ext uri="{FF2B5EF4-FFF2-40B4-BE49-F238E27FC236}">
                <a16:creationId xmlns:a16="http://schemas.microsoft.com/office/drawing/2014/main" id="{AC5EA969-B3E0-F74B-9319-F5EFB72EC16C}"/>
              </a:ext>
            </a:extLst>
          </p:cNvPr>
          <p:cNvSpPr/>
          <p:nvPr/>
        </p:nvSpPr>
        <p:spPr>
          <a:xfrm>
            <a:off x="5762336" y="2171351"/>
            <a:ext cx="845127" cy="5060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Middleware</a:t>
            </a:r>
          </a:p>
          <a:p>
            <a:pPr algn="ctr"/>
            <a:r>
              <a:rPr lang="en-US" sz="900" dirty="0"/>
              <a:t>On RTPS A53</a:t>
            </a:r>
          </a:p>
        </p:txBody>
      </p:sp>
      <p:cxnSp>
        <p:nvCxnSpPr>
          <p:cNvPr id="8" name="Straight Connector 7">
            <a:extLst>
              <a:ext uri="{FF2B5EF4-FFF2-40B4-BE49-F238E27FC236}">
                <a16:creationId xmlns:a16="http://schemas.microsoft.com/office/drawing/2014/main" id="{6B7A9C77-F11B-CE46-AF84-C97FC2C2CD3D}"/>
              </a:ext>
            </a:extLst>
          </p:cNvPr>
          <p:cNvCxnSpPr>
            <a:cxnSpLocks/>
          </p:cNvCxnSpPr>
          <p:nvPr/>
        </p:nvCxnSpPr>
        <p:spPr>
          <a:xfrm>
            <a:off x="228600" y="1981200"/>
            <a:ext cx="8610600" cy="650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0DCD53E-1C2C-D642-A389-88E436DC8714}"/>
              </a:ext>
            </a:extLst>
          </p:cNvPr>
          <p:cNvCxnSpPr>
            <a:cxnSpLocks/>
          </p:cNvCxnSpPr>
          <p:nvPr/>
        </p:nvCxnSpPr>
        <p:spPr>
          <a:xfrm>
            <a:off x="228600" y="2947654"/>
            <a:ext cx="8610600" cy="650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77E9302-63BA-F54D-9B02-701F55AC4C5E}"/>
              </a:ext>
            </a:extLst>
          </p:cNvPr>
          <p:cNvCxnSpPr>
            <a:cxnSpLocks/>
          </p:cNvCxnSpPr>
          <p:nvPr/>
        </p:nvCxnSpPr>
        <p:spPr>
          <a:xfrm>
            <a:off x="228600" y="4576522"/>
            <a:ext cx="8610600" cy="650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0" name="Rounded Rectangle 9">
            <a:extLst>
              <a:ext uri="{FF2B5EF4-FFF2-40B4-BE49-F238E27FC236}">
                <a16:creationId xmlns:a16="http://schemas.microsoft.com/office/drawing/2014/main" id="{3B576247-9E99-DB4A-9942-F4F7C511B08D}"/>
              </a:ext>
            </a:extLst>
          </p:cNvPr>
          <p:cNvSpPr/>
          <p:nvPr/>
        </p:nvSpPr>
        <p:spPr>
          <a:xfrm>
            <a:off x="685800" y="1263015"/>
            <a:ext cx="6248400" cy="609600"/>
          </a:xfrm>
          <a:prstGeom prst="roundRect">
            <a:avLst/>
          </a:prstGeom>
          <a:solidFill>
            <a:schemeClr val="bg1">
              <a:lumMod val="85000"/>
            </a:schemeClr>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Mission Flight Software Applications</a:t>
            </a:r>
          </a:p>
        </p:txBody>
      </p:sp>
      <p:sp>
        <p:nvSpPr>
          <p:cNvPr id="11" name="TextBox 10">
            <a:extLst>
              <a:ext uri="{FF2B5EF4-FFF2-40B4-BE49-F238E27FC236}">
                <a16:creationId xmlns:a16="http://schemas.microsoft.com/office/drawing/2014/main" id="{B1CDC86F-A6FD-AF4A-BA15-7A627DD0C667}"/>
              </a:ext>
            </a:extLst>
          </p:cNvPr>
          <p:cNvSpPr txBox="1"/>
          <p:nvPr/>
        </p:nvSpPr>
        <p:spPr>
          <a:xfrm>
            <a:off x="7239000" y="2283011"/>
            <a:ext cx="1311256" cy="369332"/>
          </a:xfrm>
          <a:prstGeom prst="rect">
            <a:avLst/>
          </a:prstGeom>
          <a:noFill/>
        </p:spPr>
        <p:txBody>
          <a:bodyPr wrap="none" rtlCol="0">
            <a:spAutoFit/>
          </a:bodyPr>
          <a:lstStyle/>
          <a:p>
            <a:r>
              <a:rPr lang="en-US" dirty="0"/>
              <a:t>Middleware</a:t>
            </a:r>
          </a:p>
        </p:txBody>
      </p:sp>
      <p:sp>
        <p:nvSpPr>
          <p:cNvPr id="41" name="TextBox 40">
            <a:extLst>
              <a:ext uri="{FF2B5EF4-FFF2-40B4-BE49-F238E27FC236}">
                <a16:creationId xmlns:a16="http://schemas.microsoft.com/office/drawing/2014/main" id="{A9C10AE8-65C5-BF43-9AA9-1B869231D96B}"/>
              </a:ext>
            </a:extLst>
          </p:cNvPr>
          <p:cNvSpPr txBox="1"/>
          <p:nvPr/>
        </p:nvSpPr>
        <p:spPr>
          <a:xfrm>
            <a:off x="7162800" y="3487788"/>
            <a:ext cx="1744837" cy="369332"/>
          </a:xfrm>
          <a:prstGeom prst="rect">
            <a:avLst/>
          </a:prstGeom>
          <a:noFill/>
        </p:spPr>
        <p:txBody>
          <a:bodyPr wrap="none" rtlCol="0">
            <a:spAutoFit/>
          </a:bodyPr>
          <a:lstStyle/>
          <a:p>
            <a:r>
              <a:rPr lang="en-US" dirty="0"/>
              <a:t>System Software</a:t>
            </a:r>
          </a:p>
        </p:txBody>
      </p:sp>
      <p:sp>
        <p:nvSpPr>
          <p:cNvPr id="42" name="TextBox 41">
            <a:extLst>
              <a:ext uri="{FF2B5EF4-FFF2-40B4-BE49-F238E27FC236}">
                <a16:creationId xmlns:a16="http://schemas.microsoft.com/office/drawing/2014/main" id="{7AD21DE1-AF71-4341-80DC-39F47B022B19}"/>
              </a:ext>
            </a:extLst>
          </p:cNvPr>
          <p:cNvSpPr txBox="1"/>
          <p:nvPr/>
        </p:nvSpPr>
        <p:spPr>
          <a:xfrm>
            <a:off x="7122390" y="5197859"/>
            <a:ext cx="1821011" cy="369332"/>
          </a:xfrm>
          <a:prstGeom prst="rect">
            <a:avLst/>
          </a:prstGeom>
          <a:noFill/>
        </p:spPr>
        <p:txBody>
          <a:bodyPr wrap="none" rtlCol="0">
            <a:spAutoFit/>
          </a:bodyPr>
          <a:lstStyle/>
          <a:p>
            <a:r>
              <a:rPr lang="en-US" dirty="0" err="1"/>
              <a:t>Chiplet</a:t>
            </a:r>
            <a:r>
              <a:rPr lang="en-US" dirty="0"/>
              <a:t> Hardware</a:t>
            </a:r>
          </a:p>
        </p:txBody>
      </p:sp>
      <p:sp>
        <p:nvSpPr>
          <p:cNvPr id="43" name="TextBox 42">
            <a:extLst>
              <a:ext uri="{FF2B5EF4-FFF2-40B4-BE49-F238E27FC236}">
                <a16:creationId xmlns:a16="http://schemas.microsoft.com/office/drawing/2014/main" id="{544CB499-DEB2-864F-AF8D-DD9BE33AB33C}"/>
              </a:ext>
            </a:extLst>
          </p:cNvPr>
          <p:cNvSpPr txBox="1"/>
          <p:nvPr/>
        </p:nvSpPr>
        <p:spPr>
          <a:xfrm>
            <a:off x="7221678" y="1392537"/>
            <a:ext cx="1375569" cy="369332"/>
          </a:xfrm>
          <a:prstGeom prst="rect">
            <a:avLst/>
          </a:prstGeom>
          <a:noFill/>
        </p:spPr>
        <p:txBody>
          <a:bodyPr wrap="none" rtlCol="0">
            <a:spAutoFit/>
          </a:bodyPr>
          <a:lstStyle/>
          <a:p>
            <a:r>
              <a:rPr lang="en-US" dirty="0"/>
              <a:t>Mission FSW</a:t>
            </a:r>
          </a:p>
        </p:txBody>
      </p:sp>
      <p:grpSp>
        <p:nvGrpSpPr>
          <p:cNvPr id="7" name="Group 6">
            <a:extLst>
              <a:ext uri="{FF2B5EF4-FFF2-40B4-BE49-F238E27FC236}">
                <a16:creationId xmlns:a16="http://schemas.microsoft.com/office/drawing/2014/main" id="{BB639382-43BF-784F-A702-57393BEF6291}"/>
              </a:ext>
            </a:extLst>
          </p:cNvPr>
          <p:cNvGrpSpPr/>
          <p:nvPr/>
        </p:nvGrpSpPr>
        <p:grpSpPr>
          <a:xfrm>
            <a:off x="685800" y="4616450"/>
            <a:ext cx="6248400" cy="1827860"/>
            <a:chOff x="704273" y="4235291"/>
            <a:chExt cx="6248400" cy="2305539"/>
          </a:xfrm>
        </p:grpSpPr>
        <p:sp>
          <p:nvSpPr>
            <p:cNvPr id="19" name="Rounded Rectangle 18">
              <a:extLst>
                <a:ext uri="{FF2B5EF4-FFF2-40B4-BE49-F238E27FC236}">
                  <a16:creationId xmlns:a16="http://schemas.microsoft.com/office/drawing/2014/main" id="{00190EC3-EBA4-B643-A691-EB127D531D8A}"/>
                </a:ext>
              </a:extLst>
            </p:cNvPr>
            <p:cNvSpPr/>
            <p:nvPr/>
          </p:nvSpPr>
          <p:spPr>
            <a:xfrm>
              <a:off x="1176483" y="4433349"/>
              <a:ext cx="1905000" cy="1447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KVM Hypervisor</a:t>
              </a:r>
            </a:p>
          </p:txBody>
        </p:sp>
        <p:sp>
          <p:nvSpPr>
            <p:cNvPr id="30" name="Rounded Rectangle 29">
              <a:extLst>
                <a:ext uri="{FF2B5EF4-FFF2-40B4-BE49-F238E27FC236}">
                  <a16:creationId xmlns:a16="http://schemas.microsoft.com/office/drawing/2014/main" id="{B1C268BB-A878-1043-ADAB-20925DF28F14}"/>
                </a:ext>
              </a:extLst>
            </p:cNvPr>
            <p:cNvSpPr/>
            <p:nvPr/>
          </p:nvSpPr>
          <p:spPr>
            <a:xfrm>
              <a:off x="704273" y="4254830"/>
              <a:ext cx="6248400" cy="22860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2" name="Rounded Rectangle 31">
              <a:extLst>
                <a:ext uri="{FF2B5EF4-FFF2-40B4-BE49-F238E27FC236}">
                  <a16:creationId xmlns:a16="http://schemas.microsoft.com/office/drawing/2014/main" id="{93083034-BC7A-3A4D-A3AE-F17283CE347D}"/>
                </a:ext>
              </a:extLst>
            </p:cNvPr>
            <p:cNvSpPr/>
            <p:nvPr/>
          </p:nvSpPr>
          <p:spPr>
            <a:xfrm>
              <a:off x="891309" y="4866707"/>
              <a:ext cx="2286000" cy="762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ARM A53 Cluster</a:t>
              </a:r>
            </a:p>
          </p:txBody>
        </p:sp>
        <p:sp>
          <p:nvSpPr>
            <p:cNvPr id="33" name="Rounded Rectangle 32">
              <a:extLst>
                <a:ext uri="{FF2B5EF4-FFF2-40B4-BE49-F238E27FC236}">
                  <a16:creationId xmlns:a16="http://schemas.microsoft.com/office/drawing/2014/main" id="{6B8CF898-3FC2-3143-9A64-5450966A8B28}"/>
                </a:ext>
              </a:extLst>
            </p:cNvPr>
            <p:cNvSpPr/>
            <p:nvPr/>
          </p:nvSpPr>
          <p:spPr>
            <a:xfrm>
              <a:off x="1176483" y="5244911"/>
              <a:ext cx="2286000" cy="762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ARM A53 Cluster</a:t>
              </a:r>
            </a:p>
          </p:txBody>
        </p:sp>
        <p:sp>
          <p:nvSpPr>
            <p:cNvPr id="34" name="TextBox 33">
              <a:extLst>
                <a:ext uri="{FF2B5EF4-FFF2-40B4-BE49-F238E27FC236}">
                  <a16:creationId xmlns:a16="http://schemas.microsoft.com/office/drawing/2014/main" id="{D5349631-97A3-CF4E-923C-E911D8B325DE}"/>
                </a:ext>
              </a:extLst>
            </p:cNvPr>
            <p:cNvSpPr txBox="1"/>
            <p:nvPr/>
          </p:nvSpPr>
          <p:spPr>
            <a:xfrm>
              <a:off x="1005609" y="4235291"/>
              <a:ext cx="1832264" cy="465850"/>
            </a:xfrm>
            <a:prstGeom prst="rect">
              <a:avLst/>
            </a:prstGeom>
            <a:noFill/>
          </p:spPr>
          <p:txBody>
            <a:bodyPr wrap="square" rtlCol="0">
              <a:spAutoFit/>
            </a:bodyPr>
            <a:lstStyle/>
            <a:p>
              <a:pPr algn="ctr"/>
              <a:r>
                <a:rPr lang="en-US" sz="900" dirty="0"/>
                <a:t>High Performance Processing Subsystem (HPPS)</a:t>
              </a:r>
            </a:p>
          </p:txBody>
        </p:sp>
        <p:sp>
          <p:nvSpPr>
            <p:cNvPr id="36" name="Rounded Rectangle 35">
              <a:extLst>
                <a:ext uri="{FF2B5EF4-FFF2-40B4-BE49-F238E27FC236}">
                  <a16:creationId xmlns:a16="http://schemas.microsoft.com/office/drawing/2014/main" id="{B24005DD-6BEA-9944-9D6C-1B04BA5F53B3}"/>
                </a:ext>
              </a:extLst>
            </p:cNvPr>
            <p:cNvSpPr/>
            <p:nvPr/>
          </p:nvSpPr>
          <p:spPr>
            <a:xfrm>
              <a:off x="3676073" y="4906109"/>
              <a:ext cx="790286" cy="68604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ARM</a:t>
              </a:r>
            </a:p>
            <a:p>
              <a:pPr algn="ctr"/>
              <a:r>
                <a:rPr lang="en-US" sz="1400" dirty="0"/>
                <a:t>M4</a:t>
              </a:r>
            </a:p>
          </p:txBody>
        </p:sp>
        <p:sp>
          <p:nvSpPr>
            <p:cNvPr id="37" name="Rounded Rectangle 36">
              <a:extLst>
                <a:ext uri="{FF2B5EF4-FFF2-40B4-BE49-F238E27FC236}">
                  <a16:creationId xmlns:a16="http://schemas.microsoft.com/office/drawing/2014/main" id="{04A9E7A3-C0B4-D944-8FD5-C152B23C2E57}"/>
                </a:ext>
              </a:extLst>
            </p:cNvPr>
            <p:cNvSpPr/>
            <p:nvPr/>
          </p:nvSpPr>
          <p:spPr>
            <a:xfrm>
              <a:off x="738909" y="4659923"/>
              <a:ext cx="2819400" cy="16002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682DD04A-1840-EC44-B506-43C86D23CB73}"/>
                </a:ext>
              </a:extLst>
            </p:cNvPr>
            <p:cNvSpPr/>
            <p:nvPr/>
          </p:nvSpPr>
          <p:spPr>
            <a:xfrm>
              <a:off x="3828473" y="5058509"/>
              <a:ext cx="790286" cy="68604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ARM</a:t>
              </a:r>
            </a:p>
            <a:p>
              <a:pPr algn="ctr"/>
              <a:r>
                <a:rPr lang="en-US" sz="1400" dirty="0"/>
                <a:t>M4</a:t>
              </a:r>
            </a:p>
          </p:txBody>
        </p:sp>
        <p:sp>
          <p:nvSpPr>
            <p:cNvPr id="39" name="Rounded Rectangle 38">
              <a:extLst>
                <a:ext uri="{FF2B5EF4-FFF2-40B4-BE49-F238E27FC236}">
                  <a16:creationId xmlns:a16="http://schemas.microsoft.com/office/drawing/2014/main" id="{B687602F-3BA0-AD4C-A1FF-27C7C2116FB7}"/>
                </a:ext>
              </a:extLst>
            </p:cNvPr>
            <p:cNvSpPr/>
            <p:nvPr/>
          </p:nvSpPr>
          <p:spPr>
            <a:xfrm>
              <a:off x="3980873" y="5210909"/>
              <a:ext cx="790286" cy="68604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TMR</a:t>
              </a:r>
            </a:p>
            <a:p>
              <a:pPr algn="ctr"/>
              <a:r>
                <a:rPr lang="en-US" sz="1100" dirty="0"/>
                <a:t>ARM</a:t>
              </a:r>
            </a:p>
            <a:p>
              <a:pPr algn="ctr"/>
              <a:r>
                <a:rPr lang="en-US" sz="1100" dirty="0"/>
                <a:t>M4</a:t>
              </a:r>
            </a:p>
          </p:txBody>
        </p:sp>
        <p:sp>
          <p:nvSpPr>
            <p:cNvPr id="44" name="Rounded Rectangle 43">
              <a:extLst>
                <a:ext uri="{FF2B5EF4-FFF2-40B4-BE49-F238E27FC236}">
                  <a16:creationId xmlns:a16="http://schemas.microsoft.com/office/drawing/2014/main" id="{40640AE9-326F-F046-AE3B-5D8841D534CC}"/>
                </a:ext>
              </a:extLst>
            </p:cNvPr>
            <p:cNvSpPr/>
            <p:nvPr/>
          </p:nvSpPr>
          <p:spPr>
            <a:xfrm>
              <a:off x="3640283" y="4799109"/>
              <a:ext cx="1181388" cy="120780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BC448D2-10E2-1C47-AC31-6C5F073CD6A3}"/>
                </a:ext>
              </a:extLst>
            </p:cNvPr>
            <p:cNvSpPr txBox="1"/>
            <p:nvPr/>
          </p:nvSpPr>
          <p:spPr>
            <a:xfrm>
              <a:off x="3319463" y="4275911"/>
              <a:ext cx="1749424" cy="427029"/>
            </a:xfrm>
            <a:prstGeom prst="rect">
              <a:avLst/>
            </a:prstGeom>
            <a:noFill/>
          </p:spPr>
          <p:txBody>
            <a:bodyPr wrap="square" rtlCol="0">
              <a:spAutoFit/>
            </a:bodyPr>
            <a:lstStyle/>
            <a:p>
              <a:pPr algn="ctr"/>
              <a:r>
                <a:rPr lang="en-US" sz="800" dirty="0" err="1"/>
                <a:t>Chiplet</a:t>
              </a:r>
              <a:r>
                <a:rPr lang="en-US" sz="800" dirty="0"/>
                <a:t> Configuration Manager</a:t>
              </a:r>
            </a:p>
            <a:p>
              <a:pPr algn="ctr"/>
              <a:r>
                <a:rPr lang="en-US" sz="800" dirty="0"/>
                <a:t>Subsystem (TRCH)</a:t>
              </a:r>
            </a:p>
          </p:txBody>
        </p:sp>
        <p:sp>
          <p:nvSpPr>
            <p:cNvPr id="46" name="Rounded Rectangle 45">
              <a:extLst>
                <a:ext uri="{FF2B5EF4-FFF2-40B4-BE49-F238E27FC236}">
                  <a16:creationId xmlns:a16="http://schemas.microsoft.com/office/drawing/2014/main" id="{28FED807-2312-684C-8DBB-AA5B3161B94B}"/>
                </a:ext>
              </a:extLst>
            </p:cNvPr>
            <p:cNvSpPr/>
            <p:nvPr/>
          </p:nvSpPr>
          <p:spPr>
            <a:xfrm>
              <a:off x="4888347" y="4656087"/>
              <a:ext cx="1988126" cy="160403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988609F5-EDBC-B545-9F82-8011E7161AD3}"/>
                </a:ext>
              </a:extLst>
            </p:cNvPr>
            <p:cNvSpPr txBox="1"/>
            <p:nvPr/>
          </p:nvSpPr>
          <p:spPr>
            <a:xfrm>
              <a:off x="4914611" y="4252112"/>
              <a:ext cx="1850736" cy="465850"/>
            </a:xfrm>
            <a:prstGeom prst="rect">
              <a:avLst/>
            </a:prstGeom>
            <a:noFill/>
          </p:spPr>
          <p:txBody>
            <a:bodyPr wrap="square" rtlCol="0">
              <a:spAutoFit/>
            </a:bodyPr>
            <a:lstStyle/>
            <a:p>
              <a:pPr algn="ctr"/>
              <a:r>
                <a:rPr lang="en-US" sz="900" dirty="0"/>
                <a:t>Real Time Processing Subsystem (RTPS)</a:t>
              </a:r>
            </a:p>
          </p:txBody>
        </p:sp>
        <p:sp>
          <p:nvSpPr>
            <p:cNvPr id="48" name="Rounded Rectangle 47">
              <a:extLst>
                <a:ext uri="{FF2B5EF4-FFF2-40B4-BE49-F238E27FC236}">
                  <a16:creationId xmlns:a16="http://schemas.microsoft.com/office/drawing/2014/main" id="{C6CDE3F9-2FBE-FC4D-B97E-84AF58D62CEF}"/>
                </a:ext>
              </a:extLst>
            </p:cNvPr>
            <p:cNvSpPr/>
            <p:nvPr/>
          </p:nvSpPr>
          <p:spPr>
            <a:xfrm>
              <a:off x="4974793" y="5057685"/>
              <a:ext cx="683208" cy="655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ARM R52</a:t>
              </a:r>
            </a:p>
          </p:txBody>
        </p:sp>
        <p:sp>
          <p:nvSpPr>
            <p:cNvPr id="49" name="Rounded Rectangle 48">
              <a:extLst>
                <a:ext uri="{FF2B5EF4-FFF2-40B4-BE49-F238E27FC236}">
                  <a16:creationId xmlns:a16="http://schemas.microsoft.com/office/drawing/2014/main" id="{D92480BA-F0EC-D846-A8DB-6F3C87DCE0EA}"/>
                </a:ext>
              </a:extLst>
            </p:cNvPr>
            <p:cNvSpPr/>
            <p:nvPr/>
          </p:nvSpPr>
          <p:spPr>
            <a:xfrm>
              <a:off x="5127193" y="5210085"/>
              <a:ext cx="683208" cy="655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ARM R52</a:t>
              </a:r>
            </a:p>
          </p:txBody>
        </p:sp>
        <p:sp>
          <p:nvSpPr>
            <p:cNvPr id="50" name="Rounded Rectangle 49">
              <a:extLst>
                <a:ext uri="{FF2B5EF4-FFF2-40B4-BE49-F238E27FC236}">
                  <a16:creationId xmlns:a16="http://schemas.microsoft.com/office/drawing/2014/main" id="{9809EC97-532D-B24F-A192-C5E6DD0DBE69}"/>
                </a:ext>
              </a:extLst>
            </p:cNvPr>
            <p:cNvSpPr/>
            <p:nvPr/>
          </p:nvSpPr>
          <p:spPr>
            <a:xfrm>
              <a:off x="5874910" y="4987240"/>
              <a:ext cx="888270" cy="87784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ARM A53</a:t>
              </a:r>
            </a:p>
          </p:txBody>
        </p:sp>
      </p:grpSp>
    </p:spTree>
    <p:extLst>
      <p:ext uri="{BB962C8B-B14F-4D97-AF65-F5344CB8AC3E}">
        <p14:creationId xmlns:p14="http://schemas.microsoft.com/office/powerpoint/2010/main" val="418155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Middleware Functions</a:t>
            </a:r>
          </a:p>
        </p:txBody>
      </p:sp>
      <p:sp>
        <p:nvSpPr>
          <p:cNvPr id="3" name="Content Placeholder 2"/>
          <p:cNvSpPr>
            <a:spLocks noGrp="1"/>
          </p:cNvSpPr>
          <p:nvPr>
            <p:ph idx="1"/>
          </p:nvPr>
        </p:nvSpPr>
        <p:spPr>
          <a:xfrm>
            <a:off x="685800" y="1524000"/>
            <a:ext cx="7886700" cy="4343400"/>
          </a:xfrm>
        </p:spPr>
        <p:txBody>
          <a:bodyPr>
            <a:noAutofit/>
          </a:bodyPr>
          <a:lstStyle/>
          <a:p>
            <a:r>
              <a:rPr lang="en-US" sz="2400" dirty="0"/>
              <a:t>The HPSC Middleware provides the following key functions:</a:t>
            </a:r>
          </a:p>
          <a:p>
            <a:pPr lvl="1"/>
            <a:r>
              <a:rPr lang="en-US" dirty="0"/>
              <a:t>Boot and Load Services</a:t>
            </a:r>
          </a:p>
          <a:p>
            <a:pPr lvl="1"/>
            <a:r>
              <a:rPr lang="en-US" dirty="0" err="1"/>
              <a:t>Chiplet</a:t>
            </a:r>
            <a:r>
              <a:rPr lang="en-US" dirty="0"/>
              <a:t> Configuration Management</a:t>
            </a:r>
          </a:p>
          <a:p>
            <a:pPr lvl="1"/>
            <a:r>
              <a:rPr lang="en-US" dirty="0" err="1"/>
              <a:t>Chiplet</a:t>
            </a:r>
            <a:r>
              <a:rPr lang="en-US" dirty="0"/>
              <a:t> Resource Allocation and Management</a:t>
            </a:r>
          </a:p>
          <a:p>
            <a:pPr lvl="1"/>
            <a:r>
              <a:rPr lang="en-US" dirty="0" err="1"/>
              <a:t>Chiplet</a:t>
            </a:r>
            <a:r>
              <a:rPr lang="en-US" dirty="0"/>
              <a:t> Power and Performance Management</a:t>
            </a:r>
          </a:p>
          <a:p>
            <a:pPr lvl="1"/>
            <a:r>
              <a:rPr lang="en-US" dirty="0"/>
              <a:t>Fault Tolerance and Redundancy Management</a:t>
            </a:r>
          </a:p>
          <a:p>
            <a:pPr lvl="1"/>
            <a:r>
              <a:rPr lang="en-US" dirty="0"/>
              <a:t>Messaging Services</a:t>
            </a:r>
          </a:p>
          <a:p>
            <a:r>
              <a:rPr lang="en-US" sz="2400" dirty="0"/>
              <a:t>These functions are implemented through 13 Middleware  Services</a:t>
            </a:r>
          </a:p>
        </p:txBody>
      </p:sp>
      <p:sp>
        <p:nvSpPr>
          <p:cNvPr id="4" name="Slide Number Placeholder 3"/>
          <p:cNvSpPr>
            <a:spLocks noGrp="1"/>
          </p:cNvSpPr>
          <p:nvPr>
            <p:ph type="sldNum" sz="quarter" idx="4"/>
          </p:nvPr>
        </p:nvSpPr>
        <p:spPr/>
        <p:txBody>
          <a:bodyPr/>
          <a:lstStyle/>
          <a:p>
            <a:fld id="{64DA9802-213A-4775-B714-62487E6D5F62}" type="slidenum">
              <a:rPr lang="en-US" smtClean="0"/>
              <a:t>19</a:t>
            </a:fld>
            <a:endParaRPr lang="en-US"/>
          </a:p>
        </p:txBody>
      </p:sp>
    </p:spTree>
    <p:extLst>
      <p:ext uri="{BB962C8B-B14F-4D97-AF65-F5344CB8AC3E}">
        <p14:creationId xmlns:p14="http://schemas.microsoft.com/office/powerpoint/2010/main" val="2470106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Agenda</a:t>
            </a:r>
            <a:endParaRPr lang="en-US" sz="2000" i="1" dirty="0"/>
          </a:p>
        </p:txBody>
      </p:sp>
      <p:sp>
        <p:nvSpPr>
          <p:cNvPr id="4" name="Content Placeholder 3"/>
          <p:cNvSpPr>
            <a:spLocks noGrp="1"/>
          </p:cNvSpPr>
          <p:nvPr>
            <p:ph idx="1"/>
          </p:nvPr>
        </p:nvSpPr>
        <p:spPr>
          <a:xfrm>
            <a:off x="304800" y="1371600"/>
            <a:ext cx="8610600" cy="4800600"/>
          </a:xfrm>
        </p:spPr>
        <p:txBody>
          <a:bodyPr/>
          <a:lstStyle/>
          <a:p>
            <a:r>
              <a:rPr lang="en-US" b="0" dirty="0"/>
              <a:t>High Performance Spacecraft Computing (HPSC) Overview </a:t>
            </a:r>
          </a:p>
          <a:p>
            <a:r>
              <a:rPr lang="en-US" b="0"/>
              <a:t>HPSC </a:t>
            </a:r>
            <a:r>
              <a:rPr lang="en-US" b="0" dirty="0"/>
              <a:t>Contract</a:t>
            </a:r>
          </a:p>
          <a:p>
            <a:r>
              <a:rPr lang="en-US" b="0" dirty="0"/>
              <a:t>HPSC </a:t>
            </a:r>
            <a:r>
              <a:rPr lang="en-US" b="0" dirty="0" err="1"/>
              <a:t>Chiplet</a:t>
            </a:r>
            <a:r>
              <a:rPr lang="en-US" b="0" dirty="0"/>
              <a:t> Architecture</a:t>
            </a:r>
          </a:p>
          <a:p>
            <a:r>
              <a:rPr lang="en-US" b="0" dirty="0"/>
              <a:t>HPSC System Software</a:t>
            </a:r>
          </a:p>
          <a:p>
            <a:r>
              <a:rPr lang="en-US" b="0" dirty="0"/>
              <a:t>HPSC Middleware</a:t>
            </a:r>
          </a:p>
          <a:p>
            <a:r>
              <a:rPr lang="en-US" b="0" dirty="0"/>
              <a:t>NASA HPSC Use Cases</a:t>
            </a:r>
          </a:p>
          <a:p>
            <a:r>
              <a:rPr lang="en-US" b="0" dirty="0"/>
              <a:t>HPSC Ecosystem</a:t>
            </a:r>
          </a:p>
          <a:p>
            <a:r>
              <a:rPr lang="en-US" b="0" dirty="0"/>
              <a:t>Summary/Status</a:t>
            </a:r>
          </a:p>
          <a:p>
            <a:pPr marL="0" indent="0">
              <a:buNone/>
            </a:pPr>
            <a:endParaRPr lang="en-US" b="0" dirty="0"/>
          </a:p>
        </p:txBody>
      </p:sp>
      <p:sp>
        <p:nvSpPr>
          <p:cNvPr id="6"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AE8608-91E5-402E-A9F1-E41140B11243}" type="slidenum">
              <a:rPr lang="en-US" smtClean="0"/>
              <a:t>2</a:t>
            </a:fld>
            <a:endParaRPr lang="en-US" dirty="0"/>
          </a:p>
        </p:txBody>
      </p:sp>
    </p:spTree>
    <p:extLst>
      <p:ext uri="{BB962C8B-B14F-4D97-AF65-F5344CB8AC3E}">
        <p14:creationId xmlns:p14="http://schemas.microsoft.com/office/powerpoint/2010/main" val="2712887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Middleware Services (1 of 2)</a:t>
            </a:r>
          </a:p>
        </p:txBody>
      </p:sp>
      <p:sp>
        <p:nvSpPr>
          <p:cNvPr id="3" name="Content Placeholder 2"/>
          <p:cNvSpPr>
            <a:spLocks noGrp="1"/>
          </p:cNvSpPr>
          <p:nvPr>
            <p:ph idx="1"/>
          </p:nvPr>
        </p:nvSpPr>
        <p:spPr/>
        <p:txBody>
          <a:bodyPr>
            <a:normAutofit fontScale="92500"/>
          </a:bodyPr>
          <a:lstStyle/>
          <a:p>
            <a:r>
              <a:rPr lang="en-US" dirty="0"/>
              <a:t>Middleware functions are provided by the following services</a:t>
            </a:r>
            <a:endParaRPr lang="en-US" strike="sngStrike" dirty="0"/>
          </a:p>
          <a:p>
            <a:pPr marL="685800" lvl="1" indent="-342900">
              <a:buFont typeface="+mj-lt"/>
              <a:buAutoNum type="arabicPeriod"/>
            </a:pPr>
            <a:r>
              <a:rPr lang="en-US" dirty="0"/>
              <a:t>Deployment and Multicore Programming Services</a:t>
            </a:r>
          </a:p>
          <a:p>
            <a:pPr lvl="2">
              <a:buFont typeface="Arial" panose="020B0604020202020204" pitchFamily="34" charset="0"/>
              <a:buChar char="•"/>
            </a:pPr>
            <a:r>
              <a:rPr lang="en-US" dirty="0"/>
              <a:t>Deployment of time critical vs computational intensive applications to RTPS &amp; HPPS</a:t>
            </a:r>
          </a:p>
          <a:p>
            <a:pPr lvl="2">
              <a:buFont typeface="Arial" panose="020B0604020202020204" pitchFamily="34" charset="0"/>
              <a:buChar char="•"/>
            </a:pPr>
            <a:r>
              <a:rPr lang="en-US" dirty="0"/>
              <a:t>Thread creation and assignment to specific processing cores for execution </a:t>
            </a:r>
          </a:p>
          <a:p>
            <a:pPr lvl="2">
              <a:buFont typeface="Arial" panose="020B0604020202020204" pitchFamily="34" charset="0"/>
              <a:buChar char="•"/>
            </a:pPr>
            <a:r>
              <a:rPr lang="en-US" dirty="0"/>
              <a:t>Utilize multicore environment to establish parallel processing capability</a:t>
            </a:r>
          </a:p>
          <a:p>
            <a:pPr lvl="3">
              <a:buFont typeface="Arial" panose="020B0604020202020204" pitchFamily="34" charset="0"/>
              <a:buChar char="•"/>
            </a:pPr>
            <a:r>
              <a:rPr lang="en-US" dirty="0"/>
              <a:t>Utilize Linux/MPI features </a:t>
            </a:r>
          </a:p>
          <a:p>
            <a:pPr lvl="3">
              <a:buFont typeface="Arial" panose="020B0604020202020204" pitchFamily="34" charset="0"/>
              <a:buChar char="•"/>
            </a:pPr>
            <a:r>
              <a:rPr lang="en-US" dirty="0"/>
              <a:t>Utilize OpenMP library for multicore programming functions</a:t>
            </a:r>
          </a:p>
          <a:p>
            <a:pPr marL="685800" lvl="1" indent="-342900">
              <a:buFont typeface="+mj-lt"/>
              <a:buAutoNum type="arabicPeriod"/>
            </a:pPr>
            <a:r>
              <a:rPr lang="en-US" dirty="0"/>
              <a:t>Machine Information Services </a:t>
            </a:r>
          </a:p>
          <a:p>
            <a:pPr lvl="2">
              <a:buFont typeface="Arial" panose="020B0604020202020204" pitchFamily="34" charset="0"/>
              <a:buChar char="•"/>
            </a:pPr>
            <a:r>
              <a:rPr lang="en-US" b="0" dirty="0"/>
              <a:t>Get information about cores, clusters, </a:t>
            </a:r>
            <a:r>
              <a:rPr lang="en-US" b="0" dirty="0" err="1"/>
              <a:t>chiplets</a:t>
            </a:r>
            <a:r>
              <a:rPr lang="en-US" b="0" dirty="0"/>
              <a:t>, and system</a:t>
            </a:r>
          </a:p>
          <a:p>
            <a:pPr marL="685800" lvl="1" indent="-342900">
              <a:buFont typeface="+mj-lt"/>
              <a:buAutoNum type="arabicPeriod"/>
            </a:pPr>
            <a:r>
              <a:rPr lang="en-US" dirty="0"/>
              <a:t>Resource Management/Arbitration Services </a:t>
            </a:r>
          </a:p>
          <a:p>
            <a:pPr lvl="2">
              <a:buFont typeface="Arial" panose="020B0604020202020204" pitchFamily="34" charset="0"/>
              <a:buChar char="•"/>
            </a:pPr>
            <a:r>
              <a:rPr lang="en-US" dirty="0"/>
              <a:t>Manage configuration files and assign available resources to software clients</a:t>
            </a:r>
          </a:p>
          <a:p>
            <a:pPr marL="685800" lvl="1" indent="-342900">
              <a:buFont typeface="+mj-lt"/>
              <a:buAutoNum type="arabicPeriod"/>
            </a:pPr>
            <a:r>
              <a:rPr lang="en-US" dirty="0"/>
              <a:t>Memory Management Services</a:t>
            </a:r>
          </a:p>
          <a:p>
            <a:pPr lvl="2">
              <a:buFont typeface="Arial" panose="020B0604020202020204" pitchFamily="34" charset="0"/>
              <a:buChar char="•"/>
            </a:pPr>
            <a:r>
              <a:rPr lang="en-US" dirty="0"/>
              <a:t>MMU configuration, memory allocation to applications</a:t>
            </a:r>
          </a:p>
          <a:p>
            <a:pPr marL="685800" lvl="1" indent="-342900">
              <a:buFont typeface="+mj-lt"/>
              <a:buAutoNum type="arabicPeriod" startAt="5"/>
            </a:pPr>
            <a:r>
              <a:rPr lang="en-US" dirty="0"/>
              <a:t>Interrupt Services</a:t>
            </a:r>
          </a:p>
          <a:p>
            <a:pPr lvl="2">
              <a:buFont typeface="Arial" panose="020B0604020202020204" pitchFamily="34" charset="0"/>
              <a:buChar char="•"/>
            </a:pPr>
            <a:r>
              <a:rPr lang="en-US" dirty="0"/>
              <a:t>Configure Interrupt controller to route interrupts to specific cores at runtime</a:t>
            </a:r>
          </a:p>
          <a:p>
            <a:pPr marL="685800" lvl="1" indent="-342900">
              <a:buFont typeface="+mj-lt"/>
              <a:buAutoNum type="arabicPeriod" startAt="6"/>
            </a:pPr>
            <a:r>
              <a:rPr lang="en-US" dirty="0"/>
              <a:t>Timing Services </a:t>
            </a:r>
          </a:p>
          <a:p>
            <a:pPr lvl="2">
              <a:buFont typeface="Arial" panose="020B0604020202020204" pitchFamily="34" charset="0"/>
              <a:buChar char="•"/>
            </a:pPr>
            <a:r>
              <a:rPr lang="en-US" dirty="0"/>
              <a:t>Establish, synchronize, and distribute time</a:t>
            </a:r>
          </a:p>
          <a:p>
            <a:pPr marL="685800" lvl="1" indent="-342900">
              <a:buFont typeface="+mj-lt"/>
              <a:buAutoNum type="arabicPeriod"/>
            </a:pPr>
            <a:endParaRPr lang="en-US" b="0" dirty="0"/>
          </a:p>
          <a:p>
            <a:pPr marL="342900" lvl="1" indent="0">
              <a:buNone/>
            </a:pPr>
            <a:endParaRPr lang="en-US" dirty="0"/>
          </a:p>
        </p:txBody>
      </p:sp>
      <p:sp>
        <p:nvSpPr>
          <p:cNvPr id="4" name="Slide Number Placeholder 3"/>
          <p:cNvSpPr>
            <a:spLocks noGrp="1"/>
          </p:cNvSpPr>
          <p:nvPr>
            <p:ph type="sldNum" sz="quarter" idx="4"/>
          </p:nvPr>
        </p:nvSpPr>
        <p:spPr/>
        <p:txBody>
          <a:bodyPr/>
          <a:lstStyle/>
          <a:p>
            <a:fld id="{64DA9802-213A-4775-B714-62487E6D5F62}" type="slidenum">
              <a:rPr lang="en-US" smtClean="0"/>
              <a:t>20</a:t>
            </a:fld>
            <a:endParaRPr lang="en-US"/>
          </a:p>
        </p:txBody>
      </p:sp>
    </p:spTree>
    <p:extLst>
      <p:ext uri="{BB962C8B-B14F-4D97-AF65-F5344CB8AC3E}">
        <p14:creationId xmlns:p14="http://schemas.microsoft.com/office/powerpoint/2010/main" val="2705710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Middleware Services (2 of 2)</a:t>
            </a:r>
          </a:p>
        </p:txBody>
      </p:sp>
      <p:sp>
        <p:nvSpPr>
          <p:cNvPr id="3" name="Content Placeholder 2"/>
          <p:cNvSpPr>
            <a:spLocks noGrp="1"/>
          </p:cNvSpPr>
          <p:nvPr>
            <p:ph idx="1"/>
          </p:nvPr>
        </p:nvSpPr>
        <p:spPr/>
        <p:txBody>
          <a:bodyPr>
            <a:normAutofit lnSpcReduction="10000"/>
          </a:bodyPr>
          <a:lstStyle/>
          <a:p>
            <a:pPr marL="685800" lvl="1" indent="-342900">
              <a:buFont typeface="+mj-lt"/>
              <a:buAutoNum type="arabicPeriod" startAt="7"/>
            </a:pPr>
            <a:r>
              <a:rPr lang="en-US" dirty="0"/>
              <a:t>Messaging Services </a:t>
            </a:r>
          </a:p>
          <a:p>
            <a:pPr lvl="2">
              <a:buFont typeface="Arial" panose="020B0604020202020204" pitchFamily="34" charset="0"/>
              <a:buChar char="•"/>
            </a:pPr>
            <a:r>
              <a:rPr lang="en-US" dirty="0"/>
              <a:t>Send/receive messages between tasks on the same or different cores and </a:t>
            </a:r>
            <a:r>
              <a:rPr lang="en-US" dirty="0" err="1"/>
              <a:t>Chiplets</a:t>
            </a:r>
            <a:endParaRPr lang="en-US" dirty="0"/>
          </a:p>
          <a:p>
            <a:pPr marL="685800" lvl="1" indent="-342900">
              <a:buFont typeface="+mj-lt"/>
              <a:buAutoNum type="arabicPeriod" startAt="7"/>
            </a:pPr>
            <a:r>
              <a:rPr lang="en-US" dirty="0"/>
              <a:t>Power Management Services </a:t>
            </a:r>
          </a:p>
          <a:p>
            <a:pPr lvl="2">
              <a:buFont typeface="Arial" panose="020B0604020202020204" pitchFamily="34" charset="0"/>
              <a:buChar char="•"/>
            </a:pPr>
            <a:r>
              <a:rPr lang="en-US" dirty="0"/>
              <a:t>Power on/off setting for cores/clusters/</a:t>
            </a:r>
            <a:r>
              <a:rPr lang="en-US" dirty="0" err="1"/>
              <a:t>Chiplets</a:t>
            </a:r>
            <a:r>
              <a:rPr lang="en-US" dirty="0"/>
              <a:t>, and set clock rates</a:t>
            </a:r>
          </a:p>
          <a:p>
            <a:pPr marL="685800" lvl="1" indent="-342900">
              <a:buFont typeface="+mj-lt"/>
              <a:buAutoNum type="arabicPeriod" startAt="7"/>
            </a:pPr>
            <a:r>
              <a:rPr lang="en-US" dirty="0"/>
              <a:t>Debug and Trace Services </a:t>
            </a:r>
          </a:p>
          <a:p>
            <a:pPr lvl="2">
              <a:buFont typeface="Arial" panose="020B0604020202020204" pitchFamily="34" charset="0"/>
              <a:buChar char="•"/>
            </a:pPr>
            <a:r>
              <a:rPr lang="en-US" dirty="0"/>
              <a:t>Support the interface for software debugging during development</a:t>
            </a:r>
          </a:p>
          <a:p>
            <a:pPr lvl="2">
              <a:buFont typeface="Arial" panose="020B0604020202020204" pitchFamily="34" charset="0"/>
              <a:buChar char="•"/>
            </a:pPr>
            <a:r>
              <a:rPr lang="en-US" dirty="0"/>
              <a:t>Support the capability for performance metrics collection during execution</a:t>
            </a:r>
          </a:p>
          <a:p>
            <a:pPr marL="685800" lvl="1" indent="-342900">
              <a:buFont typeface="+mj-lt"/>
              <a:buAutoNum type="arabicPeriod" startAt="10"/>
            </a:pPr>
            <a:r>
              <a:rPr lang="en-US" dirty="0"/>
              <a:t>Boot and Load Process and System Configuration Services</a:t>
            </a:r>
          </a:p>
          <a:p>
            <a:pPr lvl="2">
              <a:buFont typeface="Arial" panose="020B0604020202020204" pitchFamily="34" charset="0"/>
              <a:buChar char="•"/>
            </a:pPr>
            <a:r>
              <a:rPr lang="en-US" dirty="0"/>
              <a:t>Provide an Initial Program Loader (IPL) and support various boot types/processes</a:t>
            </a:r>
          </a:p>
          <a:p>
            <a:pPr marL="685800" lvl="1" indent="-342900">
              <a:buFont typeface="+mj-lt"/>
              <a:buAutoNum type="arabicPeriod" startAt="11"/>
            </a:pPr>
            <a:r>
              <a:rPr lang="en-US" dirty="0"/>
              <a:t>Peripheral IO Services </a:t>
            </a:r>
          </a:p>
          <a:p>
            <a:pPr lvl="2">
              <a:buFont typeface="Arial" panose="020B0604020202020204" pitchFamily="34" charset="0"/>
              <a:buChar char="•"/>
            </a:pPr>
            <a:r>
              <a:rPr lang="en-US" dirty="0"/>
              <a:t>Allocate and configure </a:t>
            </a:r>
            <a:r>
              <a:rPr lang="en-US" dirty="0" err="1"/>
              <a:t>Chiplet</a:t>
            </a:r>
            <a:r>
              <a:rPr lang="en-US" dirty="0"/>
              <a:t> Peripheral I/O to software clients</a:t>
            </a:r>
          </a:p>
          <a:p>
            <a:pPr marL="685800" lvl="1" indent="-342900">
              <a:buFont typeface="+mj-lt"/>
              <a:buAutoNum type="arabicPeriod" startAt="12"/>
            </a:pPr>
            <a:r>
              <a:rPr lang="en-US" dirty="0"/>
              <a:t>Multi-</a:t>
            </a:r>
            <a:r>
              <a:rPr lang="en-US" dirty="0" err="1"/>
              <a:t>Chiplet</a:t>
            </a:r>
            <a:r>
              <a:rPr lang="en-US" dirty="0"/>
              <a:t> Management Services</a:t>
            </a:r>
          </a:p>
          <a:p>
            <a:pPr lvl="2">
              <a:buFont typeface="Arial" panose="020B0604020202020204" pitchFamily="34" charset="0"/>
              <a:buChar char="•"/>
            </a:pPr>
            <a:r>
              <a:rPr lang="en-US" dirty="0"/>
              <a:t>Configure and manage Inter-</a:t>
            </a:r>
            <a:r>
              <a:rPr lang="en-US" dirty="0" err="1"/>
              <a:t>Chiplet</a:t>
            </a:r>
            <a:r>
              <a:rPr lang="en-US" dirty="0"/>
              <a:t> interfaces (e.g., boot, messaging, resources)</a:t>
            </a:r>
          </a:p>
          <a:p>
            <a:pPr marL="685800" lvl="1" indent="-342900">
              <a:buFont typeface="+mj-lt"/>
              <a:buAutoNum type="arabicPeriod" startAt="13"/>
            </a:pPr>
            <a:r>
              <a:rPr lang="en-US" dirty="0"/>
              <a:t>Fault and Redundancy Management Services</a:t>
            </a:r>
          </a:p>
          <a:p>
            <a:pPr lvl="2">
              <a:buFont typeface="Arial" panose="020B0604020202020204" pitchFamily="34" charset="0"/>
              <a:buChar char="•"/>
            </a:pPr>
            <a:r>
              <a:rPr lang="en-US" dirty="0"/>
              <a:t>Fault detection (HW/SW faults) and recovery</a:t>
            </a:r>
          </a:p>
        </p:txBody>
      </p:sp>
      <p:sp>
        <p:nvSpPr>
          <p:cNvPr id="4" name="Slide Number Placeholder 3"/>
          <p:cNvSpPr>
            <a:spLocks noGrp="1"/>
          </p:cNvSpPr>
          <p:nvPr>
            <p:ph type="sldNum" sz="quarter" idx="4"/>
          </p:nvPr>
        </p:nvSpPr>
        <p:spPr/>
        <p:txBody>
          <a:bodyPr/>
          <a:lstStyle/>
          <a:p>
            <a:fld id="{64DA9802-213A-4775-B714-62487E6D5F62}" type="slidenum">
              <a:rPr lang="en-US" smtClean="0"/>
              <a:t>21</a:t>
            </a:fld>
            <a:endParaRPr lang="en-US"/>
          </a:p>
        </p:txBody>
      </p:sp>
    </p:spTree>
    <p:extLst>
      <p:ext uri="{BB962C8B-B14F-4D97-AF65-F5344CB8AC3E}">
        <p14:creationId xmlns:p14="http://schemas.microsoft.com/office/powerpoint/2010/main" val="3948655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33400" y="3910253"/>
            <a:ext cx="8077200" cy="2583881"/>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400" b="1" dirty="0">
                <a:solidFill>
                  <a:schemeClr val="tx1"/>
                </a:solidFill>
              </a:rPr>
              <a:t>Lander</a:t>
            </a:r>
          </a:p>
        </p:txBody>
      </p:sp>
      <p:sp>
        <p:nvSpPr>
          <p:cNvPr id="4" name="Rectangle 3"/>
          <p:cNvSpPr/>
          <p:nvPr/>
        </p:nvSpPr>
        <p:spPr>
          <a:xfrm>
            <a:off x="533400" y="1219200"/>
            <a:ext cx="8077200" cy="2583881"/>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400" b="1" dirty="0">
                <a:solidFill>
                  <a:schemeClr val="tx1"/>
                </a:solidFill>
              </a:rPr>
              <a:t>Rover</a:t>
            </a:r>
          </a:p>
        </p:txBody>
      </p:sp>
      <p:sp>
        <p:nvSpPr>
          <p:cNvPr id="2" name="Title 1"/>
          <p:cNvSpPr>
            <a:spLocks noGrp="1"/>
          </p:cNvSpPr>
          <p:nvPr>
            <p:ph type="title"/>
          </p:nvPr>
        </p:nvSpPr>
        <p:spPr/>
        <p:txBody>
          <a:bodyPr>
            <a:noAutofit/>
          </a:bodyPr>
          <a:lstStyle/>
          <a:p>
            <a:r>
              <a:rPr lang="en-US" dirty="0">
                <a:solidFill>
                  <a:srgbClr val="FFFF00"/>
                </a:solidFill>
              </a:rPr>
              <a:t>HPSC Use Cases – Rovers and Landers</a:t>
            </a:r>
            <a:endParaRPr lang="en-US" sz="2400" dirty="0">
              <a:solidFill>
                <a:srgbClr val="FFFF00"/>
              </a:solidFill>
            </a:endParaRPr>
          </a:p>
        </p:txBody>
      </p:sp>
      <p:sp>
        <p:nvSpPr>
          <p:cNvPr id="1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7D1F5-CCD4-47F7-BB3B-2AB7FE803057}" type="slidenum">
              <a:rPr lang="en-US" smtClean="0"/>
              <a:t>22</a:t>
            </a:fld>
            <a:endParaRPr lang="en-US" dirty="0"/>
          </a:p>
        </p:txBody>
      </p:sp>
      <p:pic>
        <p:nvPicPr>
          <p:cNvPr id="15" name="Picture 4" descr="n_ChemCam-Art-cover1 - reduced">
            <a:extLst>
              <a:ext uri="{FF2B5EF4-FFF2-40B4-BE49-F238E27FC236}">
                <a16:creationId xmlns:a16="http://schemas.microsoft.com/office/drawing/2014/main" id="{454F6B17-2FC8-E041-B096-E025304482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6370" y="1676400"/>
            <a:ext cx="2381830" cy="20345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AutoShape 3">
            <a:extLst>
              <a:ext uri="{FF2B5EF4-FFF2-40B4-BE49-F238E27FC236}">
                <a16:creationId xmlns:a16="http://schemas.microsoft.com/office/drawing/2014/main" id="{214F51A7-E3A5-F74A-880D-33390BA3A2CB}"/>
              </a:ext>
            </a:extLst>
          </p:cNvPr>
          <p:cNvSpPr>
            <a:spLocks noChangeAspect="1" noChangeArrowheads="1" noTextEdit="1"/>
          </p:cNvSpPr>
          <p:nvPr/>
        </p:nvSpPr>
        <p:spPr bwMode="auto">
          <a:xfrm>
            <a:off x="625044" y="1441235"/>
            <a:ext cx="7608888"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a:extLst>
              <a:ext uri="{FF2B5EF4-FFF2-40B4-BE49-F238E27FC236}">
                <a16:creationId xmlns:a16="http://schemas.microsoft.com/office/drawing/2014/main" id="{E8ECB774-A3B5-4342-BF4E-A63C74CCE89E}"/>
              </a:ext>
            </a:extLst>
          </p:cNvPr>
          <p:cNvPicPr>
            <a:picLocks noChangeAspect="1"/>
          </p:cNvPicPr>
          <p:nvPr/>
        </p:nvPicPr>
        <p:blipFill>
          <a:blip r:embed="rId3"/>
          <a:stretch>
            <a:fillRect/>
          </a:stretch>
        </p:blipFill>
        <p:spPr>
          <a:xfrm>
            <a:off x="625043" y="1608901"/>
            <a:ext cx="2353567" cy="2151415"/>
          </a:xfrm>
          <a:prstGeom prst="rect">
            <a:avLst/>
          </a:prstGeom>
        </p:spPr>
      </p:pic>
      <p:pic>
        <p:nvPicPr>
          <p:cNvPr id="18" name="Picture 17">
            <a:extLst>
              <a:ext uri="{FF2B5EF4-FFF2-40B4-BE49-F238E27FC236}">
                <a16:creationId xmlns:a16="http://schemas.microsoft.com/office/drawing/2014/main" id="{7EB5607E-24E1-F34E-83FA-D94D8515A119}"/>
              </a:ext>
            </a:extLst>
          </p:cNvPr>
          <p:cNvPicPr>
            <a:picLocks noChangeAspect="1"/>
          </p:cNvPicPr>
          <p:nvPr/>
        </p:nvPicPr>
        <p:blipFill>
          <a:blip r:embed="rId4"/>
          <a:stretch>
            <a:fillRect/>
          </a:stretch>
        </p:blipFill>
        <p:spPr>
          <a:xfrm>
            <a:off x="3323170" y="1623078"/>
            <a:ext cx="2391830" cy="2142590"/>
          </a:xfrm>
          <a:prstGeom prst="rect">
            <a:avLst/>
          </a:prstGeom>
        </p:spPr>
      </p:pic>
      <p:pic>
        <p:nvPicPr>
          <p:cNvPr id="20" name="Picture 31">
            <a:extLst>
              <a:ext uri="{FF2B5EF4-FFF2-40B4-BE49-F238E27FC236}">
                <a16:creationId xmlns:a16="http://schemas.microsoft.com/office/drawing/2014/main" id="{7303142A-F45B-844E-8621-BD23C9616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414456"/>
            <a:ext cx="2357340" cy="19152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63C859E-E2B9-D74A-A64B-0D10783752A0}"/>
              </a:ext>
            </a:extLst>
          </p:cNvPr>
          <p:cNvPicPr>
            <a:picLocks noChangeAspect="1"/>
          </p:cNvPicPr>
          <p:nvPr/>
        </p:nvPicPr>
        <p:blipFill>
          <a:blip r:embed="rId6"/>
          <a:stretch>
            <a:fillRect/>
          </a:stretch>
        </p:blipFill>
        <p:spPr>
          <a:xfrm>
            <a:off x="646922" y="4360906"/>
            <a:ext cx="2331688" cy="2057400"/>
          </a:xfrm>
          <a:prstGeom prst="rect">
            <a:avLst/>
          </a:prstGeom>
        </p:spPr>
      </p:pic>
      <p:pic>
        <p:nvPicPr>
          <p:cNvPr id="22" name="Picture 21">
            <a:extLst>
              <a:ext uri="{FF2B5EF4-FFF2-40B4-BE49-F238E27FC236}">
                <a16:creationId xmlns:a16="http://schemas.microsoft.com/office/drawing/2014/main" id="{C2038E93-3B48-884D-825C-74E32EB262C5}"/>
              </a:ext>
            </a:extLst>
          </p:cNvPr>
          <p:cNvPicPr>
            <a:picLocks noChangeAspect="1"/>
          </p:cNvPicPr>
          <p:nvPr/>
        </p:nvPicPr>
        <p:blipFill>
          <a:blip r:embed="rId7"/>
          <a:stretch>
            <a:fillRect/>
          </a:stretch>
        </p:blipFill>
        <p:spPr>
          <a:xfrm>
            <a:off x="3323170" y="4343400"/>
            <a:ext cx="2391830" cy="2057400"/>
          </a:xfrm>
          <a:prstGeom prst="rect">
            <a:avLst/>
          </a:prstGeom>
        </p:spPr>
      </p:pic>
    </p:spTree>
    <p:extLst>
      <p:ext uri="{BB962C8B-B14F-4D97-AF65-F5344CB8AC3E}">
        <p14:creationId xmlns:p14="http://schemas.microsoft.com/office/powerpoint/2010/main" val="382985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33400" y="3910253"/>
            <a:ext cx="8077200" cy="2583881"/>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400" b="1" dirty="0" err="1">
                <a:solidFill>
                  <a:schemeClr val="tx1"/>
                </a:solidFill>
              </a:rPr>
              <a:t>Smallsat</a:t>
            </a:r>
            <a:endParaRPr lang="en-US" sz="2400" b="1" dirty="0">
              <a:solidFill>
                <a:schemeClr val="tx1"/>
              </a:solidFill>
            </a:endParaRPr>
          </a:p>
        </p:txBody>
      </p:sp>
      <p:sp>
        <p:nvSpPr>
          <p:cNvPr id="27" name="Rectangle 26"/>
          <p:cNvSpPr/>
          <p:nvPr/>
        </p:nvSpPr>
        <p:spPr>
          <a:xfrm>
            <a:off x="533400" y="1219200"/>
            <a:ext cx="8077200" cy="2583881"/>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400" b="1" dirty="0">
                <a:solidFill>
                  <a:schemeClr val="tx1"/>
                </a:solidFill>
              </a:rPr>
              <a:t>High Bandwidth Instrument</a:t>
            </a:r>
          </a:p>
        </p:txBody>
      </p:sp>
      <p:sp>
        <p:nvSpPr>
          <p:cNvPr id="2" name="Title 1"/>
          <p:cNvSpPr>
            <a:spLocks noGrp="1"/>
          </p:cNvSpPr>
          <p:nvPr>
            <p:ph type="title"/>
          </p:nvPr>
        </p:nvSpPr>
        <p:spPr>
          <a:xfrm>
            <a:off x="1524000" y="76200"/>
            <a:ext cx="6781800" cy="914400"/>
          </a:xfrm>
        </p:spPr>
        <p:txBody>
          <a:bodyPr>
            <a:noAutofit/>
          </a:bodyPr>
          <a:lstStyle/>
          <a:p>
            <a:r>
              <a:rPr lang="en-US" dirty="0">
                <a:solidFill>
                  <a:srgbClr val="FFFF00"/>
                </a:solidFill>
              </a:rPr>
              <a:t>HPSC Use Cases - High Bandwidth Instruments and </a:t>
            </a:r>
            <a:r>
              <a:rPr lang="en-US" dirty="0" err="1">
                <a:solidFill>
                  <a:srgbClr val="FFFF00"/>
                </a:solidFill>
              </a:rPr>
              <a:t>SmallSats</a:t>
            </a:r>
            <a:r>
              <a:rPr lang="en-US" dirty="0">
                <a:solidFill>
                  <a:srgbClr val="FFFF00"/>
                </a:solidFill>
              </a:rPr>
              <a:t>/Constellations</a:t>
            </a:r>
            <a:endParaRPr lang="en-US" sz="2400" dirty="0">
              <a:solidFill>
                <a:srgbClr val="FFFF00"/>
              </a:solidFill>
            </a:endParaRPr>
          </a:p>
        </p:txBody>
      </p:sp>
      <p:sp>
        <p:nvSpPr>
          <p:cNvPr id="1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7D1F5-CCD4-47F7-BB3B-2AB7FE803057}" type="slidenum">
              <a:rPr lang="en-US" smtClean="0"/>
              <a:t>23</a:t>
            </a:fld>
            <a:endParaRPr lang="en-US" dirty="0"/>
          </a:p>
        </p:txBody>
      </p:sp>
      <p:pic>
        <p:nvPicPr>
          <p:cNvPr id="12" name="Picture 11">
            <a:extLst>
              <a:ext uri="{FF2B5EF4-FFF2-40B4-BE49-F238E27FC236}">
                <a16:creationId xmlns:a16="http://schemas.microsoft.com/office/drawing/2014/main" id="{F0DB3D3D-E629-5E4A-B156-AE341C1E88D9}"/>
              </a:ext>
            </a:extLst>
          </p:cNvPr>
          <p:cNvPicPr>
            <a:picLocks noChangeAspect="1"/>
          </p:cNvPicPr>
          <p:nvPr/>
        </p:nvPicPr>
        <p:blipFill>
          <a:blip r:embed="rId2"/>
          <a:stretch>
            <a:fillRect/>
          </a:stretch>
        </p:blipFill>
        <p:spPr>
          <a:xfrm>
            <a:off x="5344298" y="1740412"/>
            <a:ext cx="3138657" cy="1595006"/>
          </a:xfrm>
          <a:prstGeom prst="rect">
            <a:avLst/>
          </a:prstGeom>
        </p:spPr>
      </p:pic>
      <p:pic>
        <p:nvPicPr>
          <p:cNvPr id="13" name="Picture 12">
            <a:extLst>
              <a:ext uri="{FF2B5EF4-FFF2-40B4-BE49-F238E27FC236}">
                <a16:creationId xmlns:a16="http://schemas.microsoft.com/office/drawing/2014/main" id="{B3658687-66C8-4A42-8FDF-EE264FF753AC}"/>
              </a:ext>
            </a:extLst>
          </p:cNvPr>
          <p:cNvPicPr>
            <a:picLocks noChangeAspect="1"/>
          </p:cNvPicPr>
          <p:nvPr/>
        </p:nvPicPr>
        <p:blipFill>
          <a:blip r:embed="rId3"/>
          <a:stretch>
            <a:fillRect/>
          </a:stretch>
        </p:blipFill>
        <p:spPr>
          <a:xfrm>
            <a:off x="609601" y="1676400"/>
            <a:ext cx="2404718" cy="2066850"/>
          </a:xfrm>
          <a:prstGeom prst="rect">
            <a:avLst/>
          </a:prstGeom>
        </p:spPr>
      </p:pic>
      <p:pic>
        <p:nvPicPr>
          <p:cNvPr id="19" name="Picture 18">
            <a:extLst>
              <a:ext uri="{FF2B5EF4-FFF2-40B4-BE49-F238E27FC236}">
                <a16:creationId xmlns:a16="http://schemas.microsoft.com/office/drawing/2014/main" id="{4D74383B-FC9D-654C-A785-33C29641B6EB}"/>
              </a:ext>
            </a:extLst>
          </p:cNvPr>
          <p:cNvPicPr>
            <a:picLocks noChangeAspect="1"/>
          </p:cNvPicPr>
          <p:nvPr/>
        </p:nvPicPr>
        <p:blipFill>
          <a:blip r:embed="rId4"/>
          <a:stretch>
            <a:fillRect/>
          </a:stretch>
        </p:blipFill>
        <p:spPr>
          <a:xfrm>
            <a:off x="3014319" y="1676400"/>
            <a:ext cx="2319682" cy="2066850"/>
          </a:xfrm>
          <a:prstGeom prst="rect">
            <a:avLst/>
          </a:prstGeom>
        </p:spPr>
      </p:pic>
      <p:pic>
        <p:nvPicPr>
          <p:cNvPr id="23" name="Picture 22">
            <a:extLst>
              <a:ext uri="{FF2B5EF4-FFF2-40B4-BE49-F238E27FC236}">
                <a16:creationId xmlns:a16="http://schemas.microsoft.com/office/drawing/2014/main" id="{AF4826A4-4302-7141-827E-7C93113C2FCA}"/>
              </a:ext>
            </a:extLst>
          </p:cNvPr>
          <p:cNvPicPr>
            <a:picLocks noChangeAspect="1"/>
          </p:cNvPicPr>
          <p:nvPr/>
        </p:nvPicPr>
        <p:blipFill>
          <a:blip r:embed="rId5"/>
          <a:stretch>
            <a:fillRect/>
          </a:stretch>
        </p:blipFill>
        <p:spPr>
          <a:xfrm>
            <a:off x="5769349" y="3977667"/>
            <a:ext cx="2460251" cy="2423133"/>
          </a:xfrm>
          <a:prstGeom prst="rect">
            <a:avLst/>
          </a:prstGeom>
        </p:spPr>
      </p:pic>
      <p:pic>
        <p:nvPicPr>
          <p:cNvPr id="24" name="Picture 23">
            <a:extLst>
              <a:ext uri="{FF2B5EF4-FFF2-40B4-BE49-F238E27FC236}">
                <a16:creationId xmlns:a16="http://schemas.microsoft.com/office/drawing/2014/main" id="{DB6A2AAE-9509-684F-9457-7761710CFEF7}"/>
              </a:ext>
            </a:extLst>
          </p:cNvPr>
          <p:cNvPicPr>
            <a:picLocks noChangeAspect="1"/>
          </p:cNvPicPr>
          <p:nvPr/>
        </p:nvPicPr>
        <p:blipFill>
          <a:blip r:embed="rId6"/>
          <a:stretch>
            <a:fillRect/>
          </a:stretch>
        </p:blipFill>
        <p:spPr>
          <a:xfrm>
            <a:off x="594368" y="4343400"/>
            <a:ext cx="2392361" cy="2057400"/>
          </a:xfrm>
          <a:prstGeom prst="rect">
            <a:avLst/>
          </a:prstGeom>
        </p:spPr>
      </p:pic>
      <p:pic>
        <p:nvPicPr>
          <p:cNvPr id="25" name="Picture 24">
            <a:extLst>
              <a:ext uri="{FF2B5EF4-FFF2-40B4-BE49-F238E27FC236}">
                <a16:creationId xmlns:a16="http://schemas.microsoft.com/office/drawing/2014/main" id="{A2F9D71A-1250-CE4F-B661-3FA4F376FD20}"/>
              </a:ext>
            </a:extLst>
          </p:cNvPr>
          <p:cNvPicPr>
            <a:picLocks noChangeAspect="1"/>
          </p:cNvPicPr>
          <p:nvPr/>
        </p:nvPicPr>
        <p:blipFill>
          <a:blip r:embed="rId7"/>
          <a:stretch>
            <a:fillRect/>
          </a:stretch>
        </p:blipFill>
        <p:spPr>
          <a:xfrm>
            <a:off x="3003205" y="4324293"/>
            <a:ext cx="2339287" cy="2076507"/>
          </a:xfrm>
          <a:prstGeom prst="rect">
            <a:avLst/>
          </a:prstGeom>
        </p:spPr>
      </p:pic>
    </p:spTree>
    <p:extLst>
      <p:ext uri="{BB962C8B-B14F-4D97-AF65-F5344CB8AC3E}">
        <p14:creationId xmlns:p14="http://schemas.microsoft.com/office/powerpoint/2010/main" val="2223820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609600" y="1716829"/>
            <a:ext cx="8077200" cy="4095351"/>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400" b="1" dirty="0">
                <a:solidFill>
                  <a:schemeClr val="tx1"/>
                </a:solidFill>
              </a:rPr>
              <a:t>Notional Two Fault Tolerant System</a:t>
            </a:r>
          </a:p>
        </p:txBody>
      </p:sp>
      <p:sp>
        <p:nvSpPr>
          <p:cNvPr id="2" name="Title 1"/>
          <p:cNvSpPr>
            <a:spLocks noGrp="1"/>
          </p:cNvSpPr>
          <p:nvPr>
            <p:ph type="title"/>
          </p:nvPr>
        </p:nvSpPr>
        <p:spPr/>
        <p:txBody>
          <a:bodyPr>
            <a:noAutofit/>
          </a:bodyPr>
          <a:lstStyle/>
          <a:p>
            <a:r>
              <a:rPr lang="en-US" sz="2400" dirty="0">
                <a:solidFill>
                  <a:srgbClr val="FFFF00"/>
                </a:solidFill>
              </a:rPr>
              <a:t>HPSC Use Cases – Human Exploration and Operations (HEO) Habitat/Gateway</a:t>
            </a:r>
            <a:endParaRPr lang="en-US" sz="2000" dirty="0">
              <a:solidFill>
                <a:srgbClr val="FFFF00"/>
              </a:solidFill>
            </a:endParaRPr>
          </a:p>
        </p:txBody>
      </p:sp>
      <p:sp>
        <p:nvSpPr>
          <p:cNvPr id="1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17D1F5-CCD4-47F7-BB3B-2AB7FE803057}" type="slidenum">
              <a:rPr lang="en-US" smtClean="0"/>
              <a:t>24</a:t>
            </a:fld>
            <a:endParaRPr lang="en-US" dirty="0"/>
          </a:p>
        </p:txBody>
      </p:sp>
      <p:cxnSp>
        <p:nvCxnSpPr>
          <p:cNvPr id="10" name="Straight Arrow Connector 9"/>
          <p:cNvCxnSpPr/>
          <p:nvPr/>
        </p:nvCxnSpPr>
        <p:spPr>
          <a:xfrm>
            <a:off x="2195478" y="4713845"/>
            <a:ext cx="0" cy="563562"/>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90678" y="4713364"/>
            <a:ext cx="0" cy="73183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56584" y="5222928"/>
            <a:ext cx="586314" cy="461665"/>
          </a:xfrm>
          <a:prstGeom prst="rect">
            <a:avLst/>
          </a:prstGeom>
          <a:noFill/>
        </p:spPr>
        <p:txBody>
          <a:bodyPr wrap="none" rtlCol="0">
            <a:spAutoFit/>
          </a:bodyPr>
          <a:lstStyle/>
          <a:p>
            <a:pPr algn="ctr"/>
            <a:r>
              <a:rPr lang="en-US" sz="1200" dirty="0" err="1"/>
              <a:t>TTGbE</a:t>
            </a:r>
            <a:endParaRPr lang="en-US" sz="1200" dirty="0"/>
          </a:p>
          <a:p>
            <a:pPr algn="ctr"/>
            <a:r>
              <a:rPr lang="en-US" sz="1200" dirty="0"/>
              <a:t>x3</a:t>
            </a:r>
          </a:p>
        </p:txBody>
      </p:sp>
      <p:cxnSp>
        <p:nvCxnSpPr>
          <p:cNvPr id="16" name="Straight Arrow Connector 15"/>
          <p:cNvCxnSpPr/>
          <p:nvPr/>
        </p:nvCxnSpPr>
        <p:spPr>
          <a:xfrm>
            <a:off x="1390224" y="5277713"/>
            <a:ext cx="655320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90224" y="5453761"/>
            <a:ext cx="655320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125644" y="3250475"/>
            <a:ext cx="1682470" cy="167575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116859" y="3267813"/>
            <a:ext cx="576761" cy="400110"/>
          </a:xfrm>
          <a:prstGeom prst="rect">
            <a:avLst/>
          </a:prstGeom>
          <a:noFill/>
        </p:spPr>
        <p:txBody>
          <a:bodyPr wrap="none" rtlCol="0">
            <a:spAutoFit/>
          </a:bodyPr>
          <a:lstStyle/>
          <a:p>
            <a:r>
              <a:rPr lang="en-US" sz="2000" dirty="0"/>
              <a:t>FCR</a:t>
            </a:r>
          </a:p>
        </p:txBody>
      </p:sp>
      <p:sp>
        <p:nvSpPr>
          <p:cNvPr id="21" name="Rectangle 20"/>
          <p:cNvSpPr/>
          <p:nvPr/>
        </p:nvSpPr>
        <p:spPr>
          <a:xfrm>
            <a:off x="1128680" y="2197320"/>
            <a:ext cx="990600" cy="67151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Sensors</a:t>
            </a:r>
          </a:p>
          <a:p>
            <a:pPr algn="ctr"/>
            <a:r>
              <a:rPr lang="en-US" sz="1200" dirty="0"/>
              <a:t>(Cameras, </a:t>
            </a:r>
            <a:r>
              <a:rPr lang="en-US" sz="1200" dirty="0" err="1"/>
              <a:t>Lidars</a:t>
            </a:r>
            <a:r>
              <a:rPr lang="en-US" sz="1200" dirty="0"/>
              <a:t>, etc.)</a:t>
            </a:r>
          </a:p>
        </p:txBody>
      </p:sp>
      <p:cxnSp>
        <p:nvCxnSpPr>
          <p:cNvPr id="22" name="Straight Arrow Connector 21"/>
          <p:cNvCxnSpPr/>
          <p:nvPr/>
        </p:nvCxnSpPr>
        <p:spPr>
          <a:xfrm flipH="1">
            <a:off x="1594465" y="2898996"/>
            <a:ext cx="2813" cy="79908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390224" y="5627910"/>
            <a:ext cx="655320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15788" y="4713364"/>
            <a:ext cx="0" cy="905987"/>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2"/>
          <a:stretch>
            <a:fillRect/>
          </a:stretch>
        </p:blipFill>
        <p:spPr>
          <a:xfrm>
            <a:off x="1261219" y="3755946"/>
            <a:ext cx="1450808" cy="856944"/>
          </a:xfrm>
          <a:prstGeom prst="rect">
            <a:avLst/>
          </a:prstGeom>
        </p:spPr>
      </p:pic>
      <p:grpSp>
        <p:nvGrpSpPr>
          <p:cNvPr id="29" name="Group 28"/>
          <p:cNvGrpSpPr/>
          <p:nvPr/>
        </p:nvGrpSpPr>
        <p:grpSpPr>
          <a:xfrm>
            <a:off x="2965730" y="2197319"/>
            <a:ext cx="1682470" cy="3412827"/>
            <a:chOff x="2800158" y="1709415"/>
            <a:chExt cx="1682470" cy="3412827"/>
          </a:xfrm>
        </p:grpSpPr>
        <p:cxnSp>
          <p:nvCxnSpPr>
            <p:cNvPr id="30" name="Straight Arrow Connector 29"/>
            <p:cNvCxnSpPr/>
            <p:nvPr/>
          </p:nvCxnSpPr>
          <p:spPr>
            <a:xfrm>
              <a:off x="3869992" y="4216736"/>
              <a:ext cx="0" cy="563562"/>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565192" y="4216255"/>
              <a:ext cx="0" cy="73183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2800158" y="2753366"/>
              <a:ext cx="1682470" cy="167575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91373" y="2770704"/>
              <a:ext cx="576761" cy="400110"/>
            </a:xfrm>
            <a:prstGeom prst="rect">
              <a:avLst/>
            </a:prstGeom>
            <a:noFill/>
          </p:spPr>
          <p:txBody>
            <a:bodyPr wrap="none" rtlCol="0">
              <a:spAutoFit/>
            </a:bodyPr>
            <a:lstStyle/>
            <a:p>
              <a:r>
                <a:rPr lang="en-US" sz="2000" dirty="0"/>
                <a:t>FCR</a:t>
              </a:r>
            </a:p>
          </p:txBody>
        </p:sp>
        <p:sp>
          <p:nvSpPr>
            <p:cNvPr id="34" name="Rectangle 33"/>
            <p:cNvSpPr/>
            <p:nvPr/>
          </p:nvSpPr>
          <p:spPr>
            <a:xfrm>
              <a:off x="2803194" y="1709415"/>
              <a:ext cx="990600" cy="66230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Sensors</a:t>
              </a:r>
            </a:p>
            <a:p>
              <a:pPr algn="ctr"/>
              <a:r>
                <a:rPr lang="en-US" sz="1200" dirty="0"/>
                <a:t>(Cameras, </a:t>
              </a:r>
              <a:r>
                <a:rPr lang="en-US" sz="1200" dirty="0" err="1"/>
                <a:t>Lidars</a:t>
              </a:r>
              <a:r>
                <a:rPr lang="en-US" sz="1200" dirty="0"/>
                <a:t>, etc.)</a:t>
              </a:r>
            </a:p>
          </p:txBody>
        </p:sp>
        <p:cxnSp>
          <p:nvCxnSpPr>
            <p:cNvPr id="35" name="Straight Arrow Connector 34"/>
            <p:cNvCxnSpPr/>
            <p:nvPr/>
          </p:nvCxnSpPr>
          <p:spPr>
            <a:xfrm flipH="1">
              <a:off x="3268979" y="2401887"/>
              <a:ext cx="2813" cy="79908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290302" y="4216255"/>
              <a:ext cx="0" cy="905987"/>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2"/>
            <a:stretch>
              <a:fillRect/>
            </a:stretch>
          </p:blipFill>
          <p:spPr>
            <a:xfrm>
              <a:off x="2935733" y="3258837"/>
              <a:ext cx="1450808" cy="856944"/>
            </a:xfrm>
            <a:prstGeom prst="rect">
              <a:avLst/>
            </a:prstGeom>
          </p:spPr>
        </p:pic>
      </p:grpSp>
      <p:grpSp>
        <p:nvGrpSpPr>
          <p:cNvPr id="38" name="Group 37"/>
          <p:cNvGrpSpPr/>
          <p:nvPr/>
        </p:nvGrpSpPr>
        <p:grpSpPr>
          <a:xfrm>
            <a:off x="4813194" y="2197319"/>
            <a:ext cx="1682470" cy="3430591"/>
            <a:chOff x="2800158" y="1691651"/>
            <a:chExt cx="1682470" cy="3430591"/>
          </a:xfrm>
        </p:grpSpPr>
        <p:cxnSp>
          <p:nvCxnSpPr>
            <p:cNvPr id="39" name="Straight Arrow Connector 38"/>
            <p:cNvCxnSpPr/>
            <p:nvPr/>
          </p:nvCxnSpPr>
          <p:spPr>
            <a:xfrm>
              <a:off x="3869992" y="4216736"/>
              <a:ext cx="0" cy="563562"/>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565192" y="4216255"/>
              <a:ext cx="0" cy="73183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2800158" y="2753366"/>
              <a:ext cx="1682470" cy="167575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791373" y="2770704"/>
              <a:ext cx="576761" cy="400110"/>
            </a:xfrm>
            <a:prstGeom prst="rect">
              <a:avLst/>
            </a:prstGeom>
            <a:noFill/>
          </p:spPr>
          <p:txBody>
            <a:bodyPr wrap="none" rtlCol="0">
              <a:spAutoFit/>
            </a:bodyPr>
            <a:lstStyle/>
            <a:p>
              <a:r>
                <a:rPr lang="en-US" sz="2000" dirty="0"/>
                <a:t>FCR</a:t>
              </a:r>
            </a:p>
          </p:txBody>
        </p:sp>
        <p:sp>
          <p:nvSpPr>
            <p:cNvPr id="43" name="Rectangle 42"/>
            <p:cNvSpPr/>
            <p:nvPr/>
          </p:nvSpPr>
          <p:spPr>
            <a:xfrm>
              <a:off x="2803194" y="1691651"/>
              <a:ext cx="990600" cy="68007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Sensors</a:t>
              </a:r>
            </a:p>
            <a:p>
              <a:pPr algn="ctr"/>
              <a:r>
                <a:rPr lang="en-US" sz="1200" dirty="0"/>
                <a:t>(Cameras, </a:t>
              </a:r>
              <a:r>
                <a:rPr lang="en-US" sz="1200" dirty="0" err="1"/>
                <a:t>Lidars</a:t>
              </a:r>
              <a:r>
                <a:rPr lang="en-US" sz="1200" dirty="0"/>
                <a:t>, etc.)</a:t>
              </a:r>
            </a:p>
          </p:txBody>
        </p:sp>
        <p:cxnSp>
          <p:nvCxnSpPr>
            <p:cNvPr id="44" name="Straight Arrow Connector 43"/>
            <p:cNvCxnSpPr/>
            <p:nvPr/>
          </p:nvCxnSpPr>
          <p:spPr>
            <a:xfrm flipH="1">
              <a:off x="3268979" y="2401887"/>
              <a:ext cx="2813" cy="79908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290302" y="4216255"/>
              <a:ext cx="0" cy="905987"/>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2"/>
            <a:stretch>
              <a:fillRect/>
            </a:stretch>
          </p:blipFill>
          <p:spPr>
            <a:xfrm>
              <a:off x="2935733" y="3258837"/>
              <a:ext cx="1450808" cy="856944"/>
            </a:xfrm>
            <a:prstGeom prst="rect">
              <a:avLst/>
            </a:prstGeom>
          </p:spPr>
        </p:pic>
      </p:grpSp>
      <p:grpSp>
        <p:nvGrpSpPr>
          <p:cNvPr id="47" name="Group 46"/>
          <p:cNvGrpSpPr/>
          <p:nvPr/>
        </p:nvGrpSpPr>
        <p:grpSpPr>
          <a:xfrm>
            <a:off x="6639198" y="2197318"/>
            <a:ext cx="1682470" cy="3422033"/>
            <a:chOff x="2800158" y="1700209"/>
            <a:chExt cx="1682470" cy="3422033"/>
          </a:xfrm>
        </p:grpSpPr>
        <p:cxnSp>
          <p:nvCxnSpPr>
            <p:cNvPr id="48" name="Straight Arrow Connector 47"/>
            <p:cNvCxnSpPr/>
            <p:nvPr/>
          </p:nvCxnSpPr>
          <p:spPr>
            <a:xfrm>
              <a:off x="3869992" y="4216736"/>
              <a:ext cx="0" cy="563562"/>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565192" y="4216255"/>
              <a:ext cx="0" cy="73183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2800158" y="2753366"/>
              <a:ext cx="1682470" cy="167575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791373" y="2770704"/>
              <a:ext cx="576761" cy="400110"/>
            </a:xfrm>
            <a:prstGeom prst="rect">
              <a:avLst/>
            </a:prstGeom>
            <a:noFill/>
          </p:spPr>
          <p:txBody>
            <a:bodyPr wrap="none" rtlCol="0">
              <a:spAutoFit/>
            </a:bodyPr>
            <a:lstStyle/>
            <a:p>
              <a:r>
                <a:rPr lang="en-US" sz="2000" dirty="0"/>
                <a:t>FCR</a:t>
              </a:r>
            </a:p>
          </p:txBody>
        </p:sp>
        <p:sp>
          <p:nvSpPr>
            <p:cNvPr id="52" name="Rectangle 51"/>
            <p:cNvSpPr/>
            <p:nvPr/>
          </p:nvSpPr>
          <p:spPr>
            <a:xfrm>
              <a:off x="2803194" y="1700209"/>
              <a:ext cx="990600" cy="67151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Sensors</a:t>
              </a:r>
            </a:p>
            <a:p>
              <a:pPr algn="ctr"/>
              <a:r>
                <a:rPr lang="en-US" sz="1200" dirty="0"/>
                <a:t>(Cameras, </a:t>
              </a:r>
              <a:r>
                <a:rPr lang="en-US" sz="1200" dirty="0" err="1"/>
                <a:t>Lidars</a:t>
              </a:r>
              <a:r>
                <a:rPr lang="en-US" sz="1200" dirty="0"/>
                <a:t>, etc.)</a:t>
              </a:r>
            </a:p>
          </p:txBody>
        </p:sp>
        <p:cxnSp>
          <p:nvCxnSpPr>
            <p:cNvPr id="53" name="Straight Arrow Connector 52"/>
            <p:cNvCxnSpPr/>
            <p:nvPr/>
          </p:nvCxnSpPr>
          <p:spPr>
            <a:xfrm flipH="1">
              <a:off x="3268979" y="2401887"/>
              <a:ext cx="2813" cy="79908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290302" y="4216255"/>
              <a:ext cx="0" cy="905987"/>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2"/>
            <a:stretch>
              <a:fillRect/>
            </a:stretch>
          </p:blipFill>
          <p:spPr>
            <a:xfrm>
              <a:off x="2935733" y="3258837"/>
              <a:ext cx="1450808" cy="856944"/>
            </a:xfrm>
            <a:prstGeom prst="rect">
              <a:avLst/>
            </a:prstGeom>
          </p:spPr>
        </p:pic>
      </p:grpSp>
    </p:spTree>
    <p:extLst>
      <p:ext uri="{BB962C8B-B14F-4D97-AF65-F5344CB8AC3E}">
        <p14:creationId xmlns:p14="http://schemas.microsoft.com/office/powerpoint/2010/main" val="43715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Broader HPSC Ecosystem</a:t>
            </a:r>
            <a:endParaRPr lang="en-US" sz="2000" i="1" dirty="0">
              <a:solidFill>
                <a:srgbClr val="FFFF00"/>
              </a:solidFill>
            </a:endParaRPr>
          </a:p>
        </p:txBody>
      </p:sp>
      <p:sp>
        <p:nvSpPr>
          <p:cNvPr id="3" name="Content Placeholder 2"/>
          <p:cNvSpPr>
            <a:spLocks noGrp="1"/>
          </p:cNvSpPr>
          <p:nvPr>
            <p:ph idx="1"/>
          </p:nvPr>
        </p:nvSpPr>
        <p:spPr>
          <a:xfrm>
            <a:off x="304800" y="1219200"/>
            <a:ext cx="8153400" cy="5181600"/>
          </a:xfrm>
        </p:spPr>
        <p:txBody>
          <a:bodyPr>
            <a:normAutofit lnSpcReduction="10000"/>
          </a:bodyPr>
          <a:lstStyle/>
          <a:p>
            <a:r>
              <a:rPr lang="en-US" sz="2600" b="0" dirty="0"/>
              <a:t>Beyond the HPSC </a:t>
            </a:r>
            <a:r>
              <a:rPr lang="en-US" sz="2600" b="0" dirty="0" err="1"/>
              <a:t>Chiplet</a:t>
            </a:r>
            <a:r>
              <a:rPr lang="en-US" sz="2600" b="0" dirty="0"/>
              <a:t>, System Software, and Middleware developments, further investments can implement a robust HPSC avionics ecosystem</a:t>
            </a:r>
          </a:p>
          <a:p>
            <a:endParaRPr lang="en-US" sz="2600" b="0" dirty="0"/>
          </a:p>
          <a:p>
            <a:pPr lvl="1"/>
            <a:r>
              <a:rPr lang="en-US" sz="2400" b="0" dirty="0"/>
              <a:t>Advanced Spaceflight Memory</a:t>
            </a:r>
          </a:p>
          <a:p>
            <a:pPr lvl="1"/>
            <a:r>
              <a:rPr lang="en-US" sz="2400" dirty="0"/>
              <a:t>Increased RTOS Support</a:t>
            </a:r>
          </a:p>
          <a:p>
            <a:pPr lvl="1"/>
            <a:r>
              <a:rPr lang="en-US" sz="2400" b="0" dirty="0"/>
              <a:t>Multi-Output Point-Of-Load Converters</a:t>
            </a:r>
          </a:p>
          <a:p>
            <a:pPr lvl="1"/>
            <a:r>
              <a:rPr lang="en-US" sz="2400" dirty="0"/>
              <a:t>Coprocessors (GPU, Neuromorphic, etc.)</a:t>
            </a:r>
          </a:p>
          <a:p>
            <a:pPr lvl="1"/>
            <a:r>
              <a:rPr lang="en-US" sz="2400" dirty="0"/>
              <a:t>Special Purpose </a:t>
            </a:r>
            <a:r>
              <a:rPr lang="en-US" sz="2400" dirty="0" err="1"/>
              <a:t>Chiplets</a:t>
            </a:r>
            <a:r>
              <a:rPr lang="en-US" sz="2400" dirty="0"/>
              <a:t> (Security </a:t>
            </a:r>
            <a:r>
              <a:rPr lang="en-US" sz="2400" dirty="0" err="1"/>
              <a:t>Chiplet</a:t>
            </a:r>
            <a:r>
              <a:rPr lang="en-US" sz="2400" dirty="0"/>
              <a:t>, etc.)</a:t>
            </a:r>
          </a:p>
          <a:p>
            <a:pPr lvl="1"/>
            <a:r>
              <a:rPr lang="en-US" sz="2400" dirty="0"/>
              <a:t>Advanced Packaging (Multiple </a:t>
            </a:r>
            <a:r>
              <a:rPr lang="en-US" sz="2400" dirty="0" err="1"/>
              <a:t>Chiplets</a:t>
            </a:r>
            <a:r>
              <a:rPr lang="en-US" sz="2400" dirty="0"/>
              <a:t> in a Package)</a:t>
            </a:r>
          </a:p>
          <a:p>
            <a:pPr lvl="1"/>
            <a:r>
              <a:rPr lang="en-US" sz="2400" dirty="0"/>
              <a:t>Single Board Computers</a:t>
            </a:r>
          </a:p>
          <a:p>
            <a:pPr lvl="1"/>
            <a:endParaRPr lang="en-US" sz="2400" b="0" dirty="0"/>
          </a:p>
          <a:p>
            <a:endParaRPr lang="en-US" sz="2600" b="0" dirty="0"/>
          </a:p>
          <a:p>
            <a:pPr lvl="1"/>
            <a:endParaRPr lang="en-US" sz="2100" dirty="0"/>
          </a:p>
        </p:txBody>
      </p:sp>
      <p:sp>
        <p:nvSpPr>
          <p:cNvPr id="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5736F6-442A-469F-9543-E6349137008D}" type="slidenum">
              <a:rPr lang="en-US" smtClean="0"/>
              <a:t>25</a:t>
            </a:fld>
            <a:endParaRPr lang="en-US" dirty="0"/>
          </a:p>
        </p:txBody>
      </p:sp>
    </p:spTree>
    <p:extLst>
      <p:ext uri="{BB962C8B-B14F-4D97-AF65-F5344CB8AC3E}">
        <p14:creationId xmlns:p14="http://schemas.microsoft.com/office/powerpoint/2010/main" val="3272962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Conclusion/Status</a:t>
            </a:r>
            <a:endParaRPr lang="en-US" sz="2000" i="1" dirty="0">
              <a:solidFill>
                <a:srgbClr val="FFFF00"/>
              </a:solidFill>
            </a:endParaRPr>
          </a:p>
        </p:txBody>
      </p:sp>
      <p:sp>
        <p:nvSpPr>
          <p:cNvPr id="3" name="Content Placeholder 2"/>
          <p:cNvSpPr>
            <a:spLocks noGrp="1"/>
          </p:cNvSpPr>
          <p:nvPr>
            <p:ph idx="1"/>
          </p:nvPr>
        </p:nvSpPr>
        <p:spPr>
          <a:xfrm>
            <a:off x="304800" y="1219200"/>
            <a:ext cx="8153400" cy="4419600"/>
          </a:xfrm>
        </p:spPr>
        <p:txBody>
          <a:bodyPr>
            <a:normAutofit fontScale="92500" lnSpcReduction="20000"/>
          </a:bodyPr>
          <a:lstStyle/>
          <a:p>
            <a:r>
              <a:rPr lang="en-US" sz="1800" dirty="0"/>
              <a:t>Conclusion</a:t>
            </a:r>
          </a:p>
          <a:p>
            <a:pPr lvl="1"/>
            <a:r>
              <a:rPr lang="en-US" sz="1600" b="0" dirty="0"/>
              <a:t>As illustrated by the NASA use cases, our future missions demand the capabilities of HPSC</a:t>
            </a:r>
          </a:p>
          <a:p>
            <a:pPr lvl="1"/>
            <a:r>
              <a:rPr lang="en-US" sz="1600" b="0" dirty="0"/>
              <a:t>Improved spaceflight computing means enhanced computational performance, energy efficiency, and fault tolerance</a:t>
            </a:r>
          </a:p>
          <a:p>
            <a:pPr lvl="1"/>
            <a:r>
              <a:rPr lang="en-US" sz="1600" b="0" dirty="0"/>
              <a:t>With the ongoing HPSC development, we are well underway to meeting future spaceflight computing needs</a:t>
            </a:r>
          </a:p>
          <a:p>
            <a:pPr lvl="1"/>
            <a:r>
              <a:rPr lang="en-US" sz="1600" b="0" dirty="0"/>
              <a:t>The NASA-developed Middleware will allow the efficient infusion of the HPSC </a:t>
            </a:r>
            <a:r>
              <a:rPr lang="en-US" sz="1600" dirty="0" err="1"/>
              <a:t>C</a:t>
            </a:r>
            <a:r>
              <a:rPr lang="en-US" sz="1600" b="0" dirty="0" err="1"/>
              <a:t>hiplet</a:t>
            </a:r>
            <a:r>
              <a:rPr lang="en-US" sz="1600" b="0" dirty="0"/>
              <a:t> into those missions</a:t>
            </a:r>
          </a:p>
          <a:p>
            <a:pPr lvl="1"/>
            <a:r>
              <a:rPr lang="en-US" sz="1600" b="0" dirty="0"/>
              <a:t>Further investments can implement a full HPSC avionics ecosystem</a:t>
            </a:r>
          </a:p>
          <a:p>
            <a:r>
              <a:rPr lang="en-US" sz="1800" dirty="0"/>
              <a:t>Status</a:t>
            </a:r>
          </a:p>
          <a:p>
            <a:pPr lvl="1"/>
            <a:r>
              <a:rPr lang="en-US" sz="1600" dirty="0"/>
              <a:t>USC/ISI delivered System Software Release 1.0 at the May 2018 HPSC Preliminary Design Review</a:t>
            </a:r>
          </a:p>
          <a:p>
            <a:pPr lvl="2">
              <a:buFont typeface="Arial" panose="020B0604020202020204" pitchFamily="34" charset="0"/>
              <a:buChar char="•"/>
            </a:pPr>
            <a:r>
              <a:rPr lang="en-US" b="0" dirty="0"/>
              <a:t>Consists of </a:t>
            </a:r>
            <a:r>
              <a:rPr lang="en-US" dirty="0"/>
              <a:t>a QEMU based software emulator and initial </a:t>
            </a:r>
            <a:r>
              <a:rPr lang="en-US" dirty="0" err="1"/>
              <a:t>Yocto</a:t>
            </a:r>
            <a:r>
              <a:rPr lang="en-US" dirty="0"/>
              <a:t> Linux based software development kit</a:t>
            </a:r>
          </a:p>
          <a:p>
            <a:pPr lvl="1"/>
            <a:r>
              <a:rPr lang="en-US" sz="1600" b="0" dirty="0"/>
              <a:t>The NASA JPL and GSFC HPSC Middleware team will complete Middleware release R1 this month (December 2018)</a:t>
            </a:r>
          </a:p>
          <a:p>
            <a:pPr lvl="2">
              <a:buFont typeface="Arial" panose="020B0604020202020204" pitchFamily="34" charset="0"/>
              <a:buChar char="•"/>
            </a:pPr>
            <a:r>
              <a:rPr lang="en-US" sz="1400" dirty="0"/>
              <a:t>Middleware release R1 consists of a subset of the services, mostly targeting A53 Linux functionality while the hardware is being developed</a:t>
            </a:r>
            <a:endParaRPr lang="en-US" sz="1600" b="0" dirty="0"/>
          </a:p>
          <a:p>
            <a:pPr lvl="1"/>
            <a:endParaRPr lang="en-US" sz="1400" dirty="0"/>
          </a:p>
        </p:txBody>
      </p:sp>
      <p:sp>
        <p:nvSpPr>
          <p:cNvPr id="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5736F6-442A-469F-9543-E6349137008D}" type="slidenum">
              <a:rPr lang="en-US" smtClean="0"/>
              <a:t>26</a:t>
            </a:fld>
            <a:endParaRPr lang="en-US" dirty="0"/>
          </a:p>
        </p:txBody>
      </p:sp>
      <p:sp>
        <p:nvSpPr>
          <p:cNvPr id="5" name="TextBox 4">
            <a:extLst>
              <a:ext uri="{FF2B5EF4-FFF2-40B4-BE49-F238E27FC236}">
                <a16:creationId xmlns:a16="http://schemas.microsoft.com/office/drawing/2014/main" id="{BA735309-506D-EE41-A83F-13436B7D88E3}"/>
              </a:ext>
            </a:extLst>
          </p:cNvPr>
          <p:cNvSpPr txBox="1"/>
          <p:nvPr/>
        </p:nvSpPr>
        <p:spPr>
          <a:xfrm>
            <a:off x="342740" y="5885329"/>
            <a:ext cx="8128907" cy="600164"/>
          </a:xfrm>
          <a:prstGeom prst="rect">
            <a:avLst/>
          </a:prstGeom>
          <a:noFill/>
        </p:spPr>
        <p:txBody>
          <a:bodyPr wrap="square" rtlCol="0">
            <a:spAutoFit/>
          </a:bodyPr>
          <a:lstStyle/>
          <a:p>
            <a:r>
              <a:rPr lang="en-US" sz="1100" b="1" dirty="0"/>
              <a:t>Acknowledgements</a:t>
            </a:r>
            <a:r>
              <a:rPr lang="en-US" sz="1100" dirty="0"/>
              <a:t>: Wes Powell (GSFC), Rich Doyle (JPL), Rafi Some (JPL), Jim Butler (JPL), Irene </a:t>
            </a:r>
            <a:r>
              <a:rPr lang="en-US" sz="1100" dirty="0" err="1"/>
              <a:t>Bibyk</a:t>
            </a:r>
            <a:r>
              <a:rPr lang="en-US" sz="1100" dirty="0"/>
              <a:t> (GSFC), Jonathan Wilmot (GSFC), John Lai (JPL), J.P. Walters (USC/ISI), and Jon Ballast (Boeing) for diagrams and use case definitions.</a:t>
            </a:r>
          </a:p>
          <a:p>
            <a:endParaRPr lang="en-US" sz="1100" dirty="0"/>
          </a:p>
        </p:txBody>
      </p:sp>
    </p:spTree>
    <p:extLst>
      <p:ext uri="{BB962C8B-B14F-4D97-AF65-F5344CB8AC3E}">
        <p14:creationId xmlns:p14="http://schemas.microsoft.com/office/powerpoint/2010/main" val="2470931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Acronyms (1)</a:t>
            </a:r>
            <a:endParaRPr lang="en-US" sz="2000" i="1" dirty="0">
              <a:solidFill>
                <a:srgbClr val="FFFF00"/>
              </a:solidFill>
            </a:endParaRPr>
          </a:p>
        </p:txBody>
      </p:sp>
      <p:sp>
        <p:nvSpPr>
          <p:cNvPr id="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5736F6-442A-469F-9543-E6349137008D}" type="slidenum">
              <a:rPr lang="en-US" smtClean="0"/>
              <a:t>27</a:t>
            </a:fld>
            <a:endParaRPr lang="en-US" dirty="0"/>
          </a:p>
        </p:txBody>
      </p:sp>
      <p:graphicFrame>
        <p:nvGraphicFramePr>
          <p:cNvPr id="8" name="Content Placeholder 7">
            <a:extLst>
              <a:ext uri="{FF2B5EF4-FFF2-40B4-BE49-F238E27FC236}">
                <a16:creationId xmlns:a16="http://schemas.microsoft.com/office/drawing/2014/main" id="{D5522067-4563-344A-B5EA-B4BA2AD74E2B}"/>
              </a:ext>
            </a:extLst>
          </p:cNvPr>
          <p:cNvGraphicFramePr>
            <a:graphicFrameLocks noGrp="1"/>
          </p:cNvGraphicFramePr>
          <p:nvPr>
            <p:ph idx="1"/>
            <p:extLst>
              <p:ext uri="{D42A27DB-BD31-4B8C-83A1-F6EECF244321}">
                <p14:modId xmlns:p14="http://schemas.microsoft.com/office/powerpoint/2010/main" val="4058873076"/>
              </p:ext>
            </p:extLst>
          </p:nvPr>
        </p:nvGraphicFramePr>
        <p:xfrm>
          <a:off x="420547" y="1371600"/>
          <a:ext cx="8013159" cy="4495803"/>
        </p:xfrm>
        <a:graphic>
          <a:graphicData uri="http://schemas.openxmlformats.org/drawingml/2006/table">
            <a:tbl>
              <a:tblPr firstRow="1" bandRow="1">
                <a:tableStyleId>{5C22544A-7EE6-4342-B048-85BDC9FD1C3A}</a:tableStyleId>
              </a:tblPr>
              <a:tblGrid>
                <a:gridCol w="971977">
                  <a:extLst>
                    <a:ext uri="{9D8B030D-6E8A-4147-A177-3AD203B41FA5}">
                      <a16:colId xmlns:a16="http://schemas.microsoft.com/office/drawing/2014/main" val="20000"/>
                    </a:ext>
                  </a:extLst>
                </a:gridCol>
                <a:gridCol w="2915931">
                  <a:extLst>
                    <a:ext uri="{9D8B030D-6E8A-4147-A177-3AD203B41FA5}">
                      <a16:colId xmlns:a16="http://schemas.microsoft.com/office/drawing/2014/main" val="20001"/>
                    </a:ext>
                  </a:extLst>
                </a:gridCol>
                <a:gridCol w="1025545">
                  <a:extLst>
                    <a:ext uri="{9D8B030D-6E8A-4147-A177-3AD203B41FA5}">
                      <a16:colId xmlns:a16="http://schemas.microsoft.com/office/drawing/2014/main" val="2301419398"/>
                    </a:ext>
                  </a:extLst>
                </a:gridCol>
                <a:gridCol w="3099706">
                  <a:extLst>
                    <a:ext uri="{9D8B030D-6E8A-4147-A177-3AD203B41FA5}">
                      <a16:colId xmlns:a16="http://schemas.microsoft.com/office/drawing/2014/main" val="1957952151"/>
                    </a:ext>
                  </a:extLst>
                </a:gridCol>
              </a:tblGrid>
              <a:tr h="433652">
                <a:tc>
                  <a:txBody>
                    <a:bodyPr/>
                    <a:lstStyle/>
                    <a:p>
                      <a:r>
                        <a:rPr lang="en-US" sz="1100" dirty="0"/>
                        <a:t>Acronym</a:t>
                      </a:r>
                    </a:p>
                  </a:txBody>
                  <a:tcPr/>
                </a:tc>
                <a:tc>
                  <a:txBody>
                    <a:bodyPr/>
                    <a:lstStyle/>
                    <a:p>
                      <a:r>
                        <a:rPr lang="en-US" sz="1100" dirty="0"/>
                        <a:t>Meaning</a:t>
                      </a:r>
                    </a:p>
                  </a:txBody>
                  <a:tcPr/>
                </a:tc>
                <a:tc>
                  <a:txBody>
                    <a:bodyPr/>
                    <a:lstStyle/>
                    <a:p>
                      <a:r>
                        <a:rPr lang="en-US" sz="1100" dirty="0"/>
                        <a:t>Acronym</a:t>
                      </a:r>
                    </a:p>
                  </a:txBody>
                  <a:tcPr/>
                </a:tc>
                <a:tc>
                  <a:txBody>
                    <a:bodyPr/>
                    <a:lstStyle/>
                    <a:p>
                      <a:r>
                        <a:rPr lang="en-US" sz="1100" dirty="0"/>
                        <a:t>Meaning</a:t>
                      </a:r>
                    </a:p>
                  </a:txBody>
                  <a:tcPr/>
                </a:tc>
                <a:extLst>
                  <a:ext uri="{0D108BD9-81ED-4DB2-BD59-A6C34878D82A}">
                    <a16:rowId xmlns:a16="http://schemas.microsoft.com/office/drawing/2014/main" val="10000"/>
                  </a:ext>
                </a:extLst>
              </a:tr>
              <a:tr h="308669">
                <a:tc>
                  <a:txBody>
                    <a:bodyPr/>
                    <a:lstStyle/>
                    <a:p>
                      <a:pPr algn="l" rtl="0" fontAlgn="ctr"/>
                      <a:r>
                        <a:rPr lang="en-US" sz="1100" b="1" i="0" u="none" strike="noStrike" dirty="0">
                          <a:solidFill>
                            <a:schemeClr val="tx1"/>
                          </a:solidFill>
                          <a:effectLst/>
                          <a:latin typeface="Calibri" panose="020F0502020204030204" pitchFamily="34" charset="0"/>
                        </a:rPr>
                        <a:t>AFRL</a:t>
                      </a:r>
                    </a:p>
                  </a:txBody>
                  <a:tcPr marL="9525" marR="9525" marT="9525" marB="0" anchor="ctr"/>
                </a:tc>
                <a:tc>
                  <a:txBody>
                    <a:bodyPr/>
                    <a:lstStyle/>
                    <a:p>
                      <a:pPr algn="l" rtl="0" fontAlgn="ctr"/>
                      <a:r>
                        <a:rPr lang="en-US" sz="1100" b="0" i="0" u="none" strike="noStrike">
                          <a:solidFill>
                            <a:schemeClr val="tx1"/>
                          </a:solidFill>
                          <a:effectLst/>
                          <a:latin typeface="Calibri" panose="020F0502020204030204" pitchFamily="34" charset="0"/>
                        </a:rPr>
                        <a:t>Air Force Research Laboratory</a:t>
                      </a:r>
                    </a:p>
                  </a:txBody>
                  <a:tcPr marL="9525" marR="9525" marT="9525" marB="0" anchor="ctr"/>
                </a:tc>
                <a:tc>
                  <a:txBody>
                    <a:bodyPr/>
                    <a:lstStyle/>
                    <a:p>
                      <a:pPr algn="l" rtl="0" fontAlgn="ctr"/>
                      <a:r>
                        <a:rPr lang="en-US" sz="1100" b="1" i="0" u="none" strike="noStrike" dirty="0">
                          <a:solidFill>
                            <a:srgbClr val="000000"/>
                          </a:solidFill>
                          <a:effectLst/>
                          <a:latin typeface="Calibri" panose="020F0502020204030204" pitchFamily="34" charset="0"/>
                        </a:rPr>
                        <a:t>FPGA</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Field programmable Gate Array</a:t>
                      </a:r>
                    </a:p>
                  </a:txBody>
                  <a:tcPr marL="9525" marR="9525" marT="9525" marB="0" anchor="ctr"/>
                </a:tc>
                <a:extLst>
                  <a:ext uri="{0D108BD9-81ED-4DB2-BD59-A6C34878D82A}">
                    <a16:rowId xmlns:a16="http://schemas.microsoft.com/office/drawing/2014/main" val="10001"/>
                  </a:ext>
                </a:extLst>
              </a:tr>
              <a:tr h="308669">
                <a:tc>
                  <a:txBody>
                    <a:bodyPr/>
                    <a:lstStyle/>
                    <a:p>
                      <a:pPr algn="l" rtl="0" fontAlgn="ctr"/>
                      <a:r>
                        <a:rPr lang="en-US" sz="1100" b="1" i="0" u="none" strike="noStrike">
                          <a:solidFill>
                            <a:schemeClr val="tx1"/>
                          </a:solidFill>
                          <a:effectLst/>
                          <a:latin typeface="Calibri" panose="020F0502020204030204" pitchFamily="34" charset="0"/>
                        </a:rPr>
                        <a:t>AMBA</a:t>
                      </a:r>
                    </a:p>
                  </a:txBody>
                  <a:tcPr marL="9525" marR="9525" marT="9525" marB="0" anchor="ctr"/>
                </a:tc>
                <a:tc>
                  <a:txBody>
                    <a:bodyPr/>
                    <a:lstStyle/>
                    <a:p>
                      <a:pPr algn="l" rtl="0" fontAlgn="ctr"/>
                      <a:r>
                        <a:rPr lang="en-US" sz="1100" b="0" i="0" u="none" strike="noStrike">
                          <a:solidFill>
                            <a:schemeClr val="tx1"/>
                          </a:solidFill>
                          <a:effectLst/>
                          <a:latin typeface="Calibri" panose="020F0502020204030204" pitchFamily="34" charset="0"/>
                        </a:rPr>
                        <a:t>Advanced Microcontroller Bus Architecture</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GNC</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Guidance Navigation and Control</a:t>
                      </a:r>
                    </a:p>
                  </a:txBody>
                  <a:tcPr marL="9525" marR="9525" marT="9525" marB="0" anchor="ctr"/>
                </a:tc>
                <a:extLst>
                  <a:ext uri="{0D108BD9-81ED-4DB2-BD59-A6C34878D82A}">
                    <a16:rowId xmlns:a16="http://schemas.microsoft.com/office/drawing/2014/main" val="10002"/>
                  </a:ext>
                </a:extLst>
              </a:tr>
              <a:tr h="308669">
                <a:tc>
                  <a:txBody>
                    <a:bodyPr/>
                    <a:lstStyle/>
                    <a:p>
                      <a:pPr algn="l" rtl="0" fontAlgn="ctr"/>
                      <a:r>
                        <a:rPr lang="en-US" sz="1100" b="1" i="0" u="none" strike="noStrike">
                          <a:solidFill>
                            <a:schemeClr val="tx1"/>
                          </a:solidFill>
                          <a:effectLst/>
                          <a:latin typeface="Calibri" panose="020F0502020204030204" pitchFamily="34" charset="0"/>
                        </a:rPr>
                        <a:t>API</a:t>
                      </a:r>
                    </a:p>
                  </a:txBody>
                  <a:tcPr marL="9525" marR="9525" marT="9525" marB="0" anchor="ctr"/>
                </a:tc>
                <a:tc>
                  <a:txBody>
                    <a:bodyPr/>
                    <a:lstStyle/>
                    <a:p>
                      <a:pPr algn="l" rtl="0" fontAlgn="ctr"/>
                      <a:r>
                        <a:rPr lang="en-US" sz="1100" b="0" i="0" u="none" strike="noStrike">
                          <a:solidFill>
                            <a:schemeClr val="tx1"/>
                          </a:solidFill>
                          <a:effectLst/>
                          <a:latin typeface="Calibri" panose="020F0502020204030204" pitchFamily="34" charset="0"/>
                        </a:rPr>
                        <a:t>Application Programmer Interface</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GOPS</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Giga Operations Per Second</a:t>
                      </a:r>
                    </a:p>
                  </a:txBody>
                  <a:tcPr marL="9525" marR="9525" marT="9525" marB="0" anchor="ctr"/>
                </a:tc>
                <a:extLst>
                  <a:ext uri="{0D108BD9-81ED-4DB2-BD59-A6C34878D82A}">
                    <a16:rowId xmlns:a16="http://schemas.microsoft.com/office/drawing/2014/main" val="10003"/>
                  </a:ext>
                </a:extLst>
              </a:tr>
              <a:tr h="320121">
                <a:tc>
                  <a:txBody>
                    <a:bodyPr/>
                    <a:lstStyle/>
                    <a:p>
                      <a:pPr algn="l" rtl="0" fontAlgn="ctr"/>
                      <a:r>
                        <a:rPr lang="en-US" sz="1100" b="1" i="0" u="none" strike="noStrike" dirty="0">
                          <a:solidFill>
                            <a:schemeClr val="tx1"/>
                          </a:solidFill>
                          <a:effectLst/>
                          <a:latin typeface="Calibri" panose="020F0502020204030204" pitchFamily="34" charset="0"/>
                        </a:rPr>
                        <a:t>ARM</a:t>
                      </a:r>
                    </a:p>
                  </a:txBody>
                  <a:tcPr marL="9525" marR="9525" marT="9525" marB="0" anchor="ctr"/>
                </a:tc>
                <a:tc>
                  <a:txBody>
                    <a:bodyPr/>
                    <a:lstStyle/>
                    <a:p>
                      <a:pPr algn="l" rtl="0" fontAlgn="ctr"/>
                      <a:r>
                        <a:rPr lang="en-US" sz="1100" b="0" i="0" u="none" strike="noStrike" dirty="0">
                          <a:solidFill>
                            <a:schemeClr val="tx1"/>
                          </a:solidFill>
                          <a:effectLst/>
                          <a:latin typeface="Calibri" panose="020F0502020204030204" pitchFamily="34" charset="0"/>
                        </a:rPr>
                        <a:t>Advanced RISC Machines</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GPIO</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General Purpose Input Output</a:t>
                      </a:r>
                    </a:p>
                  </a:txBody>
                  <a:tcPr marL="9525" marR="9525" marT="9525" marB="0" anchor="ctr"/>
                </a:tc>
                <a:extLst>
                  <a:ext uri="{0D108BD9-81ED-4DB2-BD59-A6C34878D82A}">
                    <a16:rowId xmlns:a16="http://schemas.microsoft.com/office/drawing/2014/main" val="10004"/>
                  </a:ext>
                </a:extLst>
              </a:tr>
              <a:tr h="308669">
                <a:tc>
                  <a:txBody>
                    <a:bodyPr/>
                    <a:lstStyle/>
                    <a:p>
                      <a:pPr algn="l" rtl="0" fontAlgn="ctr"/>
                      <a:r>
                        <a:rPr lang="en-US" sz="1100" b="1" i="0" u="none" strike="noStrike">
                          <a:solidFill>
                            <a:schemeClr val="tx1"/>
                          </a:solidFill>
                          <a:effectLst/>
                          <a:latin typeface="Calibri" panose="020F0502020204030204" pitchFamily="34" charset="0"/>
                        </a:rPr>
                        <a:t>BIST</a:t>
                      </a:r>
                    </a:p>
                  </a:txBody>
                  <a:tcPr marL="9525" marR="9525" marT="9525" marB="0" anchor="ctr"/>
                </a:tc>
                <a:tc>
                  <a:txBody>
                    <a:bodyPr/>
                    <a:lstStyle/>
                    <a:p>
                      <a:pPr algn="l" rtl="0" fontAlgn="ctr"/>
                      <a:r>
                        <a:rPr lang="en-US" sz="1100" b="0" i="0" u="none" strike="noStrike">
                          <a:solidFill>
                            <a:schemeClr val="tx1"/>
                          </a:solidFill>
                          <a:effectLst/>
                          <a:latin typeface="Calibri" panose="020F0502020204030204" pitchFamily="34" charset="0"/>
                        </a:rPr>
                        <a:t>Built In Self Test</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GPU</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Graphics Processing Unit</a:t>
                      </a:r>
                    </a:p>
                  </a:txBody>
                  <a:tcPr marL="9525" marR="9525" marT="9525" marB="0" anchor="ctr"/>
                </a:tc>
                <a:extLst>
                  <a:ext uri="{0D108BD9-81ED-4DB2-BD59-A6C34878D82A}">
                    <a16:rowId xmlns:a16="http://schemas.microsoft.com/office/drawing/2014/main" val="10005"/>
                  </a:ext>
                </a:extLst>
              </a:tr>
              <a:tr h="308669">
                <a:tc>
                  <a:txBody>
                    <a:bodyPr/>
                    <a:lstStyle/>
                    <a:p>
                      <a:pPr algn="l" rtl="0" fontAlgn="ctr"/>
                      <a:r>
                        <a:rPr lang="en-US" sz="1100" b="1" i="0" u="none" strike="noStrike">
                          <a:solidFill>
                            <a:schemeClr val="tx1"/>
                          </a:solidFill>
                          <a:effectLst/>
                          <a:latin typeface="Calibri" panose="020F0502020204030204" pitchFamily="34" charset="0"/>
                        </a:rPr>
                        <a:t>BSP</a:t>
                      </a:r>
                    </a:p>
                  </a:txBody>
                  <a:tcPr marL="9525" marR="9525" marT="9525" marB="0" anchor="ctr"/>
                </a:tc>
                <a:tc>
                  <a:txBody>
                    <a:bodyPr/>
                    <a:lstStyle/>
                    <a:p>
                      <a:pPr algn="l" rtl="0" fontAlgn="ctr"/>
                      <a:r>
                        <a:rPr lang="en-US" sz="1100" b="0" i="0" u="none" strike="noStrike">
                          <a:solidFill>
                            <a:schemeClr val="tx1"/>
                          </a:solidFill>
                          <a:effectLst/>
                          <a:latin typeface="Calibri" panose="020F0502020204030204" pitchFamily="34" charset="0"/>
                        </a:rPr>
                        <a:t>Board Support Package</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GSFC</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Goddard Space Flight Center</a:t>
                      </a:r>
                    </a:p>
                  </a:txBody>
                  <a:tcPr marL="9525" marR="9525" marT="9525" marB="0" anchor="ctr"/>
                </a:tc>
                <a:extLst>
                  <a:ext uri="{0D108BD9-81ED-4DB2-BD59-A6C34878D82A}">
                    <a16:rowId xmlns:a16="http://schemas.microsoft.com/office/drawing/2014/main" val="10006"/>
                  </a:ext>
                </a:extLst>
              </a:tr>
              <a:tr h="308669">
                <a:tc>
                  <a:txBody>
                    <a:bodyPr/>
                    <a:lstStyle/>
                    <a:p>
                      <a:pPr algn="l" rtl="0" fontAlgn="ctr"/>
                      <a:r>
                        <a:rPr lang="en-US" sz="1100" b="1" i="0" u="none" strike="noStrike">
                          <a:solidFill>
                            <a:schemeClr val="tx1"/>
                          </a:solidFill>
                          <a:effectLst/>
                          <a:latin typeface="Calibri" panose="020F0502020204030204" pitchFamily="34" charset="0"/>
                        </a:rPr>
                        <a:t>C&amp;DH</a:t>
                      </a:r>
                    </a:p>
                  </a:txBody>
                  <a:tcPr marL="9525" marR="9525" marT="9525" marB="0" anchor="ctr"/>
                </a:tc>
                <a:tc>
                  <a:txBody>
                    <a:bodyPr/>
                    <a:lstStyle/>
                    <a:p>
                      <a:pPr algn="l" rtl="0" fontAlgn="ctr"/>
                      <a:r>
                        <a:rPr lang="en-US" sz="1100" b="0" i="0" u="none" strike="noStrike" dirty="0">
                          <a:solidFill>
                            <a:schemeClr val="tx1"/>
                          </a:solidFill>
                          <a:effectLst/>
                          <a:latin typeface="Calibri" panose="020F0502020204030204" pitchFamily="34" charset="0"/>
                        </a:rPr>
                        <a:t>Command and Data Handling</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HEO</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Human Exploration and Operations</a:t>
                      </a:r>
                    </a:p>
                  </a:txBody>
                  <a:tcPr marL="9525" marR="9525" marT="9525" marB="0" anchor="ctr"/>
                </a:tc>
                <a:extLst>
                  <a:ext uri="{0D108BD9-81ED-4DB2-BD59-A6C34878D82A}">
                    <a16:rowId xmlns:a16="http://schemas.microsoft.com/office/drawing/2014/main" val="10007"/>
                  </a:ext>
                </a:extLst>
              </a:tr>
              <a:tr h="308669">
                <a:tc>
                  <a:txBody>
                    <a:bodyPr/>
                    <a:lstStyle/>
                    <a:p>
                      <a:pPr algn="l" rtl="0" fontAlgn="ctr"/>
                      <a:r>
                        <a:rPr lang="en-US" sz="1100" b="1" i="0" u="none" strike="noStrike">
                          <a:solidFill>
                            <a:schemeClr val="tx1"/>
                          </a:solidFill>
                          <a:effectLst/>
                          <a:latin typeface="Calibri" panose="020F0502020204030204" pitchFamily="34" charset="0"/>
                        </a:rPr>
                        <a:t>CPU</a:t>
                      </a:r>
                    </a:p>
                  </a:txBody>
                  <a:tcPr marL="9525" marR="9525" marT="9525" marB="0" anchor="ctr"/>
                </a:tc>
                <a:tc>
                  <a:txBody>
                    <a:bodyPr/>
                    <a:lstStyle/>
                    <a:p>
                      <a:pPr algn="l" rtl="0" fontAlgn="ctr"/>
                      <a:r>
                        <a:rPr lang="en-US" sz="1100" b="0" i="0" u="none" strike="noStrike">
                          <a:solidFill>
                            <a:schemeClr val="tx1"/>
                          </a:solidFill>
                          <a:effectLst/>
                          <a:latin typeface="Calibri" panose="020F0502020204030204" pitchFamily="34" charset="0"/>
                        </a:rPr>
                        <a:t>Central Processing Unit</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HPPS</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High Performance Processing Subsystem</a:t>
                      </a:r>
                    </a:p>
                  </a:txBody>
                  <a:tcPr marL="9525" marR="9525" marT="9525" marB="0" anchor="ctr"/>
                </a:tc>
                <a:extLst>
                  <a:ext uri="{0D108BD9-81ED-4DB2-BD59-A6C34878D82A}">
                    <a16:rowId xmlns:a16="http://schemas.microsoft.com/office/drawing/2014/main" val="10008"/>
                  </a:ext>
                </a:extLst>
              </a:tr>
              <a:tr h="308669">
                <a:tc>
                  <a:txBody>
                    <a:bodyPr/>
                    <a:lstStyle/>
                    <a:p>
                      <a:pPr algn="l" rtl="0" fontAlgn="ctr"/>
                      <a:r>
                        <a:rPr lang="en-US" sz="1100" b="1" i="0" u="none" strike="noStrike">
                          <a:solidFill>
                            <a:schemeClr val="tx1"/>
                          </a:solidFill>
                          <a:effectLst/>
                          <a:latin typeface="Calibri" panose="020F0502020204030204" pitchFamily="34" charset="0"/>
                        </a:rPr>
                        <a:t>DDR</a:t>
                      </a:r>
                    </a:p>
                  </a:txBody>
                  <a:tcPr marL="9525" marR="9525" marT="9525" marB="0" anchor="ctr"/>
                </a:tc>
                <a:tc>
                  <a:txBody>
                    <a:bodyPr/>
                    <a:lstStyle/>
                    <a:p>
                      <a:pPr algn="l" rtl="0" fontAlgn="ctr"/>
                      <a:r>
                        <a:rPr lang="en-US" sz="1100" b="0" i="0" u="none" strike="noStrike">
                          <a:solidFill>
                            <a:schemeClr val="tx1"/>
                          </a:solidFill>
                          <a:effectLst/>
                          <a:latin typeface="Calibri" panose="020F0502020204030204" pitchFamily="34" charset="0"/>
                        </a:rPr>
                        <a:t>Double Data Rate</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HPSC</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High Performance Spacecraft Computing</a:t>
                      </a:r>
                    </a:p>
                  </a:txBody>
                  <a:tcPr marL="9525" marR="9525" marT="9525" marB="0" anchor="ctr"/>
                </a:tc>
                <a:extLst>
                  <a:ext uri="{0D108BD9-81ED-4DB2-BD59-A6C34878D82A}">
                    <a16:rowId xmlns:a16="http://schemas.microsoft.com/office/drawing/2014/main" val="10009"/>
                  </a:ext>
                </a:extLst>
              </a:tr>
              <a:tr h="308669">
                <a:tc>
                  <a:txBody>
                    <a:bodyPr/>
                    <a:lstStyle/>
                    <a:p>
                      <a:pPr algn="l" rtl="0" fontAlgn="ctr"/>
                      <a:r>
                        <a:rPr lang="en-US" sz="1100" b="1" i="0" u="none" strike="noStrike">
                          <a:solidFill>
                            <a:schemeClr val="tx1"/>
                          </a:solidFill>
                          <a:effectLst/>
                          <a:latin typeface="Calibri" panose="020F0502020204030204" pitchFamily="34" charset="0"/>
                        </a:rPr>
                        <a:t>DMIPS</a:t>
                      </a:r>
                    </a:p>
                  </a:txBody>
                  <a:tcPr marL="9525" marR="9525" marT="9525" marB="0" anchor="ctr"/>
                </a:tc>
                <a:tc>
                  <a:txBody>
                    <a:bodyPr/>
                    <a:lstStyle/>
                    <a:p>
                      <a:pPr algn="l" rtl="0" fontAlgn="ctr"/>
                      <a:r>
                        <a:rPr lang="en-US" sz="1100" b="0" i="0" u="none" strike="noStrike">
                          <a:solidFill>
                            <a:schemeClr val="tx1"/>
                          </a:solidFill>
                          <a:effectLst/>
                          <a:latin typeface="Calibri" panose="020F0502020204030204" pitchFamily="34" charset="0"/>
                        </a:rPr>
                        <a:t>Dhrystone Millions of Instructions per Second</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HW</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Hardware</a:t>
                      </a:r>
                    </a:p>
                  </a:txBody>
                  <a:tcPr marL="9525" marR="9525" marT="9525" marB="0" anchor="ctr"/>
                </a:tc>
                <a:extLst>
                  <a:ext uri="{0D108BD9-81ED-4DB2-BD59-A6C34878D82A}">
                    <a16:rowId xmlns:a16="http://schemas.microsoft.com/office/drawing/2014/main" val="10010"/>
                  </a:ext>
                </a:extLst>
              </a:tr>
              <a:tr h="326586">
                <a:tc>
                  <a:txBody>
                    <a:bodyPr/>
                    <a:lstStyle/>
                    <a:p>
                      <a:pPr algn="l" rtl="0" fontAlgn="ctr"/>
                      <a:r>
                        <a:rPr lang="en-US" sz="1100" b="1" i="0" u="none" strike="noStrike">
                          <a:solidFill>
                            <a:schemeClr val="tx1"/>
                          </a:solidFill>
                          <a:effectLst/>
                          <a:latin typeface="Calibri" panose="020F0502020204030204" pitchFamily="34" charset="0"/>
                        </a:rPr>
                        <a:t>DMR</a:t>
                      </a:r>
                    </a:p>
                  </a:txBody>
                  <a:tcPr marL="9525" marR="9525" marT="9525" marB="0" anchor="ctr"/>
                </a:tc>
                <a:tc>
                  <a:txBody>
                    <a:bodyPr/>
                    <a:lstStyle/>
                    <a:p>
                      <a:pPr algn="l" rtl="0" fontAlgn="ctr"/>
                      <a:r>
                        <a:rPr lang="en-US" sz="1100" b="0" i="0" u="none" strike="noStrike">
                          <a:solidFill>
                            <a:schemeClr val="tx1"/>
                          </a:solidFill>
                          <a:effectLst/>
                          <a:latin typeface="Calibri" panose="020F0502020204030204" pitchFamily="34" charset="0"/>
                        </a:rPr>
                        <a:t>Dual Modular Redundancy</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I/O</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Input / Output</a:t>
                      </a:r>
                    </a:p>
                  </a:txBody>
                  <a:tcPr marL="9525" marR="9525" marT="9525" marB="0" anchor="ctr"/>
                </a:tc>
                <a:extLst>
                  <a:ext uri="{0D108BD9-81ED-4DB2-BD59-A6C34878D82A}">
                    <a16:rowId xmlns:a16="http://schemas.microsoft.com/office/drawing/2014/main" val="10011"/>
                  </a:ext>
                </a:extLst>
              </a:tr>
              <a:tr h="326586">
                <a:tc>
                  <a:txBody>
                    <a:bodyPr/>
                    <a:lstStyle/>
                    <a:p>
                      <a:pPr algn="l" rtl="0" fontAlgn="ctr"/>
                      <a:r>
                        <a:rPr lang="en-US" sz="1100" b="1" i="0" u="none" strike="noStrike">
                          <a:solidFill>
                            <a:schemeClr val="tx1"/>
                          </a:solidFill>
                          <a:effectLst/>
                          <a:latin typeface="Calibri" panose="020F0502020204030204" pitchFamily="34" charset="0"/>
                        </a:rPr>
                        <a:t>DRAM</a:t>
                      </a:r>
                    </a:p>
                  </a:txBody>
                  <a:tcPr marL="9525" marR="9525" marT="9525" marB="0" anchor="ctr"/>
                </a:tc>
                <a:tc>
                  <a:txBody>
                    <a:bodyPr/>
                    <a:lstStyle/>
                    <a:p>
                      <a:pPr algn="l" rtl="0" fontAlgn="ctr"/>
                      <a:r>
                        <a:rPr lang="en-US" sz="1100" b="0" i="0" u="none" strike="noStrike">
                          <a:solidFill>
                            <a:schemeClr val="tx1"/>
                          </a:solidFill>
                          <a:effectLst/>
                          <a:latin typeface="Calibri" panose="020F0502020204030204" pitchFamily="34" charset="0"/>
                        </a:rPr>
                        <a:t>Dynamic Random Access Memory</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I2C</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Inter-Integrated Circuit</a:t>
                      </a:r>
                    </a:p>
                  </a:txBody>
                  <a:tcPr marL="9525" marR="9525" marT="9525" marB="0" anchor="ctr"/>
                </a:tc>
                <a:extLst>
                  <a:ext uri="{0D108BD9-81ED-4DB2-BD59-A6C34878D82A}">
                    <a16:rowId xmlns:a16="http://schemas.microsoft.com/office/drawing/2014/main" val="10012"/>
                  </a:ext>
                </a:extLst>
              </a:tr>
              <a:tr h="310837">
                <a:tc>
                  <a:txBody>
                    <a:bodyPr/>
                    <a:lstStyle/>
                    <a:p>
                      <a:pPr algn="l" rtl="0" fontAlgn="ctr"/>
                      <a:r>
                        <a:rPr lang="en-US" sz="1100" b="1" i="0" u="none" strike="noStrike" dirty="0">
                          <a:solidFill>
                            <a:schemeClr val="tx1"/>
                          </a:solidFill>
                          <a:effectLst/>
                          <a:latin typeface="Calibri" panose="020F0502020204030204" pitchFamily="34" charset="0"/>
                        </a:rPr>
                        <a:t>FCR</a:t>
                      </a:r>
                    </a:p>
                  </a:txBody>
                  <a:tcPr marL="9525" marR="9525" marT="9525" marB="0" anchor="ctr"/>
                </a:tc>
                <a:tc>
                  <a:txBody>
                    <a:bodyPr/>
                    <a:lstStyle/>
                    <a:p>
                      <a:pPr algn="l" rtl="0" fontAlgn="ctr"/>
                      <a:r>
                        <a:rPr lang="en-US" sz="1100" b="0" i="0" u="none" strike="noStrike" dirty="0">
                          <a:solidFill>
                            <a:schemeClr val="tx1"/>
                          </a:solidFill>
                          <a:effectLst/>
                          <a:latin typeface="Calibri" panose="020F0502020204030204" pitchFamily="34" charset="0"/>
                        </a:rPr>
                        <a:t>Fault Containment Region</a:t>
                      </a:r>
                    </a:p>
                  </a:txBody>
                  <a:tcPr marL="9525" marR="9525" marT="9525" marB="0" anchor="ctr"/>
                </a:tc>
                <a:tc>
                  <a:txBody>
                    <a:bodyPr/>
                    <a:lstStyle/>
                    <a:p>
                      <a:pPr algn="l" rtl="0" fontAlgn="ctr"/>
                      <a:r>
                        <a:rPr lang="en-US" sz="1100" b="1" i="0" u="none" strike="noStrike" dirty="0">
                          <a:solidFill>
                            <a:schemeClr val="tx1"/>
                          </a:solidFill>
                          <a:effectLst/>
                          <a:latin typeface="Calibri" panose="020F0502020204030204" pitchFamily="34" charset="0"/>
                        </a:rPr>
                        <a:t>IDE</a:t>
                      </a:r>
                    </a:p>
                  </a:txBody>
                  <a:tcPr marL="9525" marR="9525" marT="9525" marB="0" anchor="ctr"/>
                </a:tc>
                <a:tc>
                  <a:txBody>
                    <a:bodyPr/>
                    <a:lstStyle/>
                    <a:p>
                      <a:pPr algn="l" rtl="0" fontAlgn="ctr"/>
                      <a:r>
                        <a:rPr lang="en-US" sz="1100" b="0" i="0" u="none" strike="noStrike" dirty="0">
                          <a:solidFill>
                            <a:schemeClr val="tx1"/>
                          </a:solidFill>
                          <a:effectLst/>
                          <a:latin typeface="Calibri" panose="020F0502020204030204" pitchFamily="34" charset="0"/>
                        </a:rPr>
                        <a:t>Integrated Development Environment</a:t>
                      </a:r>
                    </a:p>
                  </a:txBody>
                  <a:tcPr marL="9525" marR="9525" marT="9525"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666447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Acronyms (2)</a:t>
            </a:r>
            <a:endParaRPr lang="en-US" sz="2000" i="1" dirty="0">
              <a:solidFill>
                <a:srgbClr val="FFFF00"/>
              </a:solidFill>
            </a:endParaRPr>
          </a:p>
        </p:txBody>
      </p:sp>
      <p:sp>
        <p:nvSpPr>
          <p:cNvPr id="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5736F6-442A-469F-9543-E6349137008D}" type="slidenum">
              <a:rPr lang="en-US" smtClean="0"/>
              <a:t>28</a:t>
            </a:fld>
            <a:endParaRPr lang="en-US" dirty="0"/>
          </a:p>
        </p:txBody>
      </p:sp>
      <p:graphicFrame>
        <p:nvGraphicFramePr>
          <p:cNvPr id="7" name="Content Placeholder 7">
            <a:extLst>
              <a:ext uri="{FF2B5EF4-FFF2-40B4-BE49-F238E27FC236}">
                <a16:creationId xmlns:a16="http://schemas.microsoft.com/office/drawing/2014/main" id="{A0ABACE2-1B2E-5849-83A1-3646D9DDFA0F}"/>
              </a:ext>
            </a:extLst>
          </p:cNvPr>
          <p:cNvGraphicFramePr>
            <a:graphicFrameLocks noGrp="1"/>
          </p:cNvGraphicFramePr>
          <p:nvPr>
            <p:ph idx="1"/>
            <p:extLst>
              <p:ext uri="{D42A27DB-BD31-4B8C-83A1-F6EECF244321}">
                <p14:modId xmlns:p14="http://schemas.microsoft.com/office/powerpoint/2010/main" val="4101519381"/>
              </p:ext>
            </p:extLst>
          </p:nvPr>
        </p:nvGraphicFramePr>
        <p:xfrm>
          <a:off x="420547" y="1371600"/>
          <a:ext cx="8013159" cy="4495803"/>
        </p:xfrm>
        <a:graphic>
          <a:graphicData uri="http://schemas.openxmlformats.org/drawingml/2006/table">
            <a:tbl>
              <a:tblPr firstRow="1" bandRow="1">
                <a:tableStyleId>{5C22544A-7EE6-4342-B048-85BDC9FD1C3A}</a:tableStyleId>
              </a:tblPr>
              <a:tblGrid>
                <a:gridCol w="971977">
                  <a:extLst>
                    <a:ext uri="{9D8B030D-6E8A-4147-A177-3AD203B41FA5}">
                      <a16:colId xmlns:a16="http://schemas.microsoft.com/office/drawing/2014/main" val="20000"/>
                    </a:ext>
                  </a:extLst>
                </a:gridCol>
                <a:gridCol w="2915931">
                  <a:extLst>
                    <a:ext uri="{9D8B030D-6E8A-4147-A177-3AD203B41FA5}">
                      <a16:colId xmlns:a16="http://schemas.microsoft.com/office/drawing/2014/main" val="20001"/>
                    </a:ext>
                  </a:extLst>
                </a:gridCol>
                <a:gridCol w="1025545">
                  <a:extLst>
                    <a:ext uri="{9D8B030D-6E8A-4147-A177-3AD203B41FA5}">
                      <a16:colId xmlns:a16="http://schemas.microsoft.com/office/drawing/2014/main" val="2301419398"/>
                    </a:ext>
                  </a:extLst>
                </a:gridCol>
                <a:gridCol w="3099706">
                  <a:extLst>
                    <a:ext uri="{9D8B030D-6E8A-4147-A177-3AD203B41FA5}">
                      <a16:colId xmlns:a16="http://schemas.microsoft.com/office/drawing/2014/main" val="1957952151"/>
                    </a:ext>
                  </a:extLst>
                </a:gridCol>
              </a:tblGrid>
              <a:tr h="433652">
                <a:tc>
                  <a:txBody>
                    <a:bodyPr/>
                    <a:lstStyle/>
                    <a:p>
                      <a:r>
                        <a:rPr lang="en-US" sz="1100" dirty="0"/>
                        <a:t>Acronym</a:t>
                      </a:r>
                    </a:p>
                  </a:txBody>
                  <a:tcPr/>
                </a:tc>
                <a:tc>
                  <a:txBody>
                    <a:bodyPr/>
                    <a:lstStyle/>
                    <a:p>
                      <a:r>
                        <a:rPr lang="en-US" sz="1100" dirty="0"/>
                        <a:t>Meaning</a:t>
                      </a:r>
                    </a:p>
                  </a:txBody>
                  <a:tcPr/>
                </a:tc>
                <a:tc>
                  <a:txBody>
                    <a:bodyPr/>
                    <a:lstStyle/>
                    <a:p>
                      <a:r>
                        <a:rPr lang="en-US" sz="1100" dirty="0"/>
                        <a:t>Acronym</a:t>
                      </a:r>
                    </a:p>
                  </a:txBody>
                  <a:tcPr/>
                </a:tc>
                <a:tc>
                  <a:txBody>
                    <a:bodyPr/>
                    <a:lstStyle/>
                    <a:p>
                      <a:r>
                        <a:rPr lang="en-US" sz="1100" dirty="0"/>
                        <a:t>Meaning</a:t>
                      </a:r>
                    </a:p>
                  </a:txBody>
                  <a:tcPr/>
                </a:tc>
                <a:extLst>
                  <a:ext uri="{0D108BD9-81ED-4DB2-BD59-A6C34878D82A}">
                    <a16:rowId xmlns:a16="http://schemas.microsoft.com/office/drawing/2014/main" val="10000"/>
                  </a:ext>
                </a:extLst>
              </a:tr>
              <a:tr h="308669">
                <a:tc>
                  <a:txBody>
                    <a:bodyPr/>
                    <a:lstStyle/>
                    <a:p>
                      <a:pPr algn="l" rtl="0" fontAlgn="ctr"/>
                      <a:r>
                        <a:rPr lang="en-US" sz="1100" b="1" i="0" u="none" strike="noStrike" dirty="0">
                          <a:solidFill>
                            <a:srgbClr val="000000"/>
                          </a:solidFill>
                          <a:effectLst/>
                          <a:latin typeface="Calibri" panose="020F0502020204030204" pitchFamily="34" charset="0"/>
                        </a:rPr>
                        <a:t>IPL</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Initial Program Loader</a:t>
                      </a:r>
                    </a:p>
                  </a:txBody>
                  <a:tcPr marL="9525" marR="9525" marT="9525" marB="0" anchor="ctr"/>
                </a:tc>
                <a:tc>
                  <a:txBody>
                    <a:bodyPr/>
                    <a:lstStyle/>
                    <a:p>
                      <a:pPr algn="l" rtl="0" fontAlgn="ctr"/>
                      <a:r>
                        <a:rPr lang="en-US" sz="1100" b="1" i="0" u="none" strike="noStrike" dirty="0">
                          <a:solidFill>
                            <a:srgbClr val="000000"/>
                          </a:solidFill>
                          <a:effectLst/>
                          <a:latin typeface="Calibri" panose="020F0502020204030204" pitchFamily="34" charset="0"/>
                        </a:rPr>
                        <a:t>NVRAM</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Non Volatile Random Access Memory</a:t>
                      </a:r>
                    </a:p>
                  </a:txBody>
                  <a:tcPr marL="9525" marR="9525" marT="9525" marB="0" anchor="ctr"/>
                </a:tc>
                <a:extLst>
                  <a:ext uri="{0D108BD9-81ED-4DB2-BD59-A6C34878D82A}">
                    <a16:rowId xmlns:a16="http://schemas.microsoft.com/office/drawing/2014/main" val="10001"/>
                  </a:ext>
                </a:extLst>
              </a:tr>
              <a:tr h="308669">
                <a:tc>
                  <a:txBody>
                    <a:bodyPr/>
                    <a:lstStyle/>
                    <a:p>
                      <a:pPr algn="l" rtl="0" fontAlgn="ctr"/>
                      <a:r>
                        <a:rPr lang="en-US" sz="1100" b="1" i="0" u="none" strike="noStrike">
                          <a:solidFill>
                            <a:srgbClr val="000000"/>
                          </a:solidFill>
                          <a:effectLst/>
                          <a:latin typeface="Calibri" panose="020F0502020204030204" pitchFamily="34" charset="0"/>
                        </a:rPr>
                        <a:t>ISA</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Instruction Set Architecture</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PCIe</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Peripheral Component Interconnect express</a:t>
                      </a:r>
                    </a:p>
                  </a:txBody>
                  <a:tcPr marL="9525" marR="9525" marT="9525" marB="0" anchor="ctr"/>
                </a:tc>
                <a:extLst>
                  <a:ext uri="{0D108BD9-81ED-4DB2-BD59-A6C34878D82A}">
                    <a16:rowId xmlns:a16="http://schemas.microsoft.com/office/drawing/2014/main" val="10002"/>
                  </a:ext>
                </a:extLst>
              </a:tr>
              <a:tr h="308669">
                <a:tc>
                  <a:txBody>
                    <a:bodyPr/>
                    <a:lstStyle/>
                    <a:p>
                      <a:pPr algn="l" rtl="0" fontAlgn="ctr"/>
                      <a:r>
                        <a:rPr lang="en-US" sz="1100" b="1" i="0" u="none" strike="noStrike">
                          <a:solidFill>
                            <a:srgbClr val="000000"/>
                          </a:solidFill>
                          <a:effectLst/>
                          <a:latin typeface="Calibri" panose="020F0502020204030204" pitchFamily="34" charset="0"/>
                        </a:rPr>
                        <a:t>ISI</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Information Sciences Institute</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QEMU</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Quick Emulator</a:t>
                      </a:r>
                    </a:p>
                  </a:txBody>
                  <a:tcPr marL="9525" marR="9525" marT="9525" marB="0" anchor="ctr"/>
                </a:tc>
                <a:extLst>
                  <a:ext uri="{0D108BD9-81ED-4DB2-BD59-A6C34878D82A}">
                    <a16:rowId xmlns:a16="http://schemas.microsoft.com/office/drawing/2014/main" val="10003"/>
                  </a:ext>
                </a:extLst>
              </a:tr>
              <a:tr h="320121">
                <a:tc>
                  <a:txBody>
                    <a:bodyPr/>
                    <a:lstStyle/>
                    <a:p>
                      <a:pPr algn="l" rtl="0" fontAlgn="ctr"/>
                      <a:r>
                        <a:rPr lang="en-US" sz="1100" b="1" i="0" u="none" strike="noStrike">
                          <a:solidFill>
                            <a:schemeClr val="tx1"/>
                          </a:solidFill>
                          <a:effectLst/>
                          <a:latin typeface="Calibri" panose="020F0502020204030204" pitchFamily="34" charset="0"/>
                        </a:rPr>
                        <a:t>ITAR</a:t>
                      </a:r>
                    </a:p>
                  </a:txBody>
                  <a:tcPr marL="9525" marR="9525" marT="9525" marB="0" anchor="ctr"/>
                </a:tc>
                <a:tc>
                  <a:txBody>
                    <a:bodyPr/>
                    <a:lstStyle/>
                    <a:p>
                      <a:pPr algn="l" rtl="0" fontAlgn="ctr"/>
                      <a:r>
                        <a:rPr lang="en-US" sz="1100" b="0" i="0" u="none" strike="noStrike" dirty="0">
                          <a:solidFill>
                            <a:schemeClr val="tx1"/>
                          </a:solidFill>
                          <a:effectLst/>
                          <a:latin typeface="Calibri" panose="020F0502020204030204" pitchFamily="34" charset="0"/>
                        </a:rPr>
                        <a:t>International Traffic In Arms Regulations</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RTEMS</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Real Time Executive for Multiprocessor Systems</a:t>
                      </a:r>
                    </a:p>
                  </a:txBody>
                  <a:tcPr marL="9525" marR="9525" marT="9525" marB="0" anchor="ctr"/>
                </a:tc>
                <a:extLst>
                  <a:ext uri="{0D108BD9-81ED-4DB2-BD59-A6C34878D82A}">
                    <a16:rowId xmlns:a16="http://schemas.microsoft.com/office/drawing/2014/main" val="10004"/>
                  </a:ext>
                </a:extLst>
              </a:tr>
              <a:tr h="308669">
                <a:tc>
                  <a:txBody>
                    <a:bodyPr/>
                    <a:lstStyle/>
                    <a:p>
                      <a:pPr algn="l" rtl="0" fontAlgn="ctr"/>
                      <a:r>
                        <a:rPr lang="en-US" sz="1100" b="1" i="0" u="none" strike="noStrike">
                          <a:solidFill>
                            <a:srgbClr val="000000"/>
                          </a:solidFill>
                          <a:effectLst/>
                          <a:latin typeface="Calibri" panose="020F0502020204030204" pitchFamily="34" charset="0"/>
                        </a:rPr>
                        <a:t>JPL</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Jet Propulsion Laboratory</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RTOS</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Real Time Operating System</a:t>
                      </a:r>
                    </a:p>
                  </a:txBody>
                  <a:tcPr marL="9525" marR="9525" marT="9525" marB="0" anchor="ctr"/>
                </a:tc>
                <a:extLst>
                  <a:ext uri="{0D108BD9-81ED-4DB2-BD59-A6C34878D82A}">
                    <a16:rowId xmlns:a16="http://schemas.microsoft.com/office/drawing/2014/main" val="10005"/>
                  </a:ext>
                </a:extLst>
              </a:tr>
              <a:tr h="308669">
                <a:tc>
                  <a:txBody>
                    <a:bodyPr/>
                    <a:lstStyle/>
                    <a:p>
                      <a:pPr algn="l" rtl="0" fontAlgn="ctr"/>
                      <a:r>
                        <a:rPr lang="en-US" sz="1100" b="1" i="0" u="none" strike="noStrike">
                          <a:solidFill>
                            <a:srgbClr val="000000"/>
                          </a:solidFill>
                          <a:effectLst/>
                          <a:latin typeface="Calibri" panose="020F0502020204030204" pitchFamily="34" charset="0"/>
                        </a:rPr>
                        <a:t>KVM</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Kernel Based Virtual Machine</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RTPS</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Real Time Processing Subsystem</a:t>
                      </a:r>
                    </a:p>
                  </a:txBody>
                  <a:tcPr marL="9525" marR="9525" marT="9525" marB="0" anchor="ctr"/>
                </a:tc>
                <a:extLst>
                  <a:ext uri="{0D108BD9-81ED-4DB2-BD59-A6C34878D82A}">
                    <a16:rowId xmlns:a16="http://schemas.microsoft.com/office/drawing/2014/main" val="10006"/>
                  </a:ext>
                </a:extLst>
              </a:tr>
              <a:tr h="308669">
                <a:tc>
                  <a:txBody>
                    <a:bodyPr/>
                    <a:lstStyle/>
                    <a:p>
                      <a:pPr algn="l" rtl="0" fontAlgn="ctr"/>
                      <a:r>
                        <a:rPr lang="en-US" sz="1100" b="1" i="0" u="none" strike="noStrike">
                          <a:solidFill>
                            <a:srgbClr val="000000"/>
                          </a:solidFill>
                          <a:effectLst/>
                          <a:latin typeface="Calibri" panose="020F0502020204030204" pitchFamily="34" charset="0"/>
                        </a:rPr>
                        <a:t>MIPS</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Millions of Instructions per Second</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SCP</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Self Checking Pair</a:t>
                      </a:r>
                    </a:p>
                  </a:txBody>
                  <a:tcPr marL="9525" marR="9525" marT="9525" marB="0" anchor="ctr"/>
                </a:tc>
                <a:extLst>
                  <a:ext uri="{0D108BD9-81ED-4DB2-BD59-A6C34878D82A}">
                    <a16:rowId xmlns:a16="http://schemas.microsoft.com/office/drawing/2014/main" val="10007"/>
                  </a:ext>
                </a:extLst>
              </a:tr>
              <a:tr h="308669">
                <a:tc>
                  <a:txBody>
                    <a:bodyPr/>
                    <a:lstStyle/>
                    <a:p>
                      <a:pPr algn="l" rtl="0" fontAlgn="ctr"/>
                      <a:r>
                        <a:rPr lang="en-US" sz="1100" b="1" i="0" u="none" strike="noStrike">
                          <a:solidFill>
                            <a:srgbClr val="000000"/>
                          </a:solidFill>
                          <a:effectLst/>
                          <a:latin typeface="Calibri" panose="020F0502020204030204" pitchFamily="34" charset="0"/>
                        </a:rPr>
                        <a:t>MMU</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Memory Management Unit</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SIMD</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Single Instruction Multiple Data</a:t>
                      </a:r>
                    </a:p>
                  </a:txBody>
                  <a:tcPr marL="9525" marR="9525" marT="9525" marB="0" anchor="ctr"/>
                </a:tc>
                <a:extLst>
                  <a:ext uri="{0D108BD9-81ED-4DB2-BD59-A6C34878D82A}">
                    <a16:rowId xmlns:a16="http://schemas.microsoft.com/office/drawing/2014/main" val="10008"/>
                  </a:ext>
                </a:extLst>
              </a:tr>
              <a:tr h="308669">
                <a:tc>
                  <a:txBody>
                    <a:bodyPr/>
                    <a:lstStyle/>
                    <a:p>
                      <a:pPr algn="l" rtl="0" fontAlgn="ctr"/>
                      <a:r>
                        <a:rPr lang="en-US" sz="1100" b="1" i="0" u="none" strike="noStrike">
                          <a:solidFill>
                            <a:srgbClr val="000000"/>
                          </a:solidFill>
                          <a:effectLst/>
                          <a:latin typeface="Calibri" panose="020F0502020204030204" pitchFamily="34" charset="0"/>
                        </a:rPr>
                        <a:t>MPI</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Message Passing Interface</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SMD</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Science Mission Directorate</a:t>
                      </a:r>
                    </a:p>
                  </a:txBody>
                  <a:tcPr marL="9525" marR="9525" marT="9525" marB="0" anchor="ctr"/>
                </a:tc>
                <a:extLst>
                  <a:ext uri="{0D108BD9-81ED-4DB2-BD59-A6C34878D82A}">
                    <a16:rowId xmlns:a16="http://schemas.microsoft.com/office/drawing/2014/main" val="10009"/>
                  </a:ext>
                </a:extLst>
              </a:tr>
              <a:tr h="308669">
                <a:tc>
                  <a:txBody>
                    <a:bodyPr/>
                    <a:lstStyle/>
                    <a:p>
                      <a:pPr algn="l" rtl="0" fontAlgn="ctr"/>
                      <a:r>
                        <a:rPr lang="en-US" sz="1100" b="1" i="0" u="none" strike="noStrike">
                          <a:solidFill>
                            <a:srgbClr val="000000"/>
                          </a:solidFill>
                          <a:effectLst/>
                          <a:latin typeface="Calibri" panose="020F0502020204030204" pitchFamily="34" charset="0"/>
                        </a:rPr>
                        <a:t>MRAM</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Magnetoresistive Random Access Memory</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SPI</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Serial Peripheral Interface</a:t>
                      </a:r>
                    </a:p>
                  </a:txBody>
                  <a:tcPr marL="9525" marR="9525" marT="9525" marB="0" anchor="ctr"/>
                </a:tc>
                <a:extLst>
                  <a:ext uri="{0D108BD9-81ED-4DB2-BD59-A6C34878D82A}">
                    <a16:rowId xmlns:a16="http://schemas.microsoft.com/office/drawing/2014/main" val="10010"/>
                  </a:ext>
                </a:extLst>
              </a:tr>
              <a:tr h="326586">
                <a:tc>
                  <a:txBody>
                    <a:bodyPr/>
                    <a:lstStyle/>
                    <a:p>
                      <a:pPr algn="l" rtl="0" fontAlgn="ctr"/>
                      <a:r>
                        <a:rPr lang="en-US" sz="1100" b="1" i="0" u="none" strike="noStrike">
                          <a:solidFill>
                            <a:srgbClr val="000000"/>
                          </a:solidFill>
                          <a:effectLst/>
                          <a:latin typeface="Calibri" panose="020F0502020204030204" pitchFamily="34" charset="0"/>
                        </a:rPr>
                        <a:t>NAND</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NOT-AND logic</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SPW</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Spacewire</a:t>
                      </a:r>
                    </a:p>
                  </a:txBody>
                  <a:tcPr marL="9525" marR="9525" marT="9525" marB="0" anchor="ctr"/>
                </a:tc>
                <a:extLst>
                  <a:ext uri="{0D108BD9-81ED-4DB2-BD59-A6C34878D82A}">
                    <a16:rowId xmlns:a16="http://schemas.microsoft.com/office/drawing/2014/main" val="10011"/>
                  </a:ext>
                </a:extLst>
              </a:tr>
              <a:tr h="326586">
                <a:tc>
                  <a:txBody>
                    <a:bodyPr/>
                    <a:lstStyle/>
                    <a:p>
                      <a:pPr algn="l" rtl="0" fontAlgn="ctr"/>
                      <a:r>
                        <a:rPr lang="en-US" sz="1100" b="1" i="0" u="none" strike="noStrike">
                          <a:solidFill>
                            <a:srgbClr val="000000"/>
                          </a:solidFill>
                          <a:effectLst/>
                          <a:latin typeface="Calibri" panose="020F0502020204030204" pitchFamily="34" charset="0"/>
                        </a:rPr>
                        <a:t>NASA</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National Aeronautics and Space Administration</a:t>
                      </a:r>
                    </a:p>
                  </a:txBody>
                  <a:tcPr marL="9525" marR="9525" marT="9525" marB="0" anchor="ctr"/>
                </a:tc>
                <a:tc>
                  <a:txBody>
                    <a:bodyPr/>
                    <a:lstStyle/>
                    <a:p>
                      <a:pPr algn="l" rtl="0" fontAlgn="ctr"/>
                      <a:r>
                        <a:rPr lang="en-US" sz="1100" b="1" i="0" u="none" strike="noStrike">
                          <a:solidFill>
                            <a:srgbClr val="000000"/>
                          </a:solidFill>
                          <a:effectLst/>
                          <a:latin typeface="Calibri" panose="020F0502020204030204" pitchFamily="34" charset="0"/>
                        </a:rPr>
                        <a:t>SRAM</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Static Random Access Memory</a:t>
                      </a:r>
                    </a:p>
                  </a:txBody>
                  <a:tcPr marL="9525" marR="9525" marT="9525" marB="0" anchor="ctr"/>
                </a:tc>
                <a:extLst>
                  <a:ext uri="{0D108BD9-81ED-4DB2-BD59-A6C34878D82A}">
                    <a16:rowId xmlns:a16="http://schemas.microsoft.com/office/drawing/2014/main" val="10012"/>
                  </a:ext>
                </a:extLst>
              </a:tr>
              <a:tr h="310837">
                <a:tc>
                  <a:txBody>
                    <a:bodyPr/>
                    <a:lstStyle/>
                    <a:p>
                      <a:pPr algn="l" rtl="0" fontAlgn="ctr"/>
                      <a:r>
                        <a:rPr lang="en-US" sz="1100" b="1" i="0" u="none" strike="noStrike" dirty="0">
                          <a:solidFill>
                            <a:srgbClr val="000000"/>
                          </a:solidFill>
                          <a:effectLst/>
                          <a:latin typeface="Calibri" panose="020F0502020204030204" pitchFamily="34" charset="0"/>
                        </a:rPr>
                        <a:t>NEON</a:t>
                      </a:r>
                    </a:p>
                  </a:txBody>
                  <a:tcPr marL="9525" marR="9525" marT="9525" marB="0" anchor="ctr"/>
                </a:tc>
                <a:tc>
                  <a:txBody>
                    <a:bodyPr/>
                    <a:lstStyle/>
                    <a:p>
                      <a:pPr algn="l" rtl="0" fontAlgn="ctr"/>
                      <a:r>
                        <a:rPr lang="en-US" sz="1100" b="0" i="0" u="none" strike="noStrike" dirty="0">
                          <a:solidFill>
                            <a:srgbClr val="000000"/>
                          </a:solidFill>
                          <a:effectLst/>
                          <a:latin typeface="Calibri" panose="020F0502020204030204" pitchFamily="34" charset="0"/>
                        </a:rPr>
                        <a:t>Single Instruction Multiple Data architecture</a:t>
                      </a:r>
                    </a:p>
                  </a:txBody>
                  <a:tcPr marL="9525" marR="9525" marT="9525" marB="0" anchor="ctr"/>
                </a:tc>
                <a:tc>
                  <a:txBody>
                    <a:bodyPr/>
                    <a:lstStyle/>
                    <a:p>
                      <a:pPr algn="l" rtl="0" fontAlgn="ctr"/>
                      <a:r>
                        <a:rPr lang="en-US" sz="1100" b="1" i="0" u="none" strike="noStrike" dirty="0">
                          <a:solidFill>
                            <a:srgbClr val="000000"/>
                          </a:solidFill>
                          <a:effectLst/>
                          <a:latin typeface="Calibri" panose="020F0502020204030204" pitchFamily="34" charset="0"/>
                        </a:rPr>
                        <a:t>SRIO</a:t>
                      </a:r>
                    </a:p>
                  </a:txBody>
                  <a:tcPr marL="9525" marR="9525" marT="9525" marB="0" anchor="ctr"/>
                </a:tc>
                <a:tc>
                  <a:txBody>
                    <a:bodyPr/>
                    <a:lstStyle/>
                    <a:p>
                      <a:pPr algn="l" rtl="0" fontAlgn="ctr"/>
                      <a:r>
                        <a:rPr lang="en-US" sz="1100" b="0" i="0" u="none" strike="noStrike" dirty="0">
                          <a:solidFill>
                            <a:srgbClr val="000000"/>
                          </a:solidFill>
                          <a:effectLst/>
                          <a:latin typeface="Calibri" panose="020F0502020204030204" pitchFamily="34" charset="0"/>
                        </a:rPr>
                        <a:t>Serial Rapid Input Output</a:t>
                      </a:r>
                    </a:p>
                  </a:txBody>
                  <a:tcPr marL="9525" marR="9525" marT="9525"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55613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Acronyms (3)</a:t>
            </a:r>
            <a:endParaRPr lang="en-US" sz="2000" i="1" dirty="0">
              <a:solidFill>
                <a:srgbClr val="FFFF00"/>
              </a:solidFill>
            </a:endParaRPr>
          </a:p>
        </p:txBody>
      </p:sp>
      <p:sp>
        <p:nvSpPr>
          <p:cNvPr id="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5736F6-442A-469F-9543-E6349137008D}" type="slidenum">
              <a:rPr lang="en-US" smtClean="0"/>
              <a:t>29</a:t>
            </a:fld>
            <a:endParaRPr lang="en-US" dirty="0"/>
          </a:p>
        </p:txBody>
      </p:sp>
      <p:graphicFrame>
        <p:nvGraphicFramePr>
          <p:cNvPr id="8" name="Content Placeholder 7">
            <a:extLst>
              <a:ext uri="{FF2B5EF4-FFF2-40B4-BE49-F238E27FC236}">
                <a16:creationId xmlns:a16="http://schemas.microsoft.com/office/drawing/2014/main" id="{76AFFD54-171E-6D40-A561-3B0CE8B5C6E5}"/>
              </a:ext>
            </a:extLst>
          </p:cNvPr>
          <p:cNvGraphicFramePr>
            <a:graphicFrameLocks noGrp="1"/>
          </p:cNvGraphicFramePr>
          <p:nvPr>
            <p:ph idx="1"/>
            <p:extLst>
              <p:ext uri="{D42A27DB-BD31-4B8C-83A1-F6EECF244321}">
                <p14:modId xmlns:p14="http://schemas.microsoft.com/office/powerpoint/2010/main" val="3331495418"/>
              </p:ext>
            </p:extLst>
          </p:nvPr>
        </p:nvGraphicFramePr>
        <p:xfrm>
          <a:off x="420547" y="1371600"/>
          <a:ext cx="8013159" cy="4495803"/>
        </p:xfrm>
        <a:graphic>
          <a:graphicData uri="http://schemas.openxmlformats.org/drawingml/2006/table">
            <a:tbl>
              <a:tblPr firstRow="1" bandRow="1">
                <a:tableStyleId>{5C22544A-7EE6-4342-B048-85BDC9FD1C3A}</a:tableStyleId>
              </a:tblPr>
              <a:tblGrid>
                <a:gridCol w="971977">
                  <a:extLst>
                    <a:ext uri="{9D8B030D-6E8A-4147-A177-3AD203B41FA5}">
                      <a16:colId xmlns:a16="http://schemas.microsoft.com/office/drawing/2014/main" val="20000"/>
                    </a:ext>
                  </a:extLst>
                </a:gridCol>
                <a:gridCol w="2915931">
                  <a:extLst>
                    <a:ext uri="{9D8B030D-6E8A-4147-A177-3AD203B41FA5}">
                      <a16:colId xmlns:a16="http://schemas.microsoft.com/office/drawing/2014/main" val="20001"/>
                    </a:ext>
                  </a:extLst>
                </a:gridCol>
                <a:gridCol w="1025545">
                  <a:extLst>
                    <a:ext uri="{9D8B030D-6E8A-4147-A177-3AD203B41FA5}">
                      <a16:colId xmlns:a16="http://schemas.microsoft.com/office/drawing/2014/main" val="2301419398"/>
                    </a:ext>
                  </a:extLst>
                </a:gridCol>
                <a:gridCol w="3099706">
                  <a:extLst>
                    <a:ext uri="{9D8B030D-6E8A-4147-A177-3AD203B41FA5}">
                      <a16:colId xmlns:a16="http://schemas.microsoft.com/office/drawing/2014/main" val="1957952151"/>
                    </a:ext>
                  </a:extLst>
                </a:gridCol>
              </a:tblGrid>
              <a:tr h="433652">
                <a:tc>
                  <a:txBody>
                    <a:bodyPr/>
                    <a:lstStyle/>
                    <a:p>
                      <a:r>
                        <a:rPr lang="en-US" sz="1100" dirty="0"/>
                        <a:t>Acronym</a:t>
                      </a:r>
                    </a:p>
                  </a:txBody>
                  <a:tcPr/>
                </a:tc>
                <a:tc>
                  <a:txBody>
                    <a:bodyPr/>
                    <a:lstStyle/>
                    <a:p>
                      <a:r>
                        <a:rPr lang="en-US" sz="1100" dirty="0"/>
                        <a:t>Meaning</a:t>
                      </a:r>
                    </a:p>
                  </a:txBody>
                  <a:tcPr/>
                </a:tc>
                <a:tc>
                  <a:txBody>
                    <a:bodyPr/>
                    <a:lstStyle/>
                    <a:p>
                      <a:r>
                        <a:rPr lang="en-US" sz="1100" dirty="0"/>
                        <a:t>Acronym</a:t>
                      </a:r>
                    </a:p>
                  </a:txBody>
                  <a:tcPr/>
                </a:tc>
                <a:tc>
                  <a:txBody>
                    <a:bodyPr/>
                    <a:lstStyle/>
                    <a:p>
                      <a:r>
                        <a:rPr lang="en-US" sz="1100" dirty="0"/>
                        <a:t>Meaning</a:t>
                      </a:r>
                    </a:p>
                  </a:txBody>
                  <a:tcPr/>
                </a:tc>
                <a:extLst>
                  <a:ext uri="{0D108BD9-81ED-4DB2-BD59-A6C34878D82A}">
                    <a16:rowId xmlns:a16="http://schemas.microsoft.com/office/drawing/2014/main" val="10000"/>
                  </a:ext>
                </a:extLst>
              </a:tr>
              <a:tr h="308669">
                <a:tc>
                  <a:txBody>
                    <a:bodyPr/>
                    <a:lstStyle/>
                    <a:p>
                      <a:pPr algn="l" rtl="0" fontAlgn="ctr"/>
                      <a:r>
                        <a:rPr lang="en-US" sz="1100" b="1" i="0" u="none" strike="noStrike" dirty="0">
                          <a:solidFill>
                            <a:srgbClr val="000000"/>
                          </a:solidFill>
                          <a:effectLst/>
                          <a:latin typeface="Calibri" panose="020F0502020204030204" pitchFamily="34" charset="0"/>
                        </a:rPr>
                        <a:t>SSR</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Solid State Recorder</a:t>
                      </a:r>
                    </a:p>
                  </a:txBody>
                  <a:tcPr marL="9525" marR="9525" marT="9525" marB="0" anchor="ctr"/>
                </a:tc>
                <a:tc>
                  <a:txBody>
                    <a:bodyPr/>
                    <a:lstStyle/>
                    <a:p>
                      <a:pPr algn="l" rtl="0" fontAlgn="ct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08669">
                <a:tc>
                  <a:txBody>
                    <a:bodyPr/>
                    <a:lstStyle/>
                    <a:p>
                      <a:pPr algn="l" rtl="0" fontAlgn="ctr"/>
                      <a:r>
                        <a:rPr lang="en-US" sz="1100" b="1" i="0" u="none" strike="noStrike">
                          <a:solidFill>
                            <a:srgbClr val="000000"/>
                          </a:solidFill>
                          <a:effectLst/>
                          <a:latin typeface="Calibri" panose="020F0502020204030204" pitchFamily="34" charset="0"/>
                        </a:rPr>
                        <a:t>STMD</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Space Technology Mission Directorate</a:t>
                      </a: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08669">
                <a:tc>
                  <a:txBody>
                    <a:bodyPr/>
                    <a:lstStyle/>
                    <a:p>
                      <a:pPr algn="l" rtl="0" fontAlgn="ctr"/>
                      <a:r>
                        <a:rPr lang="en-US" sz="1100" b="1" i="0" u="none" strike="noStrike">
                          <a:solidFill>
                            <a:srgbClr val="000000"/>
                          </a:solidFill>
                          <a:effectLst/>
                          <a:latin typeface="Calibri" panose="020F0502020204030204" pitchFamily="34" charset="0"/>
                        </a:rPr>
                        <a:t>SW</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Software</a:t>
                      </a: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20121">
                <a:tc>
                  <a:txBody>
                    <a:bodyPr/>
                    <a:lstStyle/>
                    <a:p>
                      <a:pPr algn="l" rtl="0" fontAlgn="ctr"/>
                      <a:r>
                        <a:rPr lang="en-US" sz="1100" b="1" i="0" u="none" strike="noStrike">
                          <a:solidFill>
                            <a:srgbClr val="000000"/>
                          </a:solidFill>
                          <a:effectLst/>
                          <a:latin typeface="Calibri" panose="020F0502020204030204" pitchFamily="34" charset="0"/>
                        </a:rPr>
                        <a:t>TBD</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To Be Determined</a:t>
                      </a: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308669">
                <a:tc>
                  <a:txBody>
                    <a:bodyPr/>
                    <a:lstStyle/>
                    <a:p>
                      <a:pPr algn="l" rtl="0" fontAlgn="ctr"/>
                      <a:r>
                        <a:rPr lang="en-US" sz="1100" b="1" i="0" u="none" strike="noStrike">
                          <a:solidFill>
                            <a:srgbClr val="000000"/>
                          </a:solidFill>
                          <a:effectLst/>
                          <a:latin typeface="Calibri" panose="020F0502020204030204" pitchFamily="34" charset="0"/>
                        </a:rPr>
                        <a:t>TMR</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Triple Modular Redundancy</a:t>
                      </a: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308669">
                <a:tc>
                  <a:txBody>
                    <a:bodyPr/>
                    <a:lstStyle/>
                    <a:p>
                      <a:pPr algn="l" rtl="0" fontAlgn="ctr"/>
                      <a:r>
                        <a:rPr lang="en-US" sz="1100" b="1" i="0" u="none" strike="noStrike">
                          <a:solidFill>
                            <a:srgbClr val="000000"/>
                          </a:solidFill>
                          <a:effectLst/>
                          <a:latin typeface="Calibri" panose="020F0502020204030204" pitchFamily="34" charset="0"/>
                        </a:rPr>
                        <a:t>TRCH</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Timing, Reset, Configuration, and Health</a:t>
                      </a: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08669">
                <a:tc>
                  <a:txBody>
                    <a:bodyPr/>
                    <a:lstStyle/>
                    <a:p>
                      <a:pPr algn="l" rtl="0" fontAlgn="ctr"/>
                      <a:r>
                        <a:rPr lang="en-US" sz="1100" b="1" i="0" u="none" strike="noStrike">
                          <a:solidFill>
                            <a:srgbClr val="000000"/>
                          </a:solidFill>
                          <a:effectLst/>
                          <a:latin typeface="Calibri" panose="020F0502020204030204" pitchFamily="34" charset="0"/>
                        </a:rPr>
                        <a:t>TTE</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Time Triggered Ethernet</a:t>
                      </a: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308669">
                <a:tc>
                  <a:txBody>
                    <a:bodyPr/>
                    <a:lstStyle/>
                    <a:p>
                      <a:pPr algn="l" rtl="0" fontAlgn="ctr"/>
                      <a:r>
                        <a:rPr lang="en-US" sz="1100" b="1" i="0" u="none" strike="noStrike">
                          <a:solidFill>
                            <a:srgbClr val="000000"/>
                          </a:solidFill>
                          <a:effectLst/>
                          <a:latin typeface="Calibri" panose="020F0502020204030204" pitchFamily="34" charset="0"/>
                        </a:rPr>
                        <a:t>UART</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Universal Asynchronous Receiver Transmitter</a:t>
                      </a: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308669">
                <a:tc>
                  <a:txBody>
                    <a:bodyPr/>
                    <a:lstStyle/>
                    <a:p>
                      <a:pPr algn="l" rtl="0" fontAlgn="ctr"/>
                      <a:r>
                        <a:rPr lang="en-US" sz="1100" b="1" i="0" u="none" strike="noStrike">
                          <a:solidFill>
                            <a:srgbClr val="000000"/>
                          </a:solidFill>
                          <a:effectLst/>
                          <a:latin typeface="Calibri" panose="020F0502020204030204" pitchFamily="34" charset="0"/>
                        </a:rPr>
                        <a:t>USC</a:t>
                      </a:r>
                    </a:p>
                  </a:txBody>
                  <a:tcPr marL="9525" marR="9525" marT="9525" marB="0" anchor="ctr"/>
                </a:tc>
                <a:tc>
                  <a:txBody>
                    <a:bodyPr/>
                    <a:lstStyle/>
                    <a:p>
                      <a:pPr algn="l" rtl="0" fontAlgn="ctr"/>
                      <a:r>
                        <a:rPr lang="en-US" sz="1100" b="0" i="0" u="none" strike="noStrike">
                          <a:solidFill>
                            <a:srgbClr val="000000"/>
                          </a:solidFill>
                          <a:effectLst/>
                          <a:latin typeface="Calibri" panose="020F0502020204030204" pitchFamily="34" charset="0"/>
                        </a:rPr>
                        <a:t>University of Southern California</a:t>
                      </a: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r h="308669">
                <a:tc>
                  <a:txBody>
                    <a:bodyPr/>
                    <a:lstStyle/>
                    <a:p>
                      <a:pPr algn="l" rtl="0" fontAlgn="ctr"/>
                      <a:r>
                        <a:rPr lang="en-US" sz="1100" b="1" i="0" u="none" strike="noStrike" dirty="0">
                          <a:solidFill>
                            <a:srgbClr val="000000"/>
                          </a:solidFill>
                          <a:effectLst/>
                          <a:latin typeface="Calibri" panose="020F0502020204030204" pitchFamily="34" charset="0"/>
                        </a:rPr>
                        <a:t>VMC</a:t>
                      </a:r>
                    </a:p>
                  </a:txBody>
                  <a:tcPr marL="9525" marR="9525" marT="9525" marB="0" anchor="ctr"/>
                </a:tc>
                <a:tc>
                  <a:txBody>
                    <a:bodyPr/>
                    <a:lstStyle/>
                    <a:p>
                      <a:pPr algn="l" rtl="0" fontAlgn="ctr"/>
                      <a:r>
                        <a:rPr lang="en-US" sz="1100" b="0" i="0" u="none" strike="noStrike" dirty="0">
                          <a:solidFill>
                            <a:srgbClr val="000000"/>
                          </a:solidFill>
                          <a:effectLst/>
                          <a:latin typeface="Calibri" panose="020F0502020204030204" pitchFamily="34" charset="0"/>
                        </a:rPr>
                        <a:t>Vehicle Management Computer</a:t>
                      </a: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0"/>
                  </a:ext>
                </a:extLst>
              </a:tr>
              <a:tr h="326586">
                <a:tc>
                  <a:txBody>
                    <a:bodyPr/>
                    <a:lstStyle/>
                    <a:p>
                      <a:pPr algn="l" rtl="0" fontAlgn="ctr"/>
                      <a:endParaRPr lang="en-US" sz="1100" b="0" i="0" u="none" strike="noStrike">
                        <a:solidFill>
                          <a:schemeClr val="tx1"/>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chemeClr val="tx1"/>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1"/>
                  </a:ext>
                </a:extLst>
              </a:tr>
              <a:tr h="326586">
                <a:tc>
                  <a:txBody>
                    <a:bodyPr/>
                    <a:lstStyle/>
                    <a:p>
                      <a:pPr algn="l" rtl="0" fontAlgn="ctr"/>
                      <a:endParaRPr lang="en-US" sz="1100" b="0" i="0" u="none" strike="noStrike">
                        <a:solidFill>
                          <a:schemeClr val="tx1"/>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chemeClr val="tx1"/>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2"/>
                  </a:ext>
                </a:extLst>
              </a:tr>
              <a:tr h="310837">
                <a:tc>
                  <a:txBody>
                    <a:bodyPr/>
                    <a:lstStyle/>
                    <a:p>
                      <a:pPr algn="l" rtl="0" fontAlgn="ctr"/>
                      <a:endParaRPr lang="en-US" sz="1100" b="0" i="0" u="none" strike="noStrike">
                        <a:solidFill>
                          <a:schemeClr val="tx1"/>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rtl="0" fontAlgn="ctr"/>
                      <a:endParaRPr lang="en-US"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0413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High Performance Spaceflight Computing (HPSC)</a:t>
            </a:r>
            <a:r>
              <a:rPr lang="en-US" dirty="0"/>
              <a:t> </a:t>
            </a:r>
            <a:r>
              <a:rPr lang="en-US" dirty="0">
                <a:solidFill>
                  <a:srgbClr val="FFFF00"/>
                </a:solidFill>
              </a:rPr>
              <a:t>Overview</a:t>
            </a:r>
            <a:endParaRPr lang="en-US" sz="2000" i="1" dirty="0"/>
          </a:p>
        </p:txBody>
      </p:sp>
      <p:sp>
        <p:nvSpPr>
          <p:cNvPr id="3" name="Content Placeholder 2"/>
          <p:cNvSpPr>
            <a:spLocks noGrp="1"/>
          </p:cNvSpPr>
          <p:nvPr>
            <p:ph idx="1"/>
          </p:nvPr>
        </p:nvSpPr>
        <p:spPr>
          <a:xfrm>
            <a:off x="304800" y="1295400"/>
            <a:ext cx="8153400" cy="4953000"/>
          </a:xfrm>
        </p:spPr>
        <p:txBody>
          <a:bodyPr>
            <a:normAutofit fontScale="85000" lnSpcReduction="10000"/>
          </a:bodyPr>
          <a:lstStyle/>
          <a:p>
            <a:r>
              <a:rPr lang="en-US" b="0" dirty="0"/>
              <a:t>The goal of the HPSC program is to dramatically advance the state of the art for spaceflight computing</a:t>
            </a:r>
          </a:p>
          <a:p>
            <a:endParaRPr lang="en-US" b="0" dirty="0"/>
          </a:p>
          <a:p>
            <a:r>
              <a:rPr lang="en-US" b="0" dirty="0"/>
              <a:t>HPSC will provide a nearly two orders-of-magnitude improvement above the current state of the art for spaceflight processors, while also providing an unprecedented flexibility to tailor performance, power consumption, and fault tolerance to meet widely varying mission needs</a:t>
            </a:r>
          </a:p>
          <a:p>
            <a:endParaRPr lang="en-US" b="0" dirty="0"/>
          </a:p>
          <a:p>
            <a:r>
              <a:rPr lang="en-US" b="0" dirty="0"/>
              <a:t>These advancements will provide game changing improvements in computing performance, power efficiency, and flexibility, which will significantly improve the onboard processing capabilities of future NASA and Air Force space missions</a:t>
            </a:r>
          </a:p>
          <a:p>
            <a:endParaRPr lang="en-US" b="0" dirty="0"/>
          </a:p>
          <a:p>
            <a:r>
              <a:rPr lang="en-US" b="0" dirty="0"/>
              <a:t>HPSC is funded by NASA’s Space Technology Mission Directorate (STMD), Science Mission Directorate (SMD), and the United States Air Force</a:t>
            </a:r>
          </a:p>
          <a:p>
            <a:endParaRPr lang="en-US" b="0" dirty="0"/>
          </a:p>
          <a:p>
            <a:r>
              <a:rPr lang="en-US" b="0" dirty="0"/>
              <a:t>The HPSC project is managed by Jet Propulsion Laboratory (JPL), and the HPSC contract is managed by NASA Goddard Space Flight Center (GSFC)</a:t>
            </a:r>
          </a:p>
        </p:txBody>
      </p:sp>
      <p:sp>
        <p:nvSpPr>
          <p:cNvPr id="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0F77F8-C16E-4B8A-8B19-116FEC4F1D2F}" type="slidenum">
              <a:rPr lang="en-US" smtClean="0"/>
              <a:t>3</a:t>
            </a:fld>
            <a:endParaRPr lang="en-US" dirty="0"/>
          </a:p>
        </p:txBody>
      </p:sp>
    </p:spTree>
    <p:extLst>
      <p:ext uri="{BB962C8B-B14F-4D97-AF65-F5344CB8AC3E}">
        <p14:creationId xmlns:p14="http://schemas.microsoft.com/office/powerpoint/2010/main" val="169901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HPSC Contract</a:t>
            </a:r>
            <a:endParaRPr lang="en-US" sz="2000" i="1" dirty="0">
              <a:solidFill>
                <a:srgbClr val="FFFF00"/>
              </a:solidFill>
            </a:endParaRPr>
          </a:p>
        </p:txBody>
      </p:sp>
      <p:sp>
        <p:nvSpPr>
          <p:cNvPr id="3" name="Content Placeholder 2"/>
          <p:cNvSpPr>
            <a:spLocks noGrp="1"/>
          </p:cNvSpPr>
          <p:nvPr>
            <p:ph idx="1"/>
          </p:nvPr>
        </p:nvSpPr>
        <p:spPr>
          <a:xfrm>
            <a:off x="280307" y="1295400"/>
            <a:ext cx="8153400" cy="5029200"/>
          </a:xfrm>
        </p:spPr>
        <p:txBody>
          <a:bodyPr>
            <a:normAutofit fontScale="70000" lnSpcReduction="20000"/>
          </a:bodyPr>
          <a:lstStyle/>
          <a:p>
            <a:r>
              <a:rPr lang="en-US" sz="2600" b="0" dirty="0"/>
              <a:t>Following a competitive procurement, the HPSC cost-plus fixed-fee contract was awarded to Boeing</a:t>
            </a:r>
          </a:p>
          <a:p>
            <a:endParaRPr lang="en-US" b="0" dirty="0"/>
          </a:p>
          <a:p>
            <a:r>
              <a:rPr lang="en-US" sz="2600" b="0" dirty="0"/>
              <a:t>Under the base contract, Boeing will provide:</a:t>
            </a:r>
          </a:p>
          <a:p>
            <a:pPr lvl="1"/>
            <a:r>
              <a:rPr lang="en-US" sz="2100" dirty="0"/>
              <a:t>Prototype radiation hardened multi-core computing processors (</a:t>
            </a:r>
            <a:r>
              <a:rPr lang="en-US" sz="2100" dirty="0" err="1"/>
              <a:t>Chiplets</a:t>
            </a:r>
            <a:r>
              <a:rPr lang="en-US" sz="2100" dirty="0"/>
              <a:t>), both as bare die and as packaged parts</a:t>
            </a:r>
          </a:p>
          <a:p>
            <a:pPr lvl="1"/>
            <a:r>
              <a:rPr lang="en-US" sz="2100" dirty="0"/>
              <a:t>Prototype system software which will operate on the </a:t>
            </a:r>
            <a:r>
              <a:rPr lang="en-US" sz="2100" dirty="0" err="1"/>
              <a:t>Chiplets</a:t>
            </a:r>
            <a:endParaRPr lang="en-US" sz="2100" dirty="0"/>
          </a:p>
          <a:p>
            <a:pPr lvl="1"/>
            <a:r>
              <a:rPr lang="en-US" sz="2100" dirty="0"/>
              <a:t>Evaluation boards to allow Chiplet test and characterization</a:t>
            </a:r>
          </a:p>
          <a:p>
            <a:pPr lvl="1"/>
            <a:r>
              <a:rPr lang="en-US" sz="2100" dirty="0"/>
              <a:t>Chiplet emulators to enable early software development</a:t>
            </a:r>
          </a:p>
          <a:p>
            <a:pPr lvl="1"/>
            <a:endParaRPr lang="en-US" dirty="0"/>
          </a:p>
          <a:p>
            <a:r>
              <a:rPr lang="en-US" sz="2600" b="0" dirty="0"/>
              <a:t>Five contract options have been executed to enhance the capability of the </a:t>
            </a:r>
            <a:r>
              <a:rPr lang="en-US" sz="2600" b="0" dirty="0" err="1"/>
              <a:t>Chiplet</a:t>
            </a:r>
            <a:endParaRPr lang="en-US" sz="2600" b="0" dirty="0"/>
          </a:p>
          <a:p>
            <a:pPr lvl="1"/>
            <a:r>
              <a:rPr lang="en-US" sz="2100" dirty="0"/>
              <a:t>On-chip Level 3 cache memory</a:t>
            </a:r>
          </a:p>
          <a:p>
            <a:pPr lvl="1"/>
            <a:r>
              <a:rPr lang="en-US" sz="2100" dirty="0"/>
              <a:t>Added a real-time processing subsystem containing two </a:t>
            </a:r>
            <a:r>
              <a:rPr lang="en-US" sz="2100" dirty="0" err="1"/>
              <a:t>lockstepable</a:t>
            </a:r>
            <a:r>
              <a:rPr lang="en-US" sz="2100" dirty="0"/>
              <a:t> ARM R-class processors and a single ARM A-class processor</a:t>
            </a:r>
          </a:p>
          <a:p>
            <a:pPr lvl="1"/>
            <a:r>
              <a:rPr lang="en-US" sz="2100" dirty="0"/>
              <a:t>Triple Time Triggered Ethernet (TTE) interfaces</a:t>
            </a:r>
          </a:p>
          <a:p>
            <a:pPr lvl="1"/>
            <a:r>
              <a:rPr lang="en-US" sz="2100" dirty="0"/>
              <a:t>Dual </a:t>
            </a:r>
            <a:r>
              <a:rPr lang="en-US" sz="2100" dirty="0" err="1"/>
              <a:t>SpaceWire</a:t>
            </a:r>
            <a:r>
              <a:rPr lang="en-US" sz="2100" dirty="0"/>
              <a:t> interfaces</a:t>
            </a:r>
          </a:p>
          <a:p>
            <a:pPr lvl="1"/>
            <a:r>
              <a:rPr lang="en-US" sz="2100" dirty="0"/>
              <a:t>Package amenable to spaceflight qualification</a:t>
            </a:r>
          </a:p>
          <a:p>
            <a:endParaRPr lang="en-US" sz="2600" b="0" dirty="0"/>
          </a:p>
          <a:p>
            <a:r>
              <a:rPr lang="en-US" sz="2600" b="0" dirty="0"/>
              <a:t>Contract deliverables are due April 2021</a:t>
            </a:r>
            <a:endParaRPr lang="en-US" sz="2100" dirty="0"/>
          </a:p>
          <a:p>
            <a:pPr lvl="1"/>
            <a:endParaRPr lang="en-US" sz="2100" dirty="0"/>
          </a:p>
        </p:txBody>
      </p:sp>
      <p:sp>
        <p:nvSpPr>
          <p:cNvPr id="4"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5736F6-442A-469F-9543-E6349137008D}" type="slidenum">
              <a:rPr lang="en-US" smtClean="0"/>
              <a:t>4</a:t>
            </a:fld>
            <a:endParaRPr lang="en-US" dirty="0"/>
          </a:p>
        </p:txBody>
      </p:sp>
    </p:spTree>
    <p:extLst>
      <p:ext uri="{BB962C8B-B14F-4D97-AF65-F5344CB8AC3E}">
        <p14:creationId xmlns:p14="http://schemas.microsoft.com/office/powerpoint/2010/main" val="91763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HPSC </a:t>
            </a:r>
            <a:r>
              <a:rPr lang="en-US" dirty="0" err="1">
                <a:solidFill>
                  <a:srgbClr val="FFFF00"/>
                </a:solidFill>
              </a:rPr>
              <a:t>Chiplet</a:t>
            </a:r>
            <a:r>
              <a:rPr lang="en-US" dirty="0">
                <a:solidFill>
                  <a:srgbClr val="FFFF00"/>
                </a:solidFill>
              </a:rPr>
              <a:t> Architecture</a:t>
            </a:r>
            <a:endParaRPr lang="en-US" sz="2000" i="1" dirty="0"/>
          </a:p>
        </p:txBody>
      </p:sp>
      <p:sp>
        <p:nvSpPr>
          <p:cNvPr id="6"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AE8608-91E5-402E-A9F1-E41140B11243}" type="slidenum">
              <a:rPr lang="en-US" smtClean="0"/>
              <a:t>5</a:t>
            </a:fld>
            <a:endParaRPr lang="en-US" dirty="0"/>
          </a:p>
        </p:txBody>
      </p:sp>
      <p:pic>
        <p:nvPicPr>
          <p:cNvPr id="7" name="Picture 6">
            <a:extLst>
              <a:ext uri="{FF2B5EF4-FFF2-40B4-BE49-F238E27FC236}">
                <a16:creationId xmlns:a16="http://schemas.microsoft.com/office/drawing/2014/main" id="{2A42BDD1-779B-A240-84EF-2A38AE26CB92}"/>
              </a:ext>
            </a:extLst>
          </p:cNvPr>
          <p:cNvPicPr/>
          <p:nvPr/>
        </p:nvPicPr>
        <p:blipFill>
          <a:blip r:embed="rId3"/>
          <a:stretch>
            <a:fillRect/>
          </a:stretch>
        </p:blipFill>
        <p:spPr>
          <a:xfrm>
            <a:off x="762000" y="1524000"/>
            <a:ext cx="7620000" cy="4572000"/>
          </a:xfrm>
          <a:prstGeom prst="rect">
            <a:avLst/>
          </a:prstGeom>
        </p:spPr>
      </p:pic>
    </p:spTree>
    <p:extLst>
      <p:ext uri="{BB962C8B-B14F-4D97-AF65-F5344CB8AC3E}">
        <p14:creationId xmlns:p14="http://schemas.microsoft.com/office/powerpoint/2010/main" val="251504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7EB9D3-1E64-2440-85A4-00A08C901AB0}"/>
              </a:ext>
            </a:extLst>
          </p:cNvPr>
          <p:cNvPicPr/>
          <p:nvPr/>
        </p:nvPicPr>
        <p:blipFill>
          <a:blip r:embed="rId3"/>
          <a:stretch>
            <a:fillRect/>
          </a:stretch>
        </p:blipFill>
        <p:spPr>
          <a:xfrm>
            <a:off x="762000" y="1524000"/>
            <a:ext cx="7620000" cy="4572000"/>
          </a:xfrm>
          <a:prstGeom prst="rect">
            <a:avLst/>
          </a:prstGeom>
        </p:spPr>
      </p:pic>
      <p:sp>
        <p:nvSpPr>
          <p:cNvPr id="2" name="Title 1"/>
          <p:cNvSpPr>
            <a:spLocks noGrp="1"/>
          </p:cNvSpPr>
          <p:nvPr>
            <p:ph type="title"/>
          </p:nvPr>
        </p:nvSpPr>
        <p:spPr/>
        <p:txBody>
          <a:bodyPr/>
          <a:lstStyle/>
          <a:p>
            <a:r>
              <a:rPr lang="en-US" dirty="0">
                <a:solidFill>
                  <a:srgbClr val="FFFF00"/>
                </a:solidFill>
              </a:rPr>
              <a:t>HPSC </a:t>
            </a:r>
            <a:r>
              <a:rPr lang="en-US" dirty="0" err="1">
                <a:solidFill>
                  <a:srgbClr val="FFFF00"/>
                </a:solidFill>
              </a:rPr>
              <a:t>Chiplet</a:t>
            </a:r>
            <a:r>
              <a:rPr lang="en-US" dirty="0">
                <a:solidFill>
                  <a:srgbClr val="FFFF00"/>
                </a:solidFill>
              </a:rPr>
              <a:t> Architecture</a:t>
            </a:r>
            <a:endParaRPr lang="en-US" sz="2000" i="1" dirty="0"/>
          </a:p>
        </p:txBody>
      </p:sp>
      <p:sp>
        <p:nvSpPr>
          <p:cNvPr id="6"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AE8608-91E5-402E-A9F1-E41140B11243}" type="slidenum">
              <a:rPr lang="en-US" smtClean="0"/>
              <a:t>6</a:t>
            </a:fld>
            <a:endParaRPr lang="en-US" dirty="0"/>
          </a:p>
        </p:txBody>
      </p:sp>
      <p:sp>
        <p:nvSpPr>
          <p:cNvPr id="9" name="Donut 8">
            <a:extLst>
              <a:ext uri="{FF2B5EF4-FFF2-40B4-BE49-F238E27FC236}">
                <a16:creationId xmlns:a16="http://schemas.microsoft.com/office/drawing/2014/main" id="{9B24592A-56DF-3342-9114-61C04FE1B667}"/>
              </a:ext>
            </a:extLst>
          </p:cNvPr>
          <p:cNvSpPr/>
          <p:nvPr/>
        </p:nvSpPr>
        <p:spPr>
          <a:xfrm>
            <a:off x="3048000" y="1371600"/>
            <a:ext cx="3048000" cy="3124200"/>
          </a:xfrm>
          <a:prstGeom prst="donut">
            <a:avLst>
              <a:gd name="adj" fmla="val 339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67E939C5-956C-A04A-8220-D3B6E78DC7EE}"/>
              </a:ext>
            </a:extLst>
          </p:cNvPr>
          <p:cNvSpPr/>
          <p:nvPr/>
        </p:nvSpPr>
        <p:spPr>
          <a:xfrm>
            <a:off x="990600" y="4495800"/>
            <a:ext cx="5257800" cy="136525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Timing, Reset, Config &amp; Health Controller (</a:t>
            </a:r>
            <a:r>
              <a:rPr lang="en-US" b="1" dirty="0">
                <a:solidFill>
                  <a:schemeClr val="tx1"/>
                </a:solidFill>
                <a:latin typeface="Arial" panose="020B0604020202020204" pitchFamily="34" charset="0"/>
                <a:cs typeface="Arial" panose="020B0604020202020204" pitchFamily="34" charset="0"/>
              </a:rPr>
              <a:t>TRCH</a:t>
            </a:r>
            <a:r>
              <a:rPr lang="en-US" dirty="0">
                <a:solidFill>
                  <a:schemeClr val="tx1"/>
                </a:solidFill>
                <a:latin typeface="Arial" panose="020B0604020202020204" pitchFamily="34" charset="0"/>
                <a:cs typeface="Arial" panose="020B0604020202020204" pitchFamily="34" charset="0"/>
              </a:rPr>
              <a:t>) </a:t>
            </a:r>
          </a:p>
          <a:p>
            <a:pPr lvl="0"/>
            <a:r>
              <a:rPr lang="en-US" sz="1600" dirty="0">
                <a:solidFill>
                  <a:schemeClr val="tx1"/>
                </a:solidFill>
              </a:rPr>
              <a:t>Triple Modular Redundant low power ARM M4F core for configuration, health and status, and fault monitoring</a:t>
            </a:r>
            <a:endParaRPr lang="en-US"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endParaRPr>
          </a:p>
        </p:txBody>
      </p:sp>
    </p:spTree>
    <p:extLst>
      <p:ext uri="{BB962C8B-B14F-4D97-AF65-F5344CB8AC3E}">
        <p14:creationId xmlns:p14="http://schemas.microsoft.com/office/powerpoint/2010/main" val="191817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A84677-BFAB-CD4D-BA34-62AE7B50B27C}"/>
              </a:ext>
            </a:extLst>
          </p:cNvPr>
          <p:cNvPicPr/>
          <p:nvPr/>
        </p:nvPicPr>
        <p:blipFill>
          <a:blip r:embed="rId3"/>
          <a:stretch>
            <a:fillRect/>
          </a:stretch>
        </p:blipFill>
        <p:spPr>
          <a:xfrm>
            <a:off x="762000" y="1524000"/>
            <a:ext cx="7620000" cy="4572000"/>
          </a:xfrm>
          <a:prstGeom prst="rect">
            <a:avLst/>
          </a:prstGeom>
        </p:spPr>
      </p:pic>
      <p:sp>
        <p:nvSpPr>
          <p:cNvPr id="2" name="Title 1"/>
          <p:cNvSpPr>
            <a:spLocks noGrp="1"/>
          </p:cNvSpPr>
          <p:nvPr>
            <p:ph type="title"/>
          </p:nvPr>
        </p:nvSpPr>
        <p:spPr/>
        <p:txBody>
          <a:bodyPr/>
          <a:lstStyle/>
          <a:p>
            <a:r>
              <a:rPr lang="en-US" dirty="0">
                <a:solidFill>
                  <a:srgbClr val="FFFF00"/>
                </a:solidFill>
              </a:rPr>
              <a:t>HPSC </a:t>
            </a:r>
            <a:r>
              <a:rPr lang="en-US" dirty="0" err="1">
                <a:solidFill>
                  <a:srgbClr val="FFFF00"/>
                </a:solidFill>
              </a:rPr>
              <a:t>Chiplet</a:t>
            </a:r>
            <a:r>
              <a:rPr lang="en-US" dirty="0">
                <a:solidFill>
                  <a:srgbClr val="FFFF00"/>
                </a:solidFill>
              </a:rPr>
              <a:t> Architecture</a:t>
            </a:r>
            <a:endParaRPr lang="en-US" sz="2000" i="1" dirty="0"/>
          </a:p>
        </p:txBody>
      </p:sp>
      <p:sp>
        <p:nvSpPr>
          <p:cNvPr id="6"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AE8608-91E5-402E-A9F1-E41140B11243}" type="slidenum">
              <a:rPr lang="en-US" smtClean="0"/>
              <a:t>7</a:t>
            </a:fld>
            <a:endParaRPr lang="en-US" dirty="0"/>
          </a:p>
        </p:txBody>
      </p:sp>
      <p:sp>
        <p:nvSpPr>
          <p:cNvPr id="9" name="Donut 8">
            <a:extLst>
              <a:ext uri="{FF2B5EF4-FFF2-40B4-BE49-F238E27FC236}">
                <a16:creationId xmlns:a16="http://schemas.microsoft.com/office/drawing/2014/main" id="{9B24592A-56DF-3342-9114-61C04FE1B667}"/>
              </a:ext>
            </a:extLst>
          </p:cNvPr>
          <p:cNvSpPr/>
          <p:nvPr/>
        </p:nvSpPr>
        <p:spPr>
          <a:xfrm>
            <a:off x="5461907" y="1374686"/>
            <a:ext cx="2971800" cy="3225690"/>
          </a:xfrm>
          <a:prstGeom prst="donut">
            <a:avLst>
              <a:gd name="adj" fmla="val 339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67E939C5-956C-A04A-8220-D3B6E78DC7EE}"/>
              </a:ext>
            </a:extLst>
          </p:cNvPr>
          <p:cNvSpPr/>
          <p:nvPr/>
        </p:nvSpPr>
        <p:spPr>
          <a:xfrm>
            <a:off x="152400" y="3403710"/>
            <a:ext cx="5257800" cy="3042556"/>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dirty="0">
                <a:solidFill>
                  <a:schemeClr val="tx1"/>
                </a:solidFill>
              </a:rPr>
              <a:t>Real Time Processing Subsystem </a:t>
            </a:r>
            <a:r>
              <a:rPr lang="en-US" sz="2000" b="1" dirty="0">
                <a:solidFill>
                  <a:schemeClr val="tx1"/>
                </a:solidFill>
              </a:rPr>
              <a:t>(RTPS)</a:t>
            </a:r>
          </a:p>
          <a:p>
            <a:pPr marL="742950" lvl="1" indent="-285750">
              <a:buFont typeface="Arial" panose="020B0604020202020204" pitchFamily="34" charset="0"/>
              <a:buChar char="•"/>
            </a:pPr>
            <a:r>
              <a:rPr lang="en-US" dirty="0">
                <a:solidFill>
                  <a:schemeClr val="tx1"/>
                </a:solidFill>
              </a:rPr>
              <a:t>Dual lockstep R52 ARM v8-R (600Mhz)</a:t>
            </a:r>
          </a:p>
          <a:p>
            <a:pPr marL="1200150" lvl="2" indent="-285750">
              <a:buFont typeface="Arial" panose="020B0604020202020204" pitchFamily="34" charset="0"/>
              <a:buChar char="•"/>
            </a:pPr>
            <a:r>
              <a:rPr lang="en-US" dirty="0">
                <a:solidFill>
                  <a:schemeClr val="tx1"/>
                </a:solidFill>
              </a:rPr>
              <a:t>Three 1MB Tightly Coupled Memories (TCM)</a:t>
            </a:r>
          </a:p>
          <a:p>
            <a:pPr marL="1200150" lvl="2" indent="-285750">
              <a:buFont typeface="Arial" panose="020B0604020202020204" pitchFamily="34" charset="0"/>
              <a:buChar char="•"/>
            </a:pPr>
            <a:r>
              <a:rPr lang="en-US" dirty="0">
                <a:solidFill>
                  <a:schemeClr val="tx1"/>
                </a:solidFill>
              </a:rPr>
              <a:t>FPU and NEON SIMD</a:t>
            </a:r>
          </a:p>
          <a:p>
            <a:pPr marL="742950" lvl="1" indent="-285750">
              <a:buFont typeface="Arial" panose="020B0604020202020204" pitchFamily="34" charset="0"/>
              <a:buChar char="•"/>
            </a:pPr>
            <a:r>
              <a:rPr lang="en-US" dirty="0">
                <a:solidFill>
                  <a:schemeClr val="tx1"/>
                </a:solidFill>
              </a:rPr>
              <a:t>Single A53 ARM v8 compliant cores(600Mhz)</a:t>
            </a:r>
          </a:p>
          <a:p>
            <a:pPr marL="1200150" lvl="2" indent="-285750">
              <a:buFont typeface="Arial" panose="020B0604020202020204" pitchFamily="34" charset="0"/>
              <a:buChar char="•"/>
            </a:pPr>
            <a:r>
              <a:rPr lang="en-US" dirty="0">
                <a:solidFill>
                  <a:schemeClr val="tx1"/>
                </a:solidFill>
              </a:rPr>
              <a:t>A53 w/512KB Level 2, 32KB Instruction &amp; 32KB Data cache</a:t>
            </a:r>
          </a:p>
          <a:p>
            <a:pPr marL="1200150" lvl="2" indent="-285750">
              <a:buFont typeface="Arial" panose="020B0604020202020204" pitchFamily="34" charset="0"/>
              <a:buChar char="•"/>
            </a:pPr>
            <a:r>
              <a:rPr lang="en-US" dirty="0">
                <a:solidFill>
                  <a:schemeClr val="tx1"/>
                </a:solidFill>
              </a:rPr>
              <a:t>FPU and NEON SIMD</a:t>
            </a:r>
          </a:p>
          <a:p>
            <a:pPr marL="742950" lvl="1" indent="-285750">
              <a:buFont typeface="Arial" panose="020B0604020202020204" pitchFamily="34" charset="0"/>
              <a:buChar char="•"/>
            </a:pPr>
            <a:r>
              <a:rPr lang="en-US" dirty="0">
                <a:solidFill>
                  <a:schemeClr val="tx1"/>
                </a:solidFill>
              </a:rPr>
              <a:t>Separate PCIe and DDR3/DDR4 interfaces</a:t>
            </a:r>
          </a:p>
          <a:p>
            <a:pPr algn="ctr"/>
            <a:endParaRPr lang="en-US" sz="1200" dirty="0">
              <a:solidFill>
                <a:schemeClr val="tx1"/>
              </a:solidFill>
            </a:endParaRPr>
          </a:p>
        </p:txBody>
      </p:sp>
    </p:spTree>
    <p:extLst>
      <p:ext uri="{BB962C8B-B14F-4D97-AF65-F5344CB8AC3E}">
        <p14:creationId xmlns:p14="http://schemas.microsoft.com/office/powerpoint/2010/main" val="49088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FC1A2A-2E73-F64F-BB1F-B86B0A08767A}"/>
              </a:ext>
            </a:extLst>
          </p:cNvPr>
          <p:cNvPicPr/>
          <p:nvPr/>
        </p:nvPicPr>
        <p:blipFill>
          <a:blip r:embed="rId3"/>
          <a:stretch>
            <a:fillRect/>
          </a:stretch>
        </p:blipFill>
        <p:spPr>
          <a:xfrm>
            <a:off x="762000" y="1524000"/>
            <a:ext cx="7620000" cy="4572000"/>
          </a:xfrm>
          <a:prstGeom prst="rect">
            <a:avLst/>
          </a:prstGeom>
        </p:spPr>
      </p:pic>
      <p:sp>
        <p:nvSpPr>
          <p:cNvPr id="2" name="Title 1"/>
          <p:cNvSpPr>
            <a:spLocks noGrp="1"/>
          </p:cNvSpPr>
          <p:nvPr>
            <p:ph type="title"/>
          </p:nvPr>
        </p:nvSpPr>
        <p:spPr/>
        <p:txBody>
          <a:bodyPr/>
          <a:lstStyle/>
          <a:p>
            <a:r>
              <a:rPr lang="en-US" dirty="0">
                <a:solidFill>
                  <a:srgbClr val="FFFF00"/>
                </a:solidFill>
              </a:rPr>
              <a:t>HPSC </a:t>
            </a:r>
            <a:r>
              <a:rPr lang="en-US" dirty="0" err="1">
                <a:solidFill>
                  <a:srgbClr val="FFFF00"/>
                </a:solidFill>
              </a:rPr>
              <a:t>Chiplet</a:t>
            </a:r>
            <a:r>
              <a:rPr lang="en-US" dirty="0">
                <a:solidFill>
                  <a:srgbClr val="FFFF00"/>
                </a:solidFill>
              </a:rPr>
              <a:t> Architecture</a:t>
            </a:r>
            <a:endParaRPr lang="en-US" sz="2000" i="1" dirty="0"/>
          </a:p>
        </p:txBody>
      </p:sp>
      <p:sp>
        <p:nvSpPr>
          <p:cNvPr id="6"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AE8608-91E5-402E-A9F1-E41140B11243}" type="slidenum">
              <a:rPr lang="en-US" smtClean="0"/>
              <a:t>8</a:t>
            </a:fld>
            <a:endParaRPr lang="en-US" dirty="0"/>
          </a:p>
        </p:txBody>
      </p:sp>
      <p:sp>
        <p:nvSpPr>
          <p:cNvPr id="9" name="Donut 8">
            <a:extLst>
              <a:ext uri="{FF2B5EF4-FFF2-40B4-BE49-F238E27FC236}">
                <a16:creationId xmlns:a16="http://schemas.microsoft.com/office/drawing/2014/main" id="{9B24592A-56DF-3342-9114-61C04FE1B667}"/>
              </a:ext>
            </a:extLst>
          </p:cNvPr>
          <p:cNvSpPr/>
          <p:nvPr/>
        </p:nvSpPr>
        <p:spPr>
          <a:xfrm>
            <a:off x="792480" y="1219200"/>
            <a:ext cx="2743200" cy="2960679"/>
          </a:xfrm>
          <a:prstGeom prst="donut">
            <a:avLst>
              <a:gd name="adj" fmla="val 339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67E939C5-956C-A04A-8220-D3B6E78DC7EE}"/>
              </a:ext>
            </a:extLst>
          </p:cNvPr>
          <p:cNvSpPr/>
          <p:nvPr/>
        </p:nvSpPr>
        <p:spPr>
          <a:xfrm>
            <a:off x="3674309" y="1752600"/>
            <a:ext cx="5105400" cy="227578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lvl="1"/>
            <a:r>
              <a:rPr lang="en-US" dirty="0">
                <a:solidFill>
                  <a:schemeClr val="tx1"/>
                </a:solidFill>
              </a:rPr>
              <a:t>High Performance Processing Subsystem </a:t>
            </a:r>
            <a:r>
              <a:rPr lang="en-US" b="1" dirty="0">
                <a:solidFill>
                  <a:schemeClr val="tx1"/>
                </a:solidFill>
              </a:rPr>
              <a:t>(HPPS)</a:t>
            </a:r>
          </a:p>
          <a:p>
            <a:pPr marL="742950" lvl="1" indent="-285750">
              <a:buFont typeface="Arial" panose="020B0604020202020204" pitchFamily="34" charset="0"/>
              <a:buChar char="•"/>
            </a:pPr>
            <a:r>
              <a:rPr lang="en-US" dirty="0">
                <a:solidFill>
                  <a:schemeClr val="tx1"/>
                </a:solidFill>
              </a:rPr>
              <a:t>8 A53 ARM v8 compliant cores (800Mhz)</a:t>
            </a:r>
          </a:p>
          <a:p>
            <a:pPr marL="742950" lvl="1" indent="-285750">
              <a:buFont typeface="Arial" panose="020B0604020202020204" pitchFamily="34" charset="0"/>
              <a:buChar char="•"/>
            </a:pPr>
            <a:r>
              <a:rPr lang="en-US" dirty="0">
                <a:solidFill>
                  <a:schemeClr val="tx1"/>
                </a:solidFill>
              </a:rPr>
              <a:t>Shared 4MB L3 cache</a:t>
            </a:r>
          </a:p>
          <a:p>
            <a:pPr marL="742950" lvl="1" indent="-285750">
              <a:buFont typeface="Arial" panose="020B0604020202020204" pitchFamily="34" charset="0"/>
              <a:buChar char="•"/>
            </a:pPr>
            <a:r>
              <a:rPr lang="en-US" dirty="0">
                <a:solidFill>
                  <a:schemeClr val="tx1"/>
                </a:solidFill>
              </a:rPr>
              <a:t>Quad shared 2MB L2 x 2</a:t>
            </a:r>
          </a:p>
          <a:p>
            <a:pPr marL="742950" lvl="1" indent="-285750">
              <a:buFont typeface="Arial" panose="020B0604020202020204" pitchFamily="34" charset="0"/>
              <a:buChar char="•"/>
            </a:pPr>
            <a:r>
              <a:rPr lang="en-US" dirty="0">
                <a:solidFill>
                  <a:schemeClr val="tx1"/>
                </a:solidFill>
              </a:rPr>
              <a:t>Per core 64KB Instruction &amp; 64KB Data cache</a:t>
            </a:r>
          </a:p>
          <a:p>
            <a:pPr marL="742950" lvl="1" indent="-285750">
              <a:buFont typeface="Arial" panose="020B0604020202020204" pitchFamily="34" charset="0"/>
              <a:buChar char="•"/>
            </a:pPr>
            <a:r>
              <a:rPr lang="en-US" dirty="0">
                <a:solidFill>
                  <a:schemeClr val="tx1"/>
                </a:solidFill>
              </a:rPr>
              <a:t>Includes FPU and NEON SIMD</a:t>
            </a:r>
          </a:p>
          <a:p>
            <a:pPr algn="ctr"/>
            <a:endParaRPr lang="en-US" sz="1200" dirty="0">
              <a:solidFill>
                <a:schemeClr val="tx1"/>
              </a:solidFill>
            </a:endParaRPr>
          </a:p>
        </p:txBody>
      </p:sp>
    </p:spTree>
    <p:extLst>
      <p:ext uri="{BB962C8B-B14F-4D97-AF65-F5344CB8AC3E}">
        <p14:creationId xmlns:p14="http://schemas.microsoft.com/office/powerpoint/2010/main" val="2958508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FC1A2A-2E73-F64F-BB1F-B86B0A08767A}"/>
              </a:ext>
            </a:extLst>
          </p:cNvPr>
          <p:cNvPicPr/>
          <p:nvPr/>
        </p:nvPicPr>
        <p:blipFill>
          <a:blip r:embed="rId3"/>
          <a:stretch>
            <a:fillRect/>
          </a:stretch>
        </p:blipFill>
        <p:spPr>
          <a:xfrm>
            <a:off x="762000" y="1524000"/>
            <a:ext cx="7620000" cy="4572000"/>
          </a:xfrm>
          <a:prstGeom prst="rect">
            <a:avLst/>
          </a:prstGeom>
        </p:spPr>
      </p:pic>
      <p:sp>
        <p:nvSpPr>
          <p:cNvPr id="2" name="Title 1"/>
          <p:cNvSpPr>
            <a:spLocks noGrp="1"/>
          </p:cNvSpPr>
          <p:nvPr>
            <p:ph type="title"/>
          </p:nvPr>
        </p:nvSpPr>
        <p:spPr/>
        <p:txBody>
          <a:bodyPr/>
          <a:lstStyle/>
          <a:p>
            <a:r>
              <a:rPr lang="en-US" dirty="0">
                <a:solidFill>
                  <a:srgbClr val="FFFF00"/>
                </a:solidFill>
              </a:rPr>
              <a:t>HPSC </a:t>
            </a:r>
            <a:r>
              <a:rPr lang="en-US" dirty="0" err="1">
                <a:solidFill>
                  <a:srgbClr val="FFFF00"/>
                </a:solidFill>
              </a:rPr>
              <a:t>Chiplet</a:t>
            </a:r>
            <a:r>
              <a:rPr lang="en-US" dirty="0">
                <a:solidFill>
                  <a:srgbClr val="FFFF00"/>
                </a:solidFill>
              </a:rPr>
              <a:t> Architecture</a:t>
            </a:r>
            <a:endParaRPr lang="en-US" sz="2000" i="1" dirty="0"/>
          </a:p>
        </p:txBody>
      </p:sp>
      <p:sp>
        <p:nvSpPr>
          <p:cNvPr id="6" name="Slide Number Placeholder 2"/>
          <p:cNvSpPr txBox="1">
            <a:spLocks/>
          </p:cNvSpPr>
          <p:nvPr/>
        </p:nvSpPr>
        <p:spPr>
          <a:xfrm>
            <a:off x="8433707" y="6547757"/>
            <a:ext cx="710293" cy="310243"/>
          </a:xfrm>
          <a:prstGeom prst="rect">
            <a:avLst/>
          </a:prstGeom>
        </p:spPr>
        <p:txBody>
          <a:bodyPr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AE8608-91E5-402E-A9F1-E41140B11243}" type="slidenum">
              <a:rPr lang="en-US" smtClean="0"/>
              <a:t>9</a:t>
            </a:fld>
            <a:endParaRPr lang="en-US" dirty="0"/>
          </a:p>
        </p:txBody>
      </p:sp>
      <p:sp>
        <p:nvSpPr>
          <p:cNvPr id="9" name="Donut 8">
            <a:extLst>
              <a:ext uri="{FF2B5EF4-FFF2-40B4-BE49-F238E27FC236}">
                <a16:creationId xmlns:a16="http://schemas.microsoft.com/office/drawing/2014/main" id="{9B24592A-56DF-3342-9114-61C04FE1B667}"/>
              </a:ext>
            </a:extLst>
          </p:cNvPr>
          <p:cNvSpPr/>
          <p:nvPr/>
        </p:nvSpPr>
        <p:spPr>
          <a:xfrm>
            <a:off x="1104900" y="3657600"/>
            <a:ext cx="1143000" cy="957155"/>
          </a:xfrm>
          <a:prstGeom prst="donut">
            <a:avLst>
              <a:gd name="adj" fmla="val 665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67E939C5-956C-A04A-8220-D3B6E78DC7EE}"/>
              </a:ext>
            </a:extLst>
          </p:cNvPr>
          <p:cNvSpPr/>
          <p:nvPr/>
        </p:nvSpPr>
        <p:spPr>
          <a:xfrm>
            <a:off x="2590800" y="3352800"/>
            <a:ext cx="4191000" cy="1693596"/>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a:solidFill>
                  <a:schemeClr val="tx1"/>
                </a:solidFill>
              </a:rPr>
              <a:t>3-DDR3/4 interfaces(800Mhz)</a:t>
            </a:r>
          </a:p>
          <a:p>
            <a:pPr marL="742950" lvl="1" indent="-285750">
              <a:buFont typeface="Arial" panose="020B0604020202020204" pitchFamily="34" charset="0"/>
              <a:buChar char="•"/>
            </a:pPr>
            <a:r>
              <a:rPr lang="en-US" dirty="0">
                <a:solidFill>
                  <a:schemeClr val="tx1"/>
                </a:solidFill>
              </a:rPr>
              <a:t>can be populated with DDR and/or MRAM</a:t>
            </a:r>
          </a:p>
          <a:p>
            <a:pPr marL="285750" indent="-285750">
              <a:buFont typeface="Arial" panose="020B0604020202020204" pitchFamily="34" charset="0"/>
              <a:buChar char="•"/>
            </a:pPr>
            <a:r>
              <a:rPr lang="en-US" dirty="0">
                <a:solidFill>
                  <a:schemeClr val="tx1"/>
                </a:solidFill>
              </a:rPr>
              <a:t>2-NAND/NOR/SRAM/MRAM interfaces</a:t>
            </a:r>
          </a:p>
          <a:p>
            <a:pPr marL="742950" lvl="1" indent="-285750">
              <a:buFont typeface="Arial" panose="020B0604020202020204" pitchFamily="34" charset="0"/>
              <a:buChar char="•"/>
            </a:pPr>
            <a:r>
              <a:rPr lang="en-US" dirty="0">
                <a:solidFill>
                  <a:schemeClr val="tx1"/>
                </a:solidFill>
              </a:rPr>
              <a:t>(not shown)</a:t>
            </a:r>
          </a:p>
          <a:p>
            <a:pPr algn="ctr"/>
            <a:endParaRPr lang="en-US" sz="1200" dirty="0">
              <a:solidFill>
                <a:schemeClr val="tx1"/>
              </a:solidFill>
            </a:endParaRPr>
          </a:p>
        </p:txBody>
      </p:sp>
      <p:sp>
        <p:nvSpPr>
          <p:cNvPr id="7" name="Donut 6">
            <a:extLst>
              <a:ext uri="{FF2B5EF4-FFF2-40B4-BE49-F238E27FC236}">
                <a16:creationId xmlns:a16="http://schemas.microsoft.com/office/drawing/2014/main" id="{B75DA2B9-0184-2B40-A015-FD8BCA150275}"/>
              </a:ext>
            </a:extLst>
          </p:cNvPr>
          <p:cNvSpPr/>
          <p:nvPr/>
        </p:nvSpPr>
        <p:spPr>
          <a:xfrm>
            <a:off x="7391400" y="3352800"/>
            <a:ext cx="685800" cy="1011978"/>
          </a:xfrm>
          <a:prstGeom prst="donut">
            <a:avLst>
              <a:gd name="adj" fmla="val 665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2161103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64743</TotalTime>
  <Words>2396</Words>
  <Application>Microsoft Macintosh PowerPoint</Application>
  <PresentationFormat>On-screen Show (4:3)</PresentationFormat>
  <Paragraphs>503</Paragraphs>
  <Slides>29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MS PGothic</vt:lpstr>
      <vt:lpstr>MS PGothic</vt:lpstr>
      <vt:lpstr>Arial</vt:lpstr>
      <vt:lpstr>Calibri</vt:lpstr>
      <vt:lpstr>Wingdings</vt:lpstr>
      <vt:lpstr>3_Office Theme</vt:lpstr>
      <vt:lpstr>PowerPoint Presentation</vt:lpstr>
      <vt:lpstr>Agenda</vt:lpstr>
      <vt:lpstr>High Performance Spaceflight Computing (HPSC) Overview</vt:lpstr>
      <vt:lpstr>HPSC Contract</vt:lpstr>
      <vt:lpstr>HPSC Chiplet Architecture</vt:lpstr>
      <vt:lpstr>HPSC Chiplet Architecture</vt:lpstr>
      <vt:lpstr>HPSC Chiplet Architecture</vt:lpstr>
      <vt:lpstr>HPSC Chiplet Architecture</vt:lpstr>
      <vt:lpstr>HPSC Chiplet Architecture</vt:lpstr>
      <vt:lpstr>HPSC Chiplet Architecture</vt:lpstr>
      <vt:lpstr>HPSC Chiplet Architecture</vt:lpstr>
      <vt:lpstr>HPSC Chiplet Architecture Fault Tolerance and Debug Features</vt:lpstr>
      <vt:lpstr>HPSC System Software</vt:lpstr>
      <vt:lpstr>PowerPoint Presentation</vt:lpstr>
      <vt:lpstr>PowerPoint Presentation</vt:lpstr>
      <vt:lpstr>HPSC Fault Isolation</vt:lpstr>
      <vt:lpstr>HPSC Middleware</vt:lpstr>
      <vt:lpstr>PowerPoint Presentation</vt:lpstr>
      <vt:lpstr>Middleware Functions</vt:lpstr>
      <vt:lpstr>Middleware Services (1 of 2)</vt:lpstr>
      <vt:lpstr>Middleware Services (2 of 2)</vt:lpstr>
      <vt:lpstr>HPSC Use Cases – Rovers and Landers</vt:lpstr>
      <vt:lpstr>HPSC Use Cases - High Bandwidth Instruments and SmallSats/Constellations</vt:lpstr>
      <vt:lpstr>HPSC Use Cases – Human Exploration and Operations (HEO) Habitat/Gateway</vt:lpstr>
      <vt:lpstr>Broader HPSC Ecosystem</vt:lpstr>
      <vt:lpstr>Conclusion/Status</vt:lpstr>
      <vt:lpstr>Acronyms (1)</vt:lpstr>
      <vt:lpstr>Acronyms (2)</vt:lpstr>
      <vt:lpstr>Acronyms (3)</vt:lpstr>
    </vt:vector>
  </TitlesOfParts>
  <Company>HP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Brooks-OCT</dc:creator>
  <cp:lastModifiedBy>Microsoft Office User</cp:lastModifiedBy>
  <cp:revision>1043</cp:revision>
  <cp:lastPrinted>2016-11-09T21:14:06Z</cp:lastPrinted>
  <dcterms:created xsi:type="dcterms:W3CDTF">2013-03-04T23:11:28Z</dcterms:created>
  <dcterms:modified xsi:type="dcterms:W3CDTF">2018-12-03T19:11:35Z</dcterms:modified>
</cp:coreProperties>
</file>