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0"/>
  </p:notesMasterIdLst>
  <p:sldIdLst>
    <p:sldId id="256" r:id="rId3"/>
    <p:sldId id="294" r:id="rId4"/>
    <p:sldId id="288" r:id="rId5"/>
    <p:sldId id="286" r:id="rId6"/>
    <p:sldId id="289" r:id="rId7"/>
    <p:sldId id="297" r:id="rId8"/>
    <p:sldId id="296" r:id="rId9"/>
    <p:sldId id="299" r:id="rId10"/>
    <p:sldId id="301" r:id="rId11"/>
    <p:sldId id="292" r:id="rId12"/>
    <p:sldId id="285" r:id="rId13"/>
    <p:sldId id="295" r:id="rId14"/>
    <p:sldId id="261" r:id="rId15"/>
    <p:sldId id="269" r:id="rId16"/>
    <p:sldId id="275" r:id="rId17"/>
    <p:sldId id="302" r:id="rId18"/>
    <p:sldId id="293" r:id="rId19"/>
    <p:sldId id="303" r:id="rId20"/>
    <p:sldId id="298" r:id="rId21"/>
    <p:sldId id="291" r:id="rId22"/>
    <p:sldId id="300" r:id="rId23"/>
    <p:sldId id="262" r:id="rId24"/>
    <p:sldId id="263" r:id="rId25"/>
    <p:sldId id="264" r:id="rId26"/>
    <p:sldId id="265" r:id="rId27"/>
    <p:sldId id="266" r:id="rId28"/>
    <p:sldId id="267" r:id="rId29"/>
  </p:sldIdLst>
  <p:sldSz cx="9144000" cy="6858000" type="screen4x3"/>
  <p:notesSz cx="9283700" cy="69850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95" autoAdjust="0"/>
  </p:normalViewPr>
  <p:slideViewPr>
    <p:cSldViewPr>
      <p:cViewPr varScale="1">
        <p:scale>
          <a:sx n="77" d="100"/>
          <a:sy n="77" d="100"/>
        </p:scale>
        <p:origin x="888"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4099"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ea typeface="+mn-ea"/>
                <a:cs typeface="Segoe UI" panose="020B0502040204020203" pitchFamily="34" charset="0"/>
              </a:defRPr>
            </a:lvl1pPr>
          </a:lstStyle>
          <a:p>
            <a:pPr>
              <a:defRPr/>
            </a:pPr>
            <a:endParaRPr lang="en-US"/>
          </a:p>
        </p:txBody>
      </p:sp>
      <p:sp>
        <p:nvSpPr>
          <p:cNvPr id="4100"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ea typeface="+mn-ea"/>
                <a:cs typeface="Segoe UI" panose="020B0502040204020203" pitchFamily="34" charset="0"/>
              </a:defRPr>
            </a:lvl1pPr>
          </a:lstStyle>
          <a:p>
            <a:pPr>
              <a:defRPr/>
            </a:pPr>
            <a:endParaRPr lang="en-US"/>
          </a:p>
        </p:txBody>
      </p:sp>
      <p:sp>
        <p:nvSpPr>
          <p:cNvPr id="4101"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ea typeface="+mn-ea"/>
                <a:cs typeface="Segoe UI" panose="020B0502040204020203" pitchFamily="34" charset="0"/>
              </a:defRPr>
            </a:lvl1pPr>
          </a:lstStyle>
          <a:p>
            <a:pPr>
              <a:defRPr/>
            </a:pPr>
            <a:endParaRPr lang="en-US"/>
          </a:p>
        </p:txBody>
      </p:sp>
      <p:sp>
        <p:nvSpPr>
          <p:cNvPr id="4102"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ea typeface="+mn-ea"/>
                <a:cs typeface="Segoe UI" panose="020B0502040204020203" pitchFamily="34" charset="0"/>
              </a:defRPr>
            </a:lvl1pPr>
          </a:lstStyle>
          <a:p>
            <a:pPr>
              <a:defRPr/>
            </a:pPr>
            <a:fld id="{38E75363-B871-4B81-AD39-9BCBBD1C27A3}" type="slidenum">
              <a:rPr lang="en-US"/>
              <a:pPr>
                <a:defRPr/>
              </a:pPr>
              <a:t>‹#›</a:t>
            </a:fld>
            <a:endParaRPr lang="en-US"/>
          </a:p>
        </p:txBody>
      </p:sp>
    </p:spTree>
    <p:extLst>
      <p:ext uri="{BB962C8B-B14F-4D97-AF65-F5344CB8AC3E}">
        <p14:creationId xmlns:p14="http://schemas.microsoft.com/office/powerpoint/2010/main" val="24926759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8DA520FE-E663-4490-BBE8-7E0D926053C0}" type="slidenum">
              <a:rPr lang="en-US" altLang="en-US" sz="1400" smtClean="0">
                <a:ea typeface="ＭＳ Ｐゴシック" panose="020B0600070205080204" pitchFamily="34" charset="-128"/>
              </a:rPr>
              <a:pPr>
                <a:spcBef>
                  <a:spcPct val="0"/>
                </a:spcBef>
              </a:pPr>
              <a:t>1</a:t>
            </a:fld>
            <a:endParaRPr lang="en-US" altLang="en-US" sz="1400" smtClean="0">
              <a:ea typeface="ＭＳ Ｐゴシック" panose="020B0600070205080204" pitchFamily="34" charset="-128"/>
            </a:endParaRPr>
          </a:p>
        </p:txBody>
      </p:sp>
      <p:sp>
        <p:nvSpPr>
          <p:cNvPr id="5123" name="Rectangle 1"/>
          <p:cNvSpPr>
            <a:spLocks noGrp="1" noRot="1" noChangeAspect="1" noChangeArrowheads="1" noTextEdit="1"/>
          </p:cNvSpPr>
          <p:nvPr>
            <p:ph type="sldImg"/>
          </p:nvPr>
        </p:nvSpPr>
        <p:spPr>
          <a:xfrm>
            <a:off x="2895600" y="523875"/>
            <a:ext cx="3492500" cy="2619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a:spLocks noGrp="1" noChangeArrowheads="1"/>
          </p:cNvSpPr>
          <p:nvPr>
            <p:ph type="body" idx="1"/>
          </p:nvPr>
        </p:nvSpPr>
        <p:spPr>
          <a:xfrm>
            <a:off x="928688" y="3317875"/>
            <a:ext cx="7426325" cy="31432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
        <p:nvSpPr>
          <p:cNvPr id="5125" name="Text Box 3"/>
          <p:cNvSpPr txBox="1">
            <a:spLocks noChangeArrowheads="1"/>
          </p:cNvSpPr>
          <p:nvPr/>
        </p:nvSpPr>
        <p:spPr bwMode="auto">
          <a:xfrm>
            <a:off x="5257800" y="6634163"/>
            <a:ext cx="40227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80" tIns="46440" rIns="92880" bIns="4644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1200">
                <a:solidFill>
                  <a:srgbClr val="000000"/>
                </a:solidFill>
                <a:latin typeface="Times New Roman" panose="02020603050405020304" pitchFamily="18" charset="0"/>
              </a:defRPr>
            </a:lvl9pPr>
          </a:lstStyle>
          <a:p>
            <a:pPr eaLnBrk="1">
              <a:spcBef>
                <a:spcPct val="0"/>
              </a:spcBef>
            </a:pPr>
            <a:fld id="{A623B068-1393-4A1E-A856-90626B1770C8}" type="slidenum">
              <a:rPr lang="en-US" altLang="en-US">
                <a:latin typeface="Calibri" panose="020F0502020204030204" pitchFamily="34" charset="0"/>
              </a:rPr>
              <a:pPr eaLnBrk="1">
                <a:spcBef>
                  <a:spcPct val="0"/>
                </a:spcBef>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60483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1D96D9C3-1562-4FAB-92E8-264CBAADA01B}" type="slidenum">
              <a:rPr lang="en-US" altLang="en-US" sz="1400" smtClean="0">
                <a:ea typeface="ＭＳ Ｐゴシック" panose="020B0600070205080204" pitchFamily="34" charset="-128"/>
              </a:rPr>
              <a:pPr>
                <a:spcBef>
                  <a:spcPct val="0"/>
                </a:spcBef>
              </a:pPr>
              <a:t>26</a:t>
            </a:fld>
            <a:endParaRPr lang="en-US" altLang="en-US" sz="1400" smtClean="0">
              <a:ea typeface="ＭＳ Ｐゴシック" panose="020B0600070205080204" pitchFamily="34" charset="-128"/>
            </a:endParaRPr>
          </a:p>
        </p:txBody>
      </p:sp>
      <p:sp>
        <p:nvSpPr>
          <p:cNvPr id="36867" name="Rectangle 1"/>
          <p:cNvSpPr>
            <a:spLocks noGrp="1" noRot="1" noChangeAspect="1" noChangeArrowheads="1" noTextEdit="1"/>
          </p:cNvSpPr>
          <p:nvPr>
            <p:ph type="sldImg"/>
          </p:nvPr>
        </p:nvSpPr>
        <p:spPr>
          <a:xfrm>
            <a:off x="2895600" y="530225"/>
            <a:ext cx="3492500" cy="2619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a:xfrm>
            <a:off x="928688" y="3317875"/>
            <a:ext cx="7426325" cy="31432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75653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F66EFC59-854D-4FFB-84E1-8AFE0E68F194}" type="slidenum">
              <a:rPr lang="en-US" altLang="en-US" sz="1400" smtClean="0">
                <a:ea typeface="ＭＳ Ｐゴシック" panose="020B0600070205080204" pitchFamily="34" charset="-128"/>
              </a:rPr>
              <a:pPr>
                <a:spcBef>
                  <a:spcPct val="0"/>
                </a:spcBef>
              </a:pPr>
              <a:t>27</a:t>
            </a:fld>
            <a:endParaRPr lang="en-US" altLang="en-US" sz="1400" smtClean="0">
              <a:ea typeface="ＭＳ Ｐゴシック" panose="020B0600070205080204" pitchFamily="34" charset="-128"/>
            </a:endParaRPr>
          </a:p>
        </p:txBody>
      </p:sp>
      <p:sp>
        <p:nvSpPr>
          <p:cNvPr id="38915" name="Rectangle 1"/>
          <p:cNvSpPr>
            <a:spLocks noGrp="1" noRot="1" noChangeAspect="1" noChangeArrowheads="1" noTextEdit="1"/>
          </p:cNvSpPr>
          <p:nvPr>
            <p:ph type="sldImg"/>
          </p:nvPr>
        </p:nvSpPr>
        <p:spPr>
          <a:xfrm>
            <a:off x="2895600" y="530225"/>
            <a:ext cx="3492500" cy="2619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928688" y="3317875"/>
            <a:ext cx="7426325" cy="31432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64093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228600" indent="-228600">
              <a:buFont typeface="Arial" panose="020B0604020202020204" pitchFamily="34" charset="0"/>
              <a:buChar char="•"/>
            </a:pPr>
            <a:endParaRPr lang="en-US" smtClean="0"/>
          </a:p>
        </p:txBody>
      </p:sp>
      <p:sp>
        <p:nvSpPr>
          <p:cNvPr id="4" name="Slide Number Placeholder 3"/>
          <p:cNvSpPr>
            <a:spLocks noGrp="1"/>
          </p:cNvSpPr>
          <p:nvPr>
            <p:ph type="sldNum" sz="quarter"/>
          </p:nvPr>
        </p:nvSpPr>
        <p:spPr/>
        <p:txBody>
          <a:bodyPr/>
          <a:lstStyle/>
          <a:p>
            <a:pPr>
              <a:defRPr/>
            </a:pPr>
            <a:fld id="{3EF02DBE-6DBF-4CAF-AEDF-609DBB2E124E}" type="slidenum">
              <a:rPr lang="en-US" smtClean="0"/>
              <a:pPr>
                <a:defRPr/>
              </a:pPr>
              <a:t>4</a:t>
            </a:fld>
            <a:endParaRPr lang="en-US" dirty="0"/>
          </a:p>
        </p:txBody>
      </p:sp>
    </p:spTree>
    <p:extLst>
      <p:ext uri="{BB962C8B-B14F-4D97-AF65-F5344CB8AC3E}">
        <p14:creationId xmlns:p14="http://schemas.microsoft.com/office/powerpoint/2010/main" val="288902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8ED0FB27-FC49-43C4-A034-AA5F6BE6E93B}" type="slidenum">
              <a:rPr lang="en-US" altLang="en-US" sz="1400" smtClean="0">
                <a:ea typeface="ＭＳ Ｐゴシック" panose="020B0600070205080204" pitchFamily="34" charset="-128"/>
              </a:rPr>
              <a:pPr>
                <a:spcBef>
                  <a:spcPct val="0"/>
                </a:spcBef>
              </a:pPr>
              <a:t>13</a:t>
            </a:fld>
            <a:endParaRPr lang="en-US" altLang="en-US" sz="1400" smtClean="0">
              <a:ea typeface="ＭＳ Ｐゴシック" panose="020B0600070205080204" pitchFamily="34" charset="-128"/>
            </a:endParaRPr>
          </a:p>
        </p:txBody>
      </p:sp>
      <p:sp>
        <p:nvSpPr>
          <p:cNvPr id="26627" name="Rectangle 1"/>
          <p:cNvSpPr>
            <a:spLocks noGrp="1" noRot="1" noChangeAspect="1" noChangeArrowheads="1" noTextEdit="1"/>
          </p:cNvSpPr>
          <p:nvPr>
            <p:ph type="sldImg"/>
          </p:nvPr>
        </p:nvSpPr>
        <p:spPr>
          <a:xfrm>
            <a:off x="2895600" y="530225"/>
            <a:ext cx="3492500" cy="2619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928688" y="3317875"/>
            <a:ext cx="7426325" cy="31432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65167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US" altLang="en-US" smtClean="0"/>
          </a:p>
        </p:txBody>
      </p:sp>
      <p:sp>
        <p:nvSpPr>
          <p:cNvPr id="11268" name="Slide Number Placeholder 3"/>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122748F0-F8F4-4FB8-8F2E-C83DF10153F4}" type="slidenum">
              <a:rPr lang="en-US" altLang="en-US" sz="1400" smtClean="0">
                <a:ea typeface="ＭＳ Ｐゴシック" panose="020B0600070205080204" pitchFamily="34" charset="-128"/>
              </a:rPr>
              <a:pPr>
                <a:spcBef>
                  <a:spcPct val="0"/>
                </a:spcBef>
              </a:pPr>
              <a:t>14</a:t>
            </a:fld>
            <a:endParaRPr lang="en-US" altLang="en-US" sz="1400" smtClean="0">
              <a:ea typeface="ＭＳ Ｐゴシック" panose="020B0600070205080204" pitchFamily="34" charset="-128"/>
            </a:endParaRPr>
          </a:p>
        </p:txBody>
      </p:sp>
    </p:spTree>
    <p:extLst>
      <p:ext uri="{BB962C8B-B14F-4D97-AF65-F5344CB8AC3E}">
        <p14:creationId xmlns:p14="http://schemas.microsoft.com/office/powerpoint/2010/main" val="255808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US" smtClean="0"/>
          </a:p>
        </p:txBody>
      </p:sp>
      <p:sp>
        <p:nvSpPr>
          <p:cNvPr id="4" name="Slide Number Placeholder 3"/>
          <p:cNvSpPr>
            <a:spLocks noGrp="1"/>
          </p:cNvSpPr>
          <p:nvPr>
            <p:ph type="sldNum" sz="quarter"/>
          </p:nvPr>
        </p:nvSpPr>
        <p:spPr/>
        <p:txBody>
          <a:bodyPr/>
          <a:lstStyle/>
          <a:p>
            <a:pPr defTabSz="928299">
              <a:defRPr/>
            </a:pPr>
            <a:fld id="{A3293E95-A0AA-42D6-91D3-2E2AAC469822}" type="slidenum">
              <a:rPr lang="en-US">
                <a:solidFill>
                  <a:prstClr val="black"/>
                </a:solidFill>
                <a:latin typeface="Calibri"/>
              </a:rPr>
              <a:pPr defTabSz="928299">
                <a:defRPr/>
              </a:pPr>
              <a:t>17</a:t>
            </a:fld>
            <a:endParaRPr lang="en-US">
              <a:solidFill>
                <a:prstClr val="black"/>
              </a:solidFill>
              <a:latin typeface="Calibri"/>
            </a:endParaRPr>
          </a:p>
        </p:txBody>
      </p:sp>
    </p:spTree>
    <p:extLst>
      <p:ext uri="{BB962C8B-B14F-4D97-AF65-F5344CB8AC3E}">
        <p14:creationId xmlns:p14="http://schemas.microsoft.com/office/powerpoint/2010/main" val="344194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33F2BCA4-EFB6-4EF5-B53D-67C57D91D8AE}" type="slidenum">
              <a:rPr lang="en-US" altLang="en-US" sz="1400" smtClean="0">
                <a:ea typeface="ＭＳ Ｐゴシック" panose="020B0600070205080204" pitchFamily="34" charset="-128"/>
              </a:rPr>
              <a:pPr>
                <a:spcBef>
                  <a:spcPct val="0"/>
                </a:spcBef>
              </a:pPr>
              <a:t>22</a:t>
            </a:fld>
            <a:endParaRPr lang="en-US" altLang="en-US" sz="1400" smtClean="0">
              <a:ea typeface="ＭＳ Ｐゴシック" panose="020B0600070205080204" pitchFamily="34" charset="-128"/>
            </a:endParaRPr>
          </a:p>
        </p:txBody>
      </p:sp>
      <p:sp>
        <p:nvSpPr>
          <p:cNvPr id="28675" name="Rectangle 1"/>
          <p:cNvSpPr>
            <a:spLocks noGrp="1" noRot="1" noChangeAspect="1" noChangeArrowheads="1" noTextEdit="1"/>
          </p:cNvSpPr>
          <p:nvPr>
            <p:ph type="sldImg"/>
          </p:nvPr>
        </p:nvSpPr>
        <p:spPr>
          <a:xfrm>
            <a:off x="2895600" y="530225"/>
            <a:ext cx="3492500" cy="2619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928688" y="3317875"/>
            <a:ext cx="7426325" cy="31432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73134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3E88F59C-9874-404F-BE3A-D664588E8579}" type="slidenum">
              <a:rPr lang="en-US" altLang="en-US" sz="1400" smtClean="0">
                <a:ea typeface="ＭＳ Ｐゴシック" panose="020B0600070205080204" pitchFamily="34" charset="-128"/>
              </a:rPr>
              <a:pPr>
                <a:spcBef>
                  <a:spcPct val="0"/>
                </a:spcBef>
              </a:pPr>
              <a:t>23</a:t>
            </a:fld>
            <a:endParaRPr lang="en-US" altLang="en-US" sz="1400" smtClean="0">
              <a:ea typeface="ＭＳ Ｐゴシック" panose="020B0600070205080204" pitchFamily="34" charset="-128"/>
            </a:endParaRPr>
          </a:p>
        </p:txBody>
      </p:sp>
      <p:sp>
        <p:nvSpPr>
          <p:cNvPr id="30723" name="Rectangle 1"/>
          <p:cNvSpPr>
            <a:spLocks noGrp="1" noRot="1" noChangeAspect="1" noChangeArrowheads="1" noTextEdit="1"/>
          </p:cNvSpPr>
          <p:nvPr>
            <p:ph type="sldImg"/>
          </p:nvPr>
        </p:nvSpPr>
        <p:spPr>
          <a:xfrm>
            <a:off x="2895600" y="530225"/>
            <a:ext cx="3492500" cy="2619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928688" y="3317875"/>
            <a:ext cx="7426325" cy="31432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76086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D80A8339-4184-4ADF-BEED-22B385F8564B}" type="slidenum">
              <a:rPr lang="en-US" altLang="en-US" sz="1400" smtClean="0">
                <a:ea typeface="ＭＳ Ｐゴシック" panose="020B0600070205080204" pitchFamily="34" charset="-128"/>
              </a:rPr>
              <a:pPr>
                <a:spcBef>
                  <a:spcPct val="0"/>
                </a:spcBef>
              </a:pPr>
              <a:t>24</a:t>
            </a:fld>
            <a:endParaRPr lang="en-US" altLang="en-US" sz="1400" smtClean="0">
              <a:ea typeface="ＭＳ Ｐゴシック" panose="020B0600070205080204" pitchFamily="34" charset="-128"/>
            </a:endParaRPr>
          </a:p>
        </p:txBody>
      </p:sp>
      <p:sp>
        <p:nvSpPr>
          <p:cNvPr id="32771" name="Rectangle 1"/>
          <p:cNvSpPr>
            <a:spLocks noGrp="1" noRot="1" noChangeAspect="1" noChangeArrowheads="1" noTextEdit="1"/>
          </p:cNvSpPr>
          <p:nvPr>
            <p:ph type="sldImg"/>
          </p:nvPr>
        </p:nvSpPr>
        <p:spPr>
          <a:xfrm>
            <a:off x="2895600" y="530225"/>
            <a:ext cx="3492500" cy="2619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928688" y="3317875"/>
            <a:ext cx="7426325" cy="31432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42089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326AC9FA-B96B-4007-AA57-BB4BC143B519}" type="slidenum">
              <a:rPr lang="en-US" altLang="en-US" sz="1400" smtClean="0">
                <a:ea typeface="ＭＳ Ｐゴシック" panose="020B0600070205080204" pitchFamily="34" charset="-128"/>
              </a:rPr>
              <a:pPr>
                <a:spcBef>
                  <a:spcPct val="0"/>
                </a:spcBef>
              </a:pPr>
              <a:t>25</a:t>
            </a:fld>
            <a:endParaRPr lang="en-US" altLang="en-US" sz="1400" smtClean="0">
              <a:ea typeface="ＭＳ Ｐゴシック" panose="020B0600070205080204" pitchFamily="34" charset="-128"/>
            </a:endParaRPr>
          </a:p>
        </p:txBody>
      </p:sp>
      <p:sp>
        <p:nvSpPr>
          <p:cNvPr id="34819" name="Rectangle 1"/>
          <p:cNvSpPr>
            <a:spLocks noGrp="1" noRot="1" noChangeAspect="1" noChangeArrowheads="1" noTextEdit="1"/>
          </p:cNvSpPr>
          <p:nvPr>
            <p:ph type="sldImg"/>
          </p:nvPr>
        </p:nvSpPr>
        <p:spPr>
          <a:xfrm>
            <a:off x="2895600" y="530225"/>
            <a:ext cx="3492500" cy="2619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928688" y="3317875"/>
            <a:ext cx="7426325" cy="31432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34591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29021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475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397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397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294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1728788"/>
            <a:ext cx="8196262" cy="1089025"/>
          </a:xfrm>
        </p:spPr>
        <p:txBody>
          <a:bodyPr/>
          <a:lstStyle/>
          <a:p>
            <a:r>
              <a:rPr lang="en-US" smtClean="0"/>
              <a:t>Click to edit Master title style</a:t>
            </a:r>
            <a:endParaRPr lang="en-US"/>
          </a:p>
        </p:txBody>
      </p:sp>
    </p:spTree>
    <p:extLst>
      <p:ext uri="{BB962C8B-B14F-4D97-AF65-F5344CB8AC3E}">
        <p14:creationId xmlns:p14="http://schemas.microsoft.com/office/powerpoint/2010/main" val="80641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98528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1299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772068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06475"/>
            <a:ext cx="3808413" cy="5087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006475"/>
            <a:ext cx="3810000" cy="5087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023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376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1342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99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988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31321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55834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250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92075"/>
            <a:ext cx="1976438" cy="6002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2075"/>
            <a:ext cx="5778500" cy="6002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24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66558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397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397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926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173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326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16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3543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6509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3" y="-23813"/>
            <a:ext cx="9155113" cy="785813"/>
          </a:xfrm>
          <a:prstGeom prst="rect">
            <a:avLst/>
          </a:prstGeom>
          <a:noFill/>
          <a:ln w="9525">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2"/>
          <p:cNvSpPr>
            <a:spLocks noChangeArrowheads="1"/>
          </p:cNvSpPr>
          <p:nvPr/>
        </p:nvSpPr>
        <p:spPr bwMode="auto">
          <a:xfrm>
            <a:off x="-11113" y="6484938"/>
            <a:ext cx="91551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9pPr>
          </a:lstStyle>
          <a:p>
            <a:pPr algn="r" eaLnBrk="1">
              <a:buClr>
                <a:srgbClr val="000000"/>
              </a:buClr>
              <a:buSzPct val="100000"/>
              <a:buFont typeface="Times New Roman" panose="02020603050405020304" pitchFamily="18" charset="0"/>
              <a:buNone/>
              <a:defRPr/>
            </a:pPr>
            <a:fld id="{F23B2BDC-69CB-46EF-94C6-B2F9A89E2E91}" type="slidenum">
              <a:rPr lang="en-US" sz="1000" b="1" smtClean="0">
                <a:solidFill>
                  <a:srgbClr val="FFFFFF"/>
                </a:solidFill>
                <a:ea typeface="ＭＳ Ｐゴシック" panose="020B0600070205080204" pitchFamily="34" charset="-128"/>
              </a:rPr>
              <a:pPr algn="r" eaLnBrk="1">
                <a:buClr>
                  <a:srgbClr val="000000"/>
                </a:buClr>
                <a:buSzPct val="100000"/>
                <a:buFont typeface="Times New Roman" panose="02020603050405020304" pitchFamily="18" charset="0"/>
                <a:buNone/>
                <a:defRPr/>
              </a:pPr>
              <a:t>‹#›</a:t>
            </a:fld>
            <a:endParaRPr lang="en-US" sz="1000" b="1" smtClean="0">
              <a:solidFill>
                <a:srgbClr val="FFFFFF"/>
              </a:solidFill>
              <a:ea typeface="ＭＳ Ｐゴシック" panose="020B0600070205080204" pitchFamily="34" charset="-128"/>
            </a:endParaRPr>
          </a:p>
        </p:txBody>
      </p:sp>
      <p:pic>
        <p:nvPicPr>
          <p:cNvPr id="1028"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013" y="73025"/>
            <a:ext cx="717550" cy="59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9" name="Line 4"/>
          <p:cNvSpPr>
            <a:spLocks noChangeShapeType="1"/>
          </p:cNvSpPr>
          <p:nvPr/>
        </p:nvSpPr>
        <p:spPr bwMode="auto">
          <a:xfrm>
            <a:off x="-11113" y="6637338"/>
            <a:ext cx="9155113" cy="1587"/>
          </a:xfrm>
          <a:prstGeom prst="line">
            <a:avLst/>
          </a:prstGeom>
          <a:noFill/>
          <a:ln w="9360">
            <a:solidFill>
              <a:srgbClr val="000000"/>
            </a:solidFill>
            <a:round/>
            <a:headEnd/>
            <a:tailEnd/>
          </a:ln>
          <a:effectLst>
            <a:outerShdw dist="17819" dir="2700000" algn="ctr" rotWithShape="0">
              <a:srgbClr val="000000">
                <a:alpha val="75014"/>
              </a:srgbClr>
            </a:outerShdw>
          </a:effectLst>
          <a:extLst>
            <a:ext uri="{909E8E84-426E-40DD-AFC4-6F175D3DCCD1}">
              <a14:hiddenFill xmlns:a14="http://schemas.microsoft.com/office/drawing/2010/main">
                <a:noFill/>
              </a14:hiddenFill>
            </a:ext>
          </a:extLst>
        </p:spPr>
        <p:txBody>
          <a:bodyPr/>
          <a:lstStyle/>
          <a:p>
            <a:endParaRPr lang="en-US"/>
          </a:p>
        </p:txBody>
      </p:sp>
      <p:sp>
        <p:nvSpPr>
          <p:cNvPr id="3" name="Rectangle 5"/>
          <p:cNvSpPr>
            <a:spLocks noChangeArrowheads="1"/>
          </p:cNvSpPr>
          <p:nvPr/>
        </p:nvSpPr>
        <p:spPr bwMode="auto">
          <a:xfrm>
            <a:off x="8520113" y="6623050"/>
            <a:ext cx="8747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Lst>
              <a:defRPr>
                <a:solidFill>
                  <a:srgbClr val="000000"/>
                </a:solidFill>
                <a:latin typeface="Arial" panose="020B0604020202020204" pitchFamily="34" charset="0"/>
                <a:ea typeface="Droid Sans Fallback" charset="0"/>
                <a:cs typeface="Droid Sans Fallback" charset="0"/>
              </a:defRPr>
            </a:lvl1pPr>
            <a:lvl2pPr>
              <a:tabLst>
                <a:tab pos="457200" algn="l"/>
              </a:tabLst>
              <a:defRPr>
                <a:solidFill>
                  <a:srgbClr val="000000"/>
                </a:solidFill>
                <a:latin typeface="Arial" panose="020B0604020202020204" pitchFamily="34" charset="0"/>
                <a:ea typeface="Droid Sans Fallback" charset="0"/>
                <a:cs typeface="Droid Sans Fallback" charset="0"/>
              </a:defRPr>
            </a:lvl2pPr>
            <a:lvl3pPr>
              <a:tabLst>
                <a:tab pos="457200" algn="l"/>
              </a:tabLst>
              <a:defRPr>
                <a:solidFill>
                  <a:srgbClr val="000000"/>
                </a:solidFill>
                <a:latin typeface="Arial" panose="020B0604020202020204" pitchFamily="34" charset="0"/>
                <a:ea typeface="Droid Sans Fallback" charset="0"/>
                <a:cs typeface="Droid Sans Fallback" charset="0"/>
              </a:defRPr>
            </a:lvl3pPr>
            <a:lvl4pPr>
              <a:tabLst>
                <a:tab pos="457200" algn="l"/>
              </a:tabLst>
              <a:defRPr>
                <a:solidFill>
                  <a:srgbClr val="000000"/>
                </a:solidFill>
                <a:latin typeface="Arial" panose="020B0604020202020204" pitchFamily="34" charset="0"/>
                <a:ea typeface="Droid Sans Fallback" charset="0"/>
                <a:cs typeface="Droid Sans Fallback" charset="0"/>
              </a:defRPr>
            </a:lvl4pPr>
            <a:lvl5pPr>
              <a:tabLst>
                <a:tab pos="4572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Droid Sans Fallback" charset="0"/>
                <a:cs typeface="Droid Sans Fallback" charset="0"/>
              </a:defRPr>
            </a:lvl9pPr>
          </a:lstStyle>
          <a:p>
            <a:pPr eaLnBrk="1">
              <a:buClr>
                <a:srgbClr val="000000"/>
              </a:buClr>
              <a:buSzPct val="100000"/>
              <a:buFont typeface="Times New Roman" panose="02020603050405020304" pitchFamily="18" charset="0"/>
              <a:buNone/>
              <a:defRPr/>
            </a:pPr>
            <a:fld id="{4863120D-7E80-4392-9E6F-8E1DA8C90E34}" type="slidenum">
              <a:rPr lang="en-US" sz="1200" smtClean="0">
                <a:ea typeface="ヒラギノ角ゴ Pro W3" charset="0"/>
                <a:cs typeface="ヒラギノ角ゴ Pro W3" charset="0"/>
              </a:rPr>
              <a:pPr eaLnBrk="1">
                <a:buClr>
                  <a:srgbClr val="000000"/>
                </a:buClr>
                <a:buSzPct val="100000"/>
                <a:buFont typeface="Times New Roman" panose="02020603050405020304" pitchFamily="18" charset="0"/>
                <a:buNone/>
                <a:defRPr/>
              </a:pPr>
              <a:t>‹#›</a:t>
            </a:fld>
            <a:endParaRPr lang="en-US" sz="1200" smtClean="0">
              <a:ea typeface="ヒラギノ角ゴ Pro W3" charset="0"/>
              <a:cs typeface="ヒラギノ角ゴ Pro W3" charset="0"/>
            </a:endParaRPr>
          </a:p>
        </p:txBody>
      </p:sp>
      <p:sp>
        <p:nvSpPr>
          <p:cNvPr id="1030" name="Rectangle 6"/>
          <p:cNvSpPr>
            <a:spLocks noChangeArrowheads="1"/>
          </p:cNvSpPr>
          <p:nvPr/>
        </p:nvSpPr>
        <p:spPr bwMode="auto">
          <a:xfrm>
            <a:off x="3246438" y="6599238"/>
            <a:ext cx="1919287"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Droid Sans Fallback" charset="0"/>
                <a:cs typeface="Droid Sans Fallback" charset="0"/>
              </a:defRPr>
            </a:lvl9pPr>
          </a:lstStyle>
          <a:p>
            <a:pPr eaLnBrk="1">
              <a:buClr>
                <a:srgbClr val="000000"/>
              </a:buClr>
              <a:buSzPct val="100000"/>
              <a:buFont typeface="Times New Roman" panose="02020603050405020304" pitchFamily="18" charset="0"/>
              <a:buNone/>
              <a:defRPr/>
            </a:pPr>
            <a:r>
              <a:rPr lang="en-US" sz="1400" b="1" smtClean="0">
                <a:solidFill>
                  <a:srgbClr val="FF0000"/>
                </a:solidFill>
                <a:latin typeface="Calibri" panose="020F0502020204030204" pitchFamily="34" charset="0"/>
                <a:ea typeface="ヒラギノ角ゴ Pro W3" charset="0"/>
                <a:cs typeface="ヒラギノ角ゴ Pro W3" charset="0"/>
              </a:rPr>
              <a:t>NASA Internal Use Only</a:t>
            </a:r>
          </a:p>
        </p:txBody>
      </p:sp>
      <p:pic>
        <p:nvPicPr>
          <p:cNvPr id="1032"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43875" y="57150"/>
            <a:ext cx="855663" cy="630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3"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50" y="-14288"/>
            <a:ext cx="9191625" cy="6872288"/>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Line 9"/>
          <p:cNvSpPr>
            <a:spLocks noChangeShapeType="1"/>
          </p:cNvSpPr>
          <p:nvPr/>
        </p:nvSpPr>
        <p:spPr bwMode="auto">
          <a:xfrm>
            <a:off x="0" y="1603375"/>
            <a:ext cx="5791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Line 10"/>
          <p:cNvSpPr>
            <a:spLocks noChangeShapeType="1"/>
          </p:cNvSpPr>
          <p:nvPr/>
        </p:nvSpPr>
        <p:spPr bwMode="auto">
          <a:xfrm>
            <a:off x="0" y="1835150"/>
            <a:ext cx="55626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6" name="Line 11"/>
          <p:cNvSpPr>
            <a:spLocks noChangeShapeType="1"/>
          </p:cNvSpPr>
          <p:nvPr/>
        </p:nvSpPr>
        <p:spPr bwMode="auto">
          <a:xfrm>
            <a:off x="0" y="2062163"/>
            <a:ext cx="54102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7" name="Line 12"/>
          <p:cNvSpPr>
            <a:spLocks noChangeShapeType="1"/>
          </p:cNvSpPr>
          <p:nvPr/>
        </p:nvSpPr>
        <p:spPr bwMode="auto">
          <a:xfrm>
            <a:off x="0" y="1371600"/>
            <a:ext cx="60198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8" name="Line 13"/>
          <p:cNvSpPr>
            <a:spLocks noChangeShapeType="1"/>
          </p:cNvSpPr>
          <p:nvPr/>
        </p:nvSpPr>
        <p:spPr bwMode="auto">
          <a:xfrm flipV="1">
            <a:off x="4119563" y="6170613"/>
            <a:ext cx="1587" cy="6889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9" name="Line 14"/>
          <p:cNvSpPr>
            <a:spLocks noChangeShapeType="1"/>
          </p:cNvSpPr>
          <p:nvPr/>
        </p:nvSpPr>
        <p:spPr bwMode="auto">
          <a:xfrm flipV="1">
            <a:off x="3894138" y="6018213"/>
            <a:ext cx="1587" cy="8413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0" name="Line 15"/>
          <p:cNvSpPr>
            <a:spLocks noChangeShapeType="1"/>
          </p:cNvSpPr>
          <p:nvPr/>
        </p:nvSpPr>
        <p:spPr bwMode="auto">
          <a:xfrm flipV="1">
            <a:off x="3208338" y="5256213"/>
            <a:ext cx="1587" cy="16033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1" name="Line 16"/>
          <p:cNvSpPr>
            <a:spLocks noChangeShapeType="1"/>
          </p:cNvSpPr>
          <p:nvPr/>
        </p:nvSpPr>
        <p:spPr bwMode="auto">
          <a:xfrm flipV="1">
            <a:off x="3440113" y="5637213"/>
            <a:ext cx="1587" cy="12223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Line 17"/>
          <p:cNvSpPr>
            <a:spLocks noChangeShapeType="1"/>
          </p:cNvSpPr>
          <p:nvPr/>
        </p:nvSpPr>
        <p:spPr bwMode="auto">
          <a:xfrm flipV="1">
            <a:off x="3668713" y="5865813"/>
            <a:ext cx="1587" cy="9937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3" name="Line 18"/>
          <p:cNvSpPr>
            <a:spLocks noChangeShapeType="1"/>
          </p:cNvSpPr>
          <p:nvPr/>
        </p:nvSpPr>
        <p:spPr bwMode="auto">
          <a:xfrm flipV="1">
            <a:off x="2976563" y="4875213"/>
            <a:ext cx="1587" cy="19843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 name="Rectangle 19"/>
          <p:cNvSpPr>
            <a:spLocks noChangeArrowheads="1"/>
          </p:cNvSpPr>
          <p:nvPr/>
        </p:nvSpPr>
        <p:spPr bwMode="auto">
          <a:xfrm>
            <a:off x="468313" y="423863"/>
            <a:ext cx="6618287"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Arial" panose="020B0604020202020204" pitchFamily="34" charset="0"/>
                <a:ea typeface="Droid Sans Fallback" charset="0"/>
                <a:cs typeface="Droid Sans Fallback" charset="0"/>
              </a:defRPr>
            </a:lvl9pPr>
          </a:lstStyle>
          <a:p>
            <a:pPr eaLnBrk="1">
              <a:spcBef>
                <a:spcPts val="500"/>
              </a:spcBef>
              <a:buClr>
                <a:srgbClr val="000000"/>
              </a:buClr>
              <a:buSzPct val="100000"/>
              <a:buFont typeface="Times New Roman" panose="02020603050405020304" pitchFamily="18" charset="0"/>
              <a:buNone/>
              <a:defRPr/>
            </a:pPr>
            <a:r>
              <a:rPr lang="en-US" sz="1000" smtClean="0">
                <a:ea typeface="ＭＳ Ｐゴシック" panose="020B0600070205080204" pitchFamily="34" charset="-128"/>
              </a:rPr>
              <a:t>National Aeronautics and Space Administration</a:t>
            </a:r>
          </a:p>
        </p:txBody>
      </p:sp>
      <p:sp>
        <p:nvSpPr>
          <p:cNvPr id="1045" name="Line 20"/>
          <p:cNvSpPr>
            <a:spLocks noChangeShapeType="1"/>
          </p:cNvSpPr>
          <p:nvPr/>
        </p:nvSpPr>
        <p:spPr bwMode="auto">
          <a:xfrm flipV="1">
            <a:off x="4343400" y="6323013"/>
            <a:ext cx="1588" cy="53657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6" name="Line 21"/>
          <p:cNvSpPr>
            <a:spLocks noChangeShapeType="1"/>
          </p:cNvSpPr>
          <p:nvPr/>
        </p:nvSpPr>
        <p:spPr bwMode="auto">
          <a:xfrm>
            <a:off x="0" y="2284413"/>
            <a:ext cx="50292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7" name="Line 22"/>
          <p:cNvSpPr>
            <a:spLocks noChangeShapeType="1"/>
          </p:cNvSpPr>
          <p:nvPr/>
        </p:nvSpPr>
        <p:spPr bwMode="auto">
          <a:xfrm>
            <a:off x="0" y="2516188"/>
            <a:ext cx="41910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8" name="Line 23"/>
          <p:cNvSpPr>
            <a:spLocks noChangeShapeType="1"/>
          </p:cNvSpPr>
          <p:nvPr/>
        </p:nvSpPr>
        <p:spPr bwMode="auto">
          <a:xfrm>
            <a:off x="0" y="2743200"/>
            <a:ext cx="39624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9" name="Line 24"/>
          <p:cNvSpPr>
            <a:spLocks noChangeShapeType="1"/>
          </p:cNvSpPr>
          <p:nvPr/>
        </p:nvSpPr>
        <p:spPr bwMode="auto">
          <a:xfrm>
            <a:off x="0" y="2974975"/>
            <a:ext cx="37338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0" name="Line 25"/>
          <p:cNvSpPr>
            <a:spLocks noChangeShapeType="1"/>
          </p:cNvSpPr>
          <p:nvPr/>
        </p:nvSpPr>
        <p:spPr bwMode="auto">
          <a:xfrm>
            <a:off x="0" y="3206750"/>
            <a:ext cx="3505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1" name="Line 26"/>
          <p:cNvSpPr>
            <a:spLocks noChangeShapeType="1"/>
          </p:cNvSpPr>
          <p:nvPr/>
        </p:nvSpPr>
        <p:spPr bwMode="auto">
          <a:xfrm>
            <a:off x="0" y="3433763"/>
            <a:ext cx="32766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2" name="Line 27"/>
          <p:cNvSpPr>
            <a:spLocks noChangeShapeType="1"/>
          </p:cNvSpPr>
          <p:nvPr/>
        </p:nvSpPr>
        <p:spPr bwMode="auto">
          <a:xfrm>
            <a:off x="0" y="3656013"/>
            <a:ext cx="30480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3" name="Line 28"/>
          <p:cNvSpPr>
            <a:spLocks noChangeShapeType="1"/>
          </p:cNvSpPr>
          <p:nvPr/>
        </p:nvSpPr>
        <p:spPr bwMode="auto">
          <a:xfrm>
            <a:off x="0" y="3887788"/>
            <a:ext cx="28956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4" name="Line 29"/>
          <p:cNvSpPr>
            <a:spLocks noChangeShapeType="1"/>
          </p:cNvSpPr>
          <p:nvPr/>
        </p:nvSpPr>
        <p:spPr bwMode="auto">
          <a:xfrm>
            <a:off x="0" y="4114800"/>
            <a:ext cx="2743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5" name="Line 30"/>
          <p:cNvSpPr>
            <a:spLocks noChangeShapeType="1"/>
          </p:cNvSpPr>
          <p:nvPr/>
        </p:nvSpPr>
        <p:spPr bwMode="auto">
          <a:xfrm>
            <a:off x="0" y="4344988"/>
            <a:ext cx="27432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6" name="Line 31"/>
          <p:cNvSpPr>
            <a:spLocks noChangeShapeType="1"/>
          </p:cNvSpPr>
          <p:nvPr/>
        </p:nvSpPr>
        <p:spPr bwMode="auto">
          <a:xfrm>
            <a:off x="0" y="4576763"/>
            <a:ext cx="28956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7" name="Line 32"/>
          <p:cNvSpPr>
            <a:spLocks noChangeShapeType="1"/>
          </p:cNvSpPr>
          <p:nvPr/>
        </p:nvSpPr>
        <p:spPr bwMode="auto">
          <a:xfrm>
            <a:off x="0" y="4803775"/>
            <a:ext cx="30480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8" name="Line 33"/>
          <p:cNvSpPr>
            <a:spLocks noChangeShapeType="1"/>
          </p:cNvSpPr>
          <p:nvPr/>
        </p:nvSpPr>
        <p:spPr bwMode="auto">
          <a:xfrm>
            <a:off x="0" y="5026025"/>
            <a:ext cx="30480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9" name="Line 34"/>
          <p:cNvSpPr>
            <a:spLocks noChangeShapeType="1"/>
          </p:cNvSpPr>
          <p:nvPr/>
        </p:nvSpPr>
        <p:spPr bwMode="auto">
          <a:xfrm>
            <a:off x="0" y="5257800"/>
            <a:ext cx="33528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0" name="Line 35"/>
          <p:cNvSpPr>
            <a:spLocks noChangeShapeType="1"/>
          </p:cNvSpPr>
          <p:nvPr/>
        </p:nvSpPr>
        <p:spPr bwMode="auto">
          <a:xfrm>
            <a:off x="0" y="5484813"/>
            <a:ext cx="33528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1" name="Line 36"/>
          <p:cNvSpPr>
            <a:spLocks noChangeShapeType="1"/>
          </p:cNvSpPr>
          <p:nvPr/>
        </p:nvSpPr>
        <p:spPr bwMode="auto">
          <a:xfrm>
            <a:off x="0" y="5716588"/>
            <a:ext cx="35814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2" name="Line 37"/>
          <p:cNvSpPr>
            <a:spLocks noChangeShapeType="1"/>
          </p:cNvSpPr>
          <p:nvPr/>
        </p:nvSpPr>
        <p:spPr bwMode="auto">
          <a:xfrm>
            <a:off x="0" y="5948363"/>
            <a:ext cx="3810000" cy="158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3" name="Line 38"/>
          <p:cNvSpPr>
            <a:spLocks noChangeShapeType="1"/>
          </p:cNvSpPr>
          <p:nvPr/>
        </p:nvSpPr>
        <p:spPr bwMode="auto">
          <a:xfrm>
            <a:off x="0" y="6175375"/>
            <a:ext cx="41910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4" name="Line 39"/>
          <p:cNvSpPr>
            <a:spLocks noChangeShapeType="1"/>
          </p:cNvSpPr>
          <p:nvPr/>
        </p:nvSpPr>
        <p:spPr bwMode="auto">
          <a:xfrm>
            <a:off x="0" y="6397625"/>
            <a:ext cx="44196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5" name="Line 40"/>
          <p:cNvSpPr>
            <a:spLocks noChangeShapeType="1"/>
          </p:cNvSpPr>
          <p:nvPr/>
        </p:nvSpPr>
        <p:spPr bwMode="auto">
          <a:xfrm>
            <a:off x="0" y="6629400"/>
            <a:ext cx="4648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66" name="Group 41"/>
          <p:cNvGrpSpPr>
            <a:grpSpLocks/>
          </p:cNvGrpSpPr>
          <p:nvPr/>
        </p:nvGrpSpPr>
        <p:grpSpPr bwMode="auto">
          <a:xfrm>
            <a:off x="236538" y="1065213"/>
            <a:ext cx="5703887" cy="5794375"/>
            <a:chOff x="149" y="671"/>
            <a:chExt cx="3593" cy="3650"/>
          </a:xfrm>
        </p:grpSpPr>
        <p:sp>
          <p:nvSpPr>
            <p:cNvPr id="1072" name="Line 42"/>
            <p:cNvSpPr>
              <a:spLocks noChangeShapeType="1"/>
            </p:cNvSpPr>
            <p:nvPr/>
          </p:nvSpPr>
          <p:spPr bwMode="auto">
            <a:xfrm flipV="1">
              <a:off x="149" y="670"/>
              <a:ext cx="0" cy="3649"/>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73" name="Group 43"/>
            <p:cNvGrpSpPr>
              <a:grpSpLocks/>
            </p:cNvGrpSpPr>
            <p:nvPr/>
          </p:nvGrpSpPr>
          <p:grpSpPr bwMode="auto">
            <a:xfrm>
              <a:off x="270" y="671"/>
              <a:ext cx="3472" cy="3650"/>
              <a:chOff x="270" y="671"/>
              <a:chExt cx="3472" cy="3650"/>
            </a:xfrm>
          </p:grpSpPr>
          <p:sp>
            <p:nvSpPr>
              <p:cNvPr id="1074" name="Line 44"/>
              <p:cNvSpPr>
                <a:spLocks noChangeShapeType="1"/>
              </p:cNvSpPr>
              <p:nvPr/>
            </p:nvSpPr>
            <p:spPr bwMode="auto">
              <a:xfrm flipV="1">
                <a:off x="3173" y="672"/>
                <a:ext cx="0" cy="731"/>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5" name="Line 45"/>
              <p:cNvSpPr>
                <a:spLocks noChangeShapeType="1"/>
              </p:cNvSpPr>
              <p:nvPr/>
            </p:nvSpPr>
            <p:spPr bwMode="auto">
              <a:xfrm flipV="1">
                <a:off x="2890" y="670"/>
                <a:ext cx="0" cy="779"/>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6" name="Line 46"/>
              <p:cNvSpPr>
                <a:spLocks noChangeShapeType="1"/>
              </p:cNvSpPr>
              <p:nvPr/>
            </p:nvSpPr>
            <p:spPr bwMode="auto">
              <a:xfrm flipV="1">
                <a:off x="3030" y="671"/>
                <a:ext cx="0" cy="780"/>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7" name="Line 47"/>
              <p:cNvSpPr>
                <a:spLocks noChangeShapeType="1"/>
              </p:cNvSpPr>
              <p:nvPr/>
            </p:nvSpPr>
            <p:spPr bwMode="auto">
              <a:xfrm flipV="1">
                <a:off x="1420"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8" name="Line 48"/>
              <p:cNvSpPr>
                <a:spLocks noChangeShapeType="1"/>
              </p:cNvSpPr>
              <p:nvPr/>
            </p:nvSpPr>
            <p:spPr bwMode="auto">
              <a:xfrm flipV="1">
                <a:off x="1562"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79" name="Line 49"/>
              <p:cNvSpPr>
                <a:spLocks noChangeShapeType="1"/>
              </p:cNvSpPr>
              <p:nvPr/>
            </p:nvSpPr>
            <p:spPr bwMode="auto">
              <a:xfrm flipV="1">
                <a:off x="1704"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0" name="Line 50"/>
              <p:cNvSpPr>
                <a:spLocks noChangeShapeType="1"/>
              </p:cNvSpPr>
              <p:nvPr/>
            </p:nvSpPr>
            <p:spPr bwMode="auto">
              <a:xfrm flipV="1">
                <a:off x="1276"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1" name="Line 51"/>
              <p:cNvSpPr>
                <a:spLocks noChangeShapeType="1"/>
              </p:cNvSpPr>
              <p:nvPr/>
            </p:nvSpPr>
            <p:spPr bwMode="auto">
              <a:xfrm flipV="1">
                <a:off x="844"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2" name="Line 52"/>
              <p:cNvSpPr>
                <a:spLocks noChangeShapeType="1"/>
              </p:cNvSpPr>
              <p:nvPr/>
            </p:nvSpPr>
            <p:spPr bwMode="auto">
              <a:xfrm flipV="1">
                <a:off x="990"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3" name="Line 53"/>
              <p:cNvSpPr>
                <a:spLocks noChangeShapeType="1"/>
              </p:cNvSpPr>
              <p:nvPr/>
            </p:nvSpPr>
            <p:spPr bwMode="auto">
              <a:xfrm flipV="1">
                <a:off x="1132"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4" name="Line 54"/>
              <p:cNvSpPr>
                <a:spLocks noChangeShapeType="1"/>
              </p:cNvSpPr>
              <p:nvPr/>
            </p:nvSpPr>
            <p:spPr bwMode="auto">
              <a:xfrm flipV="1">
                <a:off x="698"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5" name="Line 55"/>
              <p:cNvSpPr>
                <a:spLocks noChangeShapeType="1"/>
              </p:cNvSpPr>
              <p:nvPr/>
            </p:nvSpPr>
            <p:spPr bwMode="auto">
              <a:xfrm flipV="1">
                <a:off x="270"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6" name="Line 56"/>
              <p:cNvSpPr>
                <a:spLocks noChangeShapeType="1"/>
              </p:cNvSpPr>
              <p:nvPr/>
            </p:nvSpPr>
            <p:spPr bwMode="auto">
              <a:xfrm flipV="1">
                <a:off x="412"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7" name="Line 57"/>
              <p:cNvSpPr>
                <a:spLocks noChangeShapeType="1"/>
              </p:cNvSpPr>
              <p:nvPr/>
            </p:nvSpPr>
            <p:spPr bwMode="auto">
              <a:xfrm flipV="1">
                <a:off x="554" y="670"/>
                <a:ext cx="0" cy="365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8" name="Line 58"/>
              <p:cNvSpPr>
                <a:spLocks noChangeShapeType="1"/>
              </p:cNvSpPr>
              <p:nvPr/>
            </p:nvSpPr>
            <p:spPr bwMode="auto">
              <a:xfrm flipV="1">
                <a:off x="2741" y="672"/>
                <a:ext cx="0" cy="82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9" name="Line 59"/>
              <p:cNvSpPr>
                <a:spLocks noChangeShapeType="1"/>
              </p:cNvSpPr>
              <p:nvPr/>
            </p:nvSpPr>
            <p:spPr bwMode="auto">
              <a:xfrm flipV="1">
                <a:off x="2592" y="671"/>
                <a:ext cx="0" cy="926"/>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0" name="Line 60"/>
              <p:cNvSpPr>
                <a:spLocks noChangeShapeType="1"/>
              </p:cNvSpPr>
              <p:nvPr/>
            </p:nvSpPr>
            <p:spPr bwMode="auto">
              <a:xfrm flipV="1">
                <a:off x="2448" y="671"/>
                <a:ext cx="0" cy="107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1" name="Line 61"/>
              <p:cNvSpPr>
                <a:spLocks noChangeShapeType="1"/>
              </p:cNvSpPr>
              <p:nvPr/>
            </p:nvSpPr>
            <p:spPr bwMode="auto">
              <a:xfrm flipV="1">
                <a:off x="2304" y="672"/>
                <a:ext cx="0" cy="1169"/>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2" name="Line 62"/>
              <p:cNvSpPr>
                <a:spLocks noChangeShapeType="1"/>
              </p:cNvSpPr>
              <p:nvPr/>
            </p:nvSpPr>
            <p:spPr bwMode="auto">
              <a:xfrm flipV="1">
                <a:off x="2160" y="672"/>
                <a:ext cx="0" cy="1364"/>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3" name="Line 63"/>
              <p:cNvSpPr>
                <a:spLocks noChangeShapeType="1"/>
              </p:cNvSpPr>
              <p:nvPr/>
            </p:nvSpPr>
            <p:spPr bwMode="auto">
              <a:xfrm flipV="1">
                <a:off x="2016" y="672"/>
                <a:ext cx="0" cy="1461"/>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Line 64"/>
              <p:cNvSpPr>
                <a:spLocks noChangeShapeType="1"/>
              </p:cNvSpPr>
              <p:nvPr/>
            </p:nvSpPr>
            <p:spPr bwMode="auto">
              <a:xfrm flipV="1">
                <a:off x="1872" y="672"/>
                <a:ext cx="0" cy="1607"/>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5" name="Line 65"/>
              <p:cNvSpPr>
                <a:spLocks noChangeShapeType="1"/>
              </p:cNvSpPr>
              <p:nvPr/>
            </p:nvSpPr>
            <p:spPr bwMode="auto">
              <a:xfrm flipV="1">
                <a:off x="3456" y="671"/>
                <a:ext cx="0" cy="53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6" name="Line 66"/>
              <p:cNvSpPr>
                <a:spLocks noChangeShapeType="1"/>
              </p:cNvSpPr>
              <p:nvPr/>
            </p:nvSpPr>
            <p:spPr bwMode="auto">
              <a:xfrm flipV="1">
                <a:off x="3312" y="672"/>
                <a:ext cx="0" cy="682"/>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7" name="Line 67"/>
              <p:cNvSpPr>
                <a:spLocks noChangeShapeType="1"/>
              </p:cNvSpPr>
              <p:nvPr/>
            </p:nvSpPr>
            <p:spPr bwMode="auto">
              <a:xfrm flipV="1">
                <a:off x="3599" y="671"/>
                <a:ext cx="0" cy="391"/>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8" name="Line 68"/>
              <p:cNvSpPr>
                <a:spLocks noChangeShapeType="1"/>
              </p:cNvSpPr>
              <p:nvPr/>
            </p:nvSpPr>
            <p:spPr bwMode="auto">
              <a:xfrm flipV="1">
                <a:off x="3743" y="671"/>
                <a:ext cx="0" cy="245"/>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067" name="Line 69"/>
          <p:cNvSpPr>
            <a:spLocks noChangeShapeType="1"/>
          </p:cNvSpPr>
          <p:nvPr/>
        </p:nvSpPr>
        <p:spPr bwMode="auto">
          <a:xfrm>
            <a:off x="0" y="1139825"/>
            <a:ext cx="6172200" cy="1588"/>
          </a:xfrm>
          <a:prstGeom prst="line">
            <a:avLst/>
          </a:prstGeom>
          <a:noFill/>
          <a:ln w="3240">
            <a:solidFill>
              <a:srgbClr val="FFFFFF">
                <a:alpha val="14902"/>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4" name="Rectangle 70"/>
          <p:cNvSpPr>
            <a:spLocks noChangeArrowheads="1"/>
          </p:cNvSpPr>
          <p:nvPr/>
        </p:nvSpPr>
        <p:spPr bwMode="auto">
          <a:xfrm>
            <a:off x="134938" y="765175"/>
            <a:ext cx="232410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Arial" panose="020B0604020202020204" pitchFamily="34" charset="0"/>
                <a:ea typeface="Droid Sans Fallback" charset="0"/>
                <a:cs typeface="Droid Sans Fallback" charset="0"/>
              </a:defRPr>
            </a:lvl9pPr>
          </a:lstStyle>
          <a:p>
            <a:pPr eaLnBrk="1">
              <a:spcBef>
                <a:spcPts val="400"/>
              </a:spcBef>
              <a:buClr>
                <a:srgbClr val="000000"/>
              </a:buClr>
              <a:buSzPct val="100000"/>
              <a:buFont typeface="Times New Roman" panose="02020603050405020304" pitchFamily="18" charset="0"/>
              <a:buNone/>
              <a:defRPr/>
            </a:pPr>
            <a:r>
              <a:rPr lang="en-US" sz="800" smtClean="0">
                <a:solidFill>
                  <a:srgbClr val="FFFFFF"/>
                </a:solidFill>
                <a:ea typeface="ヒラギノ角ゴ Pro W3" charset="0"/>
                <a:cs typeface="ヒラギノ角ゴ Pro W3" charset="0"/>
              </a:rPr>
              <a:t>National Aeronautics and Space Administration</a:t>
            </a:r>
          </a:p>
        </p:txBody>
      </p:sp>
      <p:pic>
        <p:nvPicPr>
          <p:cNvPr id="1069" name="Picture 7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513" y="100013"/>
            <a:ext cx="717550" cy="59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0" name="Rectangle 72"/>
          <p:cNvSpPr>
            <a:spLocks noGrp="1" noChangeArrowheads="1"/>
          </p:cNvSpPr>
          <p:nvPr>
            <p:ph type="title"/>
          </p:nvPr>
        </p:nvSpPr>
        <p:spPr bwMode="auto">
          <a:xfrm>
            <a:off x="458788" y="1728788"/>
            <a:ext cx="8196262"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the title text formatClick to edit Master title style</a:t>
            </a:r>
          </a:p>
        </p:txBody>
      </p:sp>
      <p:sp>
        <p:nvSpPr>
          <p:cNvPr id="1071" name="Rectangle 73"/>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00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2pPr>
      <a:lvl3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3pPr>
      <a:lvl4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4pPr>
      <a:lvl5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5pPr>
      <a:lvl6pPr marL="25146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6pPr>
      <a:lvl7pPr marL="29718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7pPr>
      <a:lvl8pPr marL="3429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8pPr>
      <a:lvl9pPr marL="3886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3" y="-23813"/>
            <a:ext cx="9155113" cy="785813"/>
          </a:xfrm>
          <a:prstGeom prst="rect">
            <a:avLst/>
          </a:prstGeom>
          <a:noFill/>
          <a:ln w="9525">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2"/>
          <p:cNvSpPr>
            <a:spLocks noChangeArrowheads="1"/>
          </p:cNvSpPr>
          <p:nvPr/>
        </p:nvSpPr>
        <p:spPr bwMode="auto">
          <a:xfrm>
            <a:off x="-11113" y="6484938"/>
            <a:ext cx="91551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Droid Sans Fallback" charset="0"/>
                <a:cs typeface="Droid Sans Fallback" charset="0"/>
              </a:defRPr>
            </a:lvl9pPr>
          </a:lstStyle>
          <a:p>
            <a:pPr algn="r" eaLnBrk="1">
              <a:buClr>
                <a:srgbClr val="000000"/>
              </a:buClr>
              <a:buSzPct val="100000"/>
              <a:buFont typeface="Times New Roman" panose="02020603050405020304" pitchFamily="18" charset="0"/>
              <a:buNone/>
              <a:defRPr/>
            </a:pPr>
            <a:fld id="{F1CC312C-9639-430F-BA99-B07B802DC7C3}" type="slidenum">
              <a:rPr lang="en-US" sz="1000" b="1" smtClean="0">
                <a:solidFill>
                  <a:srgbClr val="FFFFFF"/>
                </a:solidFill>
                <a:ea typeface="ＭＳ Ｐゴシック" panose="020B0600070205080204" pitchFamily="34" charset="-128"/>
              </a:rPr>
              <a:pPr algn="r" eaLnBrk="1">
                <a:buClr>
                  <a:srgbClr val="000000"/>
                </a:buClr>
                <a:buSzPct val="100000"/>
                <a:buFont typeface="Times New Roman" panose="02020603050405020304" pitchFamily="18" charset="0"/>
                <a:buNone/>
                <a:defRPr/>
              </a:pPr>
              <a:t>‹#›</a:t>
            </a:fld>
            <a:endParaRPr lang="en-US" sz="1000" b="1" smtClean="0">
              <a:solidFill>
                <a:srgbClr val="FFFFFF"/>
              </a:solidFill>
              <a:ea typeface="ＭＳ Ｐゴシック" panose="020B0600070205080204" pitchFamily="34" charset="-128"/>
            </a:endParaRPr>
          </a:p>
        </p:txBody>
      </p:sp>
      <p:pic>
        <p:nvPicPr>
          <p:cNvPr id="205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73025"/>
            <a:ext cx="717550" cy="593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Line 4"/>
          <p:cNvSpPr>
            <a:spLocks noChangeShapeType="1"/>
          </p:cNvSpPr>
          <p:nvPr/>
        </p:nvSpPr>
        <p:spPr bwMode="auto">
          <a:xfrm>
            <a:off x="-11113" y="6637338"/>
            <a:ext cx="9155113" cy="1587"/>
          </a:xfrm>
          <a:prstGeom prst="line">
            <a:avLst/>
          </a:prstGeom>
          <a:noFill/>
          <a:ln w="9360">
            <a:solidFill>
              <a:srgbClr val="000000"/>
            </a:solidFill>
            <a:round/>
            <a:headEnd/>
            <a:tailEnd/>
          </a:ln>
          <a:effectLst>
            <a:outerShdw dist="17819" dir="2700000" algn="ctr" rotWithShape="0">
              <a:srgbClr val="000000">
                <a:alpha val="75014"/>
              </a:srgbClr>
            </a:outerShdw>
          </a:effectLst>
          <a:extLst>
            <a:ext uri="{909E8E84-426E-40DD-AFC4-6F175D3DCCD1}">
              <a14:hiddenFill xmlns:a14="http://schemas.microsoft.com/office/drawing/2010/main">
                <a:noFill/>
              </a14:hiddenFill>
            </a:ext>
          </a:extLst>
        </p:spPr>
        <p:txBody>
          <a:bodyPr/>
          <a:lstStyle/>
          <a:p>
            <a:endParaRPr lang="en-US"/>
          </a:p>
        </p:txBody>
      </p:sp>
      <p:sp>
        <p:nvSpPr>
          <p:cNvPr id="3" name="Rectangle 5"/>
          <p:cNvSpPr>
            <a:spLocks noChangeArrowheads="1"/>
          </p:cNvSpPr>
          <p:nvPr/>
        </p:nvSpPr>
        <p:spPr bwMode="auto">
          <a:xfrm>
            <a:off x="8520113" y="6623050"/>
            <a:ext cx="8747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457200" algn="l"/>
              </a:tabLst>
              <a:defRPr>
                <a:solidFill>
                  <a:srgbClr val="000000"/>
                </a:solidFill>
                <a:latin typeface="Arial" panose="020B0604020202020204" pitchFamily="34" charset="0"/>
                <a:ea typeface="Droid Sans Fallback" charset="0"/>
                <a:cs typeface="Droid Sans Fallback" charset="0"/>
              </a:defRPr>
            </a:lvl1pPr>
            <a:lvl2pPr>
              <a:tabLst>
                <a:tab pos="457200" algn="l"/>
              </a:tabLst>
              <a:defRPr>
                <a:solidFill>
                  <a:srgbClr val="000000"/>
                </a:solidFill>
                <a:latin typeface="Arial" panose="020B0604020202020204" pitchFamily="34" charset="0"/>
                <a:ea typeface="Droid Sans Fallback" charset="0"/>
                <a:cs typeface="Droid Sans Fallback" charset="0"/>
              </a:defRPr>
            </a:lvl2pPr>
            <a:lvl3pPr>
              <a:tabLst>
                <a:tab pos="457200" algn="l"/>
              </a:tabLst>
              <a:defRPr>
                <a:solidFill>
                  <a:srgbClr val="000000"/>
                </a:solidFill>
                <a:latin typeface="Arial" panose="020B0604020202020204" pitchFamily="34" charset="0"/>
                <a:ea typeface="Droid Sans Fallback" charset="0"/>
                <a:cs typeface="Droid Sans Fallback" charset="0"/>
              </a:defRPr>
            </a:lvl3pPr>
            <a:lvl4pPr>
              <a:tabLst>
                <a:tab pos="457200" algn="l"/>
              </a:tabLst>
              <a:defRPr>
                <a:solidFill>
                  <a:srgbClr val="000000"/>
                </a:solidFill>
                <a:latin typeface="Arial" panose="020B0604020202020204" pitchFamily="34" charset="0"/>
                <a:ea typeface="Droid Sans Fallback" charset="0"/>
                <a:cs typeface="Droid Sans Fallback" charset="0"/>
              </a:defRPr>
            </a:lvl4pPr>
            <a:lvl5pPr>
              <a:tabLst>
                <a:tab pos="457200" algn="l"/>
              </a:tabLst>
              <a:defRPr>
                <a:solidFill>
                  <a:srgbClr val="000000"/>
                </a:solidFill>
                <a:latin typeface="Arial" panose="020B0604020202020204" pitchFamily="34" charset="0"/>
                <a:ea typeface="Droid Sans Fallback" charset="0"/>
                <a:cs typeface="Droid Sans Fallback"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Droid Sans Fallback" charset="0"/>
                <a:cs typeface="Droid Sans Fallback"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Droid Sans Fallback" charset="0"/>
                <a:cs typeface="Droid Sans Fallback"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Droid Sans Fallback" charset="0"/>
                <a:cs typeface="Droid Sans Fallback"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Arial" panose="020B0604020202020204" pitchFamily="34" charset="0"/>
                <a:ea typeface="Droid Sans Fallback" charset="0"/>
                <a:cs typeface="Droid Sans Fallback" charset="0"/>
              </a:defRPr>
            </a:lvl9pPr>
          </a:lstStyle>
          <a:p>
            <a:pPr eaLnBrk="1">
              <a:buClr>
                <a:srgbClr val="000000"/>
              </a:buClr>
              <a:buSzPct val="100000"/>
              <a:buFont typeface="Times New Roman" panose="02020603050405020304" pitchFamily="18" charset="0"/>
              <a:buNone/>
              <a:defRPr/>
            </a:pPr>
            <a:fld id="{AC9D9CD2-82DD-4733-9765-B1397230B34C}" type="slidenum">
              <a:rPr lang="en-US" sz="1200" smtClean="0">
                <a:ea typeface="ヒラギノ角ゴ Pro W3" charset="0"/>
                <a:cs typeface="ヒラギノ角ゴ Pro W3" charset="0"/>
              </a:rPr>
              <a:pPr eaLnBrk="1">
                <a:buClr>
                  <a:srgbClr val="000000"/>
                </a:buClr>
                <a:buSzPct val="100000"/>
                <a:buFont typeface="Times New Roman" panose="02020603050405020304" pitchFamily="18" charset="0"/>
                <a:buNone/>
                <a:defRPr/>
              </a:pPr>
              <a:t>‹#›</a:t>
            </a:fld>
            <a:endParaRPr lang="en-US" sz="1200" smtClean="0">
              <a:ea typeface="ヒラギノ角ゴ Pro W3" charset="0"/>
              <a:cs typeface="ヒラギノ角ゴ Pro W3" charset="0"/>
            </a:endParaRPr>
          </a:p>
        </p:txBody>
      </p:sp>
      <p:sp>
        <p:nvSpPr>
          <p:cNvPr id="2055" name="Rectangle 6"/>
          <p:cNvSpPr>
            <a:spLocks noGrp="1" noChangeArrowheads="1"/>
          </p:cNvSpPr>
          <p:nvPr>
            <p:ph type="title"/>
          </p:nvPr>
        </p:nvSpPr>
        <p:spPr bwMode="auto">
          <a:xfrm>
            <a:off x="817563" y="92075"/>
            <a:ext cx="7775575"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the title text format</a:t>
            </a:r>
          </a:p>
        </p:txBody>
      </p:sp>
      <p:sp>
        <p:nvSpPr>
          <p:cNvPr id="2056" name="Rectangle 7"/>
          <p:cNvSpPr>
            <a:spLocks noGrp="1" noChangeArrowheads="1"/>
          </p:cNvSpPr>
          <p:nvPr>
            <p:ph type="body" idx="1"/>
          </p:nvPr>
        </p:nvSpPr>
        <p:spPr bwMode="auto">
          <a:xfrm>
            <a:off x="685800" y="1006475"/>
            <a:ext cx="7770813" cy="5087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LevelClick to edit Master text styles</a:t>
            </a:r>
          </a:p>
          <a:p>
            <a:pPr lvl="4"/>
            <a:r>
              <a:rPr lang="en-GB" altLang="en-US" smtClean="0"/>
              <a:t>Second level</a:t>
            </a:r>
          </a:p>
          <a:p>
            <a:pPr lvl="4"/>
            <a:r>
              <a:rPr lang="en-GB" altLang="en-US" smtClean="0"/>
              <a:t>Third level</a:t>
            </a:r>
          </a:p>
          <a:p>
            <a:pPr lvl="4"/>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2pPr>
      <a:lvl3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3pPr>
      <a:lvl4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4pPr>
      <a:lvl5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5pPr>
      <a:lvl6pPr marL="25146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6pPr>
      <a:lvl7pPr marL="29718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7pPr>
      <a:lvl8pPr marL="3429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8pPr>
      <a:lvl9pPr marL="3886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8.wmf"/><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8.wmf"/><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8.wmf"/><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8.wmf"/><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2057400"/>
            <a:ext cx="8097838"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lnSpc>
                <a:spcPct val="100000"/>
              </a:lnSpc>
              <a:spcAft>
                <a:spcPct val="0"/>
              </a:spcAft>
            </a:pPr>
            <a:r>
              <a:rPr lang="en-US" altLang="en-US" sz="4000" b="1" dirty="0">
                <a:solidFill>
                  <a:srgbClr val="99CCFF"/>
                </a:solidFill>
              </a:rPr>
              <a:t>Autocoding </a:t>
            </a:r>
            <a:r>
              <a:rPr lang="en-US" altLang="en-US" sz="4000" b="1" dirty="0" smtClean="0">
                <a:solidFill>
                  <a:srgbClr val="99CCFF"/>
                </a:solidFill>
              </a:rPr>
              <a:t>Software </a:t>
            </a:r>
            <a:endParaRPr lang="en-US" altLang="en-US" sz="4000" b="1" dirty="0">
              <a:solidFill>
                <a:srgbClr val="99CCFF"/>
              </a:solidFill>
            </a:endParaRPr>
          </a:p>
          <a:p>
            <a:pPr algn="ctr" eaLnBrk="1">
              <a:lnSpc>
                <a:spcPct val="100000"/>
              </a:lnSpc>
              <a:spcAft>
                <a:spcPct val="0"/>
              </a:spcAft>
            </a:pPr>
            <a:r>
              <a:rPr lang="en-US" altLang="en-US" sz="4000" b="1" dirty="0">
                <a:solidFill>
                  <a:srgbClr val="99CCFF"/>
                </a:solidFill>
              </a:rPr>
              <a:t>and </a:t>
            </a:r>
            <a:r>
              <a:rPr lang="en-US" altLang="en-US" sz="4000" b="1" dirty="0" smtClean="0">
                <a:solidFill>
                  <a:srgbClr val="99CCFF"/>
                </a:solidFill>
              </a:rPr>
              <a:t>Device Interfaces </a:t>
            </a:r>
            <a:r>
              <a:rPr lang="en-US" altLang="en-US" sz="4000" b="1" dirty="0">
                <a:solidFill>
                  <a:srgbClr val="99CCFF"/>
                </a:solidFill>
              </a:rPr>
              <a:t>from </a:t>
            </a:r>
          </a:p>
          <a:p>
            <a:pPr algn="ctr" eaLnBrk="1">
              <a:lnSpc>
                <a:spcPct val="100000"/>
              </a:lnSpc>
              <a:spcAft>
                <a:spcPct val="0"/>
              </a:spcAft>
            </a:pPr>
            <a:r>
              <a:rPr lang="en-US" altLang="en-US" sz="4000" b="1" dirty="0">
                <a:solidFill>
                  <a:srgbClr val="99CCFF"/>
                </a:solidFill>
              </a:rPr>
              <a:t>CCSDS Electronic Data Sheets</a:t>
            </a:r>
          </a:p>
          <a:p>
            <a:pPr algn="r" eaLnBrk="1">
              <a:lnSpc>
                <a:spcPct val="100000"/>
              </a:lnSpc>
              <a:spcAft>
                <a:spcPct val="0"/>
              </a:spcAft>
            </a:pPr>
            <a:endParaRPr lang="en-US" altLang="en-US" sz="4000" b="1" dirty="0">
              <a:solidFill>
                <a:srgbClr val="99CCFF"/>
              </a:solidFill>
            </a:endParaRPr>
          </a:p>
          <a:p>
            <a:pPr algn="r" eaLnBrk="1">
              <a:lnSpc>
                <a:spcPct val="100000"/>
              </a:lnSpc>
              <a:spcAft>
                <a:spcPct val="0"/>
              </a:spcAft>
            </a:pPr>
            <a:r>
              <a:rPr lang="en-US" altLang="en-US" sz="3200" b="1" dirty="0">
                <a:solidFill>
                  <a:srgbClr val="99CCFF"/>
                </a:solidFill>
              </a:rPr>
              <a:t>December 2018</a:t>
            </a:r>
          </a:p>
          <a:p>
            <a:pPr algn="r" eaLnBrk="1">
              <a:lnSpc>
                <a:spcPct val="100000"/>
              </a:lnSpc>
              <a:spcAft>
                <a:spcPct val="0"/>
              </a:spcAft>
            </a:pPr>
            <a:endParaRPr lang="en-US" altLang="en-US" sz="4000" b="1" dirty="0">
              <a:solidFill>
                <a:srgbClr val="99CCFF"/>
              </a:solidFill>
            </a:endParaRPr>
          </a:p>
          <a:p>
            <a:pPr algn="r" eaLnBrk="1">
              <a:lnSpc>
                <a:spcPct val="100000"/>
              </a:lnSpc>
              <a:spcAft>
                <a:spcPct val="0"/>
              </a:spcAft>
            </a:pPr>
            <a:r>
              <a:rPr lang="en-US" altLang="en-US" sz="2400" b="1" dirty="0">
                <a:solidFill>
                  <a:srgbClr val="99CCFF"/>
                </a:solidFill>
              </a:rPr>
              <a:t>Jonathan </a:t>
            </a:r>
            <a:r>
              <a:rPr lang="en-US" altLang="en-US" sz="2400" b="1" dirty="0" smtClean="0">
                <a:solidFill>
                  <a:srgbClr val="99CCFF"/>
                </a:solidFill>
              </a:rPr>
              <a:t>Wilmot</a:t>
            </a:r>
          </a:p>
          <a:p>
            <a:pPr algn="r" eaLnBrk="1">
              <a:lnSpc>
                <a:spcPct val="100000"/>
              </a:lnSpc>
              <a:spcAft>
                <a:spcPct val="0"/>
              </a:spcAft>
            </a:pPr>
            <a:r>
              <a:rPr lang="en-US" altLang="en-US" sz="2400" b="1" dirty="0" smtClean="0">
                <a:solidFill>
                  <a:srgbClr val="99CCFF"/>
                </a:solidFill>
              </a:rPr>
              <a:t>NASA/GSFC Code 582</a:t>
            </a:r>
            <a:endParaRPr lang="en-US" altLang="en-US" sz="2400" b="1" dirty="0">
              <a:solidFill>
                <a:srgbClr val="99CC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2800" b="1" dirty="0" smtClean="0">
                <a:solidFill>
                  <a:srgbClr val="99CCFF"/>
                </a:solidFill>
                <a:latin typeface="Arial" panose="020B0604020202020204" pitchFamily="34" charset="0"/>
                <a:ea typeface="ＭＳ Ｐゴシック" panose="020B0600070205080204" pitchFamily="34" charset="-128"/>
                <a:cs typeface="+mn-cs"/>
              </a:rPr>
              <a:t>State Machine and Activity Diagram Examples</a:t>
            </a:r>
            <a:endParaRPr lang="en-US" sz="2800" b="1" dirty="0">
              <a:solidFill>
                <a:srgbClr val="99CCFF"/>
              </a:solidFill>
              <a:latin typeface="Arial" panose="020B0604020202020204" pitchFamily="34" charset="0"/>
              <a:ea typeface="ＭＳ Ｐゴシック" panose="020B0600070205080204" pitchFamily="34" charset="-128"/>
              <a:cs typeface="+mn-cs"/>
            </a:endParaRPr>
          </a:p>
        </p:txBody>
      </p:sp>
      <p:pic>
        <p:nvPicPr>
          <p:cNvPr id="7" name="Content Placeholder 6"/>
          <p:cNvPicPr>
            <a:picLocks noGrp="1" noChangeAspect="1"/>
          </p:cNvPicPr>
          <p:nvPr>
            <p:ph idx="1"/>
          </p:nvPr>
        </p:nvPicPr>
        <p:blipFill>
          <a:blip r:embed="rId2"/>
          <a:stretch>
            <a:fillRect/>
          </a:stretch>
        </p:blipFill>
        <p:spPr>
          <a:xfrm>
            <a:off x="381000" y="990600"/>
            <a:ext cx="3085700" cy="5087938"/>
          </a:xfrm>
          <a:prstGeom prst="rect">
            <a:avLst/>
          </a:prstGeom>
        </p:spPr>
      </p:pic>
      <p:sp>
        <p:nvSpPr>
          <p:cNvPr id="9" name="Rectangle 8"/>
          <p:cNvSpPr/>
          <p:nvPr/>
        </p:nvSpPr>
        <p:spPr>
          <a:xfrm>
            <a:off x="742750" y="6107440"/>
            <a:ext cx="2362200" cy="523220"/>
          </a:xfrm>
          <a:prstGeom prst="rect">
            <a:avLst/>
          </a:prstGeom>
        </p:spPr>
        <p:txBody>
          <a:bodyPr wrap="square">
            <a:spAutoFit/>
          </a:bodyPr>
          <a:lstStyle/>
          <a:p>
            <a:pPr algn="ctr"/>
            <a:r>
              <a:rPr lang="en-US" sz="1400" dirty="0" smtClean="0"/>
              <a:t>UML State Diagram for </a:t>
            </a:r>
          </a:p>
          <a:p>
            <a:pPr algn="ctr"/>
            <a:r>
              <a:rPr lang="en-US" sz="1400" dirty="0" err="1" smtClean="0"/>
              <a:t>GetExtendedStatusMode</a:t>
            </a:r>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00" y="762000"/>
            <a:ext cx="2019300" cy="29813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352800"/>
            <a:ext cx="3429000" cy="2543175"/>
          </a:xfrm>
          <a:prstGeom prst="rect">
            <a:avLst/>
          </a:prstGeom>
        </p:spPr>
      </p:pic>
      <p:sp>
        <p:nvSpPr>
          <p:cNvPr id="4" name="TextBox 3"/>
          <p:cNvSpPr txBox="1"/>
          <p:nvPr/>
        </p:nvSpPr>
        <p:spPr>
          <a:xfrm>
            <a:off x="4127654" y="5775543"/>
            <a:ext cx="4711546" cy="369332"/>
          </a:xfrm>
          <a:prstGeom prst="rect">
            <a:avLst/>
          </a:prstGeom>
          <a:noFill/>
        </p:spPr>
        <p:txBody>
          <a:bodyPr wrap="none" rtlCol="0">
            <a:spAutoFit/>
          </a:bodyPr>
          <a:lstStyle/>
          <a:p>
            <a:r>
              <a:rPr lang="en-US" smtClean="0"/>
              <a:t>Examples from CCSDS interoperability tests</a:t>
            </a:r>
            <a:endParaRPr lang="en-US"/>
          </a:p>
        </p:txBody>
      </p:sp>
    </p:spTree>
    <p:extLst>
      <p:ext uri="{BB962C8B-B14F-4D97-AF65-F5344CB8AC3E}">
        <p14:creationId xmlns:p14="http://schemas.microsoft.com/office/powerpoint/2010/main" val="340356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800" b="1" dirty="0">
                <a:solidFill>
                  <a:srgbClr val="99CCFF"/>
                </a:solidFill>
                <a:latin typeface="Arial" panose="020B0604020202020204" pitchFamily="34" charset="0"/>
                <a:ea typeface="ＭＳ Ｐゴシック" panose="020B0600070205080204" pitchFamily="34" charset="-128"/>
                <a:cs typeface="+mn-cs"/>
              </a:rPr>
              <a:t> </a:t>
            </a:r>
            <a:r>
              <a:rPr lang="en-US" sz="2800" b="1" dirty="0" smtClean="0">
                <a:solidFill>
                  <a:srgbClr val="99CCFF"/>
                </a:solidFill>
                <a:latin typeface="Arial" panose="020B0604020202020204" pitchFamily="34" charset="0"/>
                <a:ea typeface="ＭＳ Ｐゴシック" panose="020B0600070205080204" pitchFamily="34" charset="-128"/>
                <a:cs typeface="+mn-cs"/>
              </a:rPr>
              <a:t>Complex SEDS </a:t>
            </a:r>
            <a:r>
              <a:rPr lang="en-US" sz="2800" b="1" dirty="0">
                <a:solidFill>
                  <a:srgbClr val="99CCFF"/>
                </a:solidFill>
                <a:latin typeface="Arial" panose="020B0604020202020204" pitchFamily="34" charset="0"/>
                <a:ea typeface="ＭＳ Ｐゴシック" panose="020B0600070205080204" pitchFamily="34" charset="-128"/>
                <a:cs typeface="+mn-cs"/>
              </a:rPr>
              <a:t>State </a:t>
            </a:r>
            <a:r>
              <a:rPr lang="en-US" sz="2800" b="1" dirty="0" smtClean="0">
                <a:solidFill>
                  <a:srgbClr val="99CCFF"/>
                </a:solidFill>
                <a:latin typeface="Arial" panose="020B0604020202020204" pitchFamily="34" charset="0"/>
                <a:ea typeface="ＭＳ Ｐゴシック" panose="020B0600070205080204" pitchFamily="34" charset="-128"/>
                <a:cs typeface="+mn-cs"/>
              </a:rPr>
              <a:t>Machine Example</a:t>
            </a:r>
            <a:endParaRPr lang="en-US" sz="2800" b="1" dirty="0">
              <a:solidFill>
                <a:srgbClr val="99CCFF"/>
              </a:solidFill>
              <a:latin typeface="Arial" panose="020B0604020202020204" pitchFamily="34" charset="0"/>
              <a:ea typeface="ＭＳ Ｐゴシック" panose="020B0600070205080204" pitchFamily="34" charset="-128"/>
              <a:cs typeface="+mn-cs"/>
            </a:endParaRPr>
          </a:p>
        </p:txBody>
      </p:sp>
      <p:pic>
        <p:nvPicPr>
          <p:cNvPr id="2048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3050" y="838200"/>
            <a:ext cx="8677275" cy="2895600"/>
          </a:xfrm>
        </p:spPr>
      </p:pic>
      <p:pic>
        <p:nvPicPr>
          <p:cNvPr id="204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114800"/>
            <a:ext cx="84899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6256854"/>
            <a:ext cx="3416320" cy="369332"/>
          </a:xfrm>
          <a:prstGeom prst="rect">
            <a:avLst/>
          </a:prstGeom>
          <a:noFill/>
        </p:spPr>
        <p:txBody>
          <a:bodyPr wrap="none" rtlCol="0">
            <a:spAutoFit/>
          </a:bodyPr>
          <a:lstStyle/>
          <a:p>
            <a:r>
              <a:rPr lang="en-US" dirty="0" smtClean="0"/>
              <a:t>State transitions in table format</a:t>
            </a:r>
            <a:endParaRPr lang="en-US" dirty="0"/>
          </a:p>
        </p:txBody>
      </p:sp>
      <p:sp>
        <p:nvSpPr>
          <p:cNvPr id="6" name="TextBox 5"/>
          <p:cNvSpPr txBox="1"/>
          <p:nvPr/>
        </p:nvSpPr>
        <p:spPr>
          <a:xfrm>
            <a:off x="2246039" y="3687246"/>
            <a:ext cx="3621504" cy="369332"/>
          </a:xfrm>
          <a:prstGeom prst="rect">
            <a:avLst/>
          </a:prstGeom>
          <a:noFill/>
        </p:spPr>
        <p:txBody>
          <a:bodyPr wrap="none" rtlCol="0">
            <a:spAutoFit/>
          </a:bodyPr>
          <a:lstStyle/>
          <a:p>
            <a:r>
              <a:rPr lang="en-US" dirty="0" smtClean="0"/>
              <a:t>State machine in graphical format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895600"/>
            <a:ext cx="4619625" cy="1355725"/>
          </a:xfrm>
        </p:spPr>
        <p:txBody>
          <a:bodyPr/>
          <a:lstStyle/>
          <a:p>
            <a:pPr algn="ctr"/>
            <a:r>
              <a:rPr lang="en-US" sz="2800" dirty="0"/>
              <a:t>Tools for </a:t>
            </a:r>
            <a:r>
              <a:rPr lang="en-US" sz="2800" dirty="0" smtClean="0"/>
              <a:t>Development and Systems </a:t>
            </a:r>
            <a:r>
              <a:rPr lang="en-US" sz="2800" dirty="0"/>
              <a:t>I</a:t>
            </a:r>
            <a:r>
              <a:rPr lang="en-US" sz="2800" dirty="0" smtClean="0"/>
              <a:t>ntegration</a:t>
            </a:r>
            <a:endParaRPr lang="en-US" sz="2800" dirty="0"/>
          </a:p>
          <a:p>
            <a:pPr algn="ctr"/>
            <a:endParaRPr lang="en-US" sz="2800" dirty="0"/>
          </a:p>
        </p:txBody>
      </p:sp>
    </p:spTree>
    <p:extLst>
      <p:ext uri="{BB962C8B-B14F-4D97-AF65-F5344CB8AC3E}">
        <p14:creationId xmlns:p14="http://schemas.microsoft.com/office/powerpoint/2010/main" val="230278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
          <p:cNvSpPr>
            <a:spLocks noChangeArrowheads="1"/>
          </p:cNvSpPr>
          <p:nvPr/>
        </p:nvSpPr>
        <p:spPr bwMode="auto">
          <a:xfrm>
            <a:off x="365125" y="914400"/>
            <a:ext cx="2835275" cy="2103438"/>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dirty="0">
                <a:solidFill>
                  <a:srgbClr val="666666"/>
                </a:solidFill>
              </a:rPr>
              <a:t>1. Supplied by user</a:t>
            </a:r>
          </a:p>
        </p:txBody>
      </p:sp>
      <p:sp>
        <p:nvSpPr>
          <p:cNvPr id="25603" name="AutoShape 2"/>
          <p:cNvSpPr>
            <a:spLocks noChangeArrowheads="1"/>
          </p:cNvSpPr>
          <p:nvPr/>
        </p:nvSpPr>
        <p:spPr bwMode="auto">
          <a:xfrm>
            <a:off x="3657600" y="914400"/>
            <a:ext cx="5211763" cy="2103438"/>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2. Supplied with cFS Applications (multiple)</a:t>
            </a:r>
          </a:p>
        </p:txBody>
      </p:sp>
      <p:sp>
        <p:nvSpPr>
          <p:cNvPr id="25604" name="Rectangle 3"/>
          <p:cNvSpPr>
            <a:spLocks noGrp="1" noChangeArrowheads="1"/>
          </p:cNvSpPr>
          <p:nvPr>
            <p:ph type="title" idx="4294967295"/>
          </p:nvPr>
        </p:nvSpPr>
        <p:spPr>
          <a:xfrm>
            <a:off x="1189037" y="92075"/>
            <a:ext cx="7405687" cy="609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2800" b="1" dirty="0" smtClean="0">
                <a:solidFill>
                  <a:srgbClr val="99CCFF"/>
                </a:solidFill>
                <a:latin typeface="Arial" panose="020B0604020202020204" pitchFamily="34" charset="0"/>
                <a:ea typeface="ＭＳ Ｐゴシック" panose="020B0600070205080204" pitchFamily="34" charset="-128"/>
                <a:cs typeface="+mn-cs"/>
              </a:rPr>
              <a:t>SEDS </a:t>
            </a:r>
            <a:r>
              <a:rPr lang="en-US" altLang="en-US" sz="2800" b="1" dirty="0">
                <a:solidFill>
                  <a:srgbClr val="99CCFF"/>
                </a:solidFill>
                <a:latin typeface="Arial" panose="020B0604020202020204" pitchFamily="34" charset="0"/>
                <a:ea typeface="ＭＳ Ｐゴシック" panose="020B0600070205080204" pitchFamily="34" charset="-128"/>
                <a:cs typeface="+mn-cs"/>
              </a:rPr>
              <a:t>Work Flow / Tool </a:t>
            </a:r>
            <a:r>
              <a:rPr lang="en-US" altLang="en-US" sz="2800" b="1" dirty="0" smtClean="0">
                <a:solidFill>
                  <a:srgbClr val="99CCFF"/>
                </a:solidFill>
                <a:latin typeface="Arial" panose="020B0604020202020204" pitchFamily="34" charset="0"/>
                <a:ea typeface="ＭＳ Ｐゴシック" panose="020B0600070205080204" pitchFamily="34" charset="-128"/>
                <a:cs typeface="+mn-cs"/>
              </a:rPr>
              <a:t>Chain (GSFC)</a:t>
            </a:r>
            <a:endParaRPr lang="en-US" altLang="en-US" sz="2800" b="1" dirty="0">
              <a:solidFill>
                <a:srgbClr val="99CCFF"/>
              </a:solidFill>
              <a:latin typeface="Arial" panose="020B0604020202020204" pitchFamily="34" charset="0"/>
              <a:ea typeface="ＭＳ Ｐゴシック" panose="020B0600070205080204" pitchFamily="34" charset="-128"/>
              <a:cs typeface="+mn-cs"/>
            </a:endParaRPr>
          </a:p>
        </p:txBody>
      </p:sp>
      <p:sp>
        <p:nvSpPr>
          <p:cNvPr id="25605" name="AutoShape 4"/>
          <p:cNvSpPr>
            <a:spLocks noChangeArrowheads="1"/>
          </p:cNvSpPr>
          <p:nvPr/>
        </p:nvSpPr>
        <p:spPr bwMode="auto">
          <a:xfrm>
            <a:off x="3932238" y="1463675"/>
            <a:ext cx="1279525" cy="1371600"/>
          </a:xfrm>
          <a:prstGeom prst="flowChartDocument">
            <a:avLst/>
          </a:prstGeom>
          <a:solidFill>
            <a:srgbClr val="00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EDS</a:t>
            </a:r>
          </a:p>
          <a:p>
            <a:pPr algn="ctr" eaLnBrk="1">
              <a:spcAft>
                <a:spcPct val="0"/>
              </a:spcAft>
            </a:pPr>
            <a:r>
              <a:rPr lang="en-US" altLang="en-US"/>
              <a:t>(xml)</a:t>
            </a:r>
          </a:p>
        </p:txBody>
      </p:sp>
      <p:sp>
        <p:nvSpPr>
          <p:cNvPr id="25606" name="AutoShape 5"/>
          <p:cNvSpPr>
            <a:spLocks noChangeArrowheads="1"/>
          </p:cNvSpPr>
          <p:nvPr/>
        </p:nvSpPr>
        <p:spPr bwMode="auto">
          <a:xfrm>
            <a:off x="5486400" y="1463675"/>
            <a:ext cx="1371600" cy="1371600"/>
          </a:xfrm>
          <a:prstGeom prst="flowChartMultidocument">
            <a:avLst/>
          </a:prstGeom>
          <a:solidFill>
            <a:srgbClr val="729FC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dirty="0"/>
              <a:t>Source </a:t>
            </a:r>
          </a:p>
          <a:p>
            <a:pPr algn="ctr" eaLnBrk="1">
              <a:spcAft>
                <a:spcPct val="0"/>
              </a:spcAft>
            </a:pPr>
            <a:r>
              <a:rPr lang="en-US" altLang="en-US" dirty="0" smtClean="0"/>
              <a:t>Code</a:t>
            </a:r>
            <a:endParaRPr lang="en-US" altLang="en-US" dirty="0"/>
          </a:p>
        </p:txBody>
      </p:sp>
      <p:sp>
        <p:nvSpPr>
          <p:cNvPr id="25607" name="AutoShape 6"/>
          <p:cNvSpPr>
            <a:spLocks noChangeArrowheads="1"/>
          </p:cNvSpPr>
          <p:nvPr/>
        </p:nvSpPr>
        <p:spPr bwMode="auto">
          <a:xfrm>
            <a:off x="7040563" y="1463675"/>
            <a:ext cx="1371600" cy="1371600"/>
          </a:xfrm>
          <a:prstGeom prst="flowChartMultidocument">
            <a:avLst/>
          </a:prstGeom>
          <a:solidFill>
            <a:srgbClr val="B8474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dirty="0"/>
              <a:t>Test</a:t>
            </a:r>
          </a:p>
          <a:p>
            <a:pPr algn="ctr" eaLnBrk="1">
              <a:spcAft>
                <a:spcPct val="0"/>
              </a:spcAft>
            </a:pPr>
            <a:r>
              <a:rPr lang="en-US" altLang="en-US" dirty="0"/>
              <a:t>Procedures</a:t>
            </a:r>
          </a:p>
          <a:p>
            <a:pPr algn="ctr" eaLnBrk="1">
              <a:spcAft>
                <a:spcPct val="0"/>
              </a:spcAft>
            </a:pPr>
            <a:r>
              <a:rPr lang="en-US" altLang="en-US" dirty="0"/>
              <a:t>(</a:t>
            </a:r>
            <a:r>
              <a:rPr lang="en-US" altLang="en-US" dirty="0" err="1"/>
              <a:t>Lua</a:t>
            </a:r>
            <a:r>
              <a:rPr lang="en-US" altLang="en-US" dirty="0"/>
              <a:t>)</a:t>
            </a:r>
          </a:p>
        </p:txBody>
      </p:sp>
      <p:sp>
        <p:nvSpPr>
          <p:cNvPr id="25608" name="AutoShape 7"/>
          <p:cNvSpPr>
            <a:spLocks noChangeArrowheads="1"/>
          </p:cNvSpPr>
          <p:nvPr/>
        </p:nvSpPr>
        <p:spPr bwMode="auto">
          <a:xfrm>
            <a:off x="1279525" y="3565525"/>
            <a:ext cx="1463675" cy="822325"/>
          </a:xfrm>
          <a:prstGeom prst="flowChartProcess">
            <a:avLst/>
          </a:prstGeom>
          <a:solidFill>
            <a:srgbClr val="00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EDS</a:t>
            </a:r>
          </a:p>
          <a:p>
            <a:pPr algn="ctr" eaLnBrk="1">
              <a:spcAft>
                <a:spcPct val="0"/>
              </a:spcAft>
            </a:pPr>
            <a:r>
              <a:rPr lang="en-US" altLang="en-US"/>
              <a:t>Processor</a:t>
            </a:r>
          </a:p>
        </p:txBody>
      </p:sp>
      <p:sp>
        <p:nvSpPr>
          <p:cNvPr id="25609" name="AutoShape 8"/>
          <p:cNvSpPr>
            <a:spLocks noChangeArrowheads="1"/>
          </p:cNvSpPr>
          <p:nvPr/>
        </p:nvSpPr>
        <p:spPr bwMode="auto">
          <a:xfrm>
            <a:off x="639763" y="1463675"/>
            <a:ext cx="1096962" cy="1371600"/>
          </a:xfrm>
          <a:prstGeom prst="flowChartMultidocument">
            <a:avLst/>
          </a:prstGeom>
          <a:solidFill>
            <a:srgbClr val="FFD32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dirty="0"/>
              <a:t>Project-</a:t>
            </a:r>
          </a:p>
          <a:p>
            <a:pPr algn="ctr" eaLnBrk="1">
              <a:spcAft>
                <a:spcPct val="0"/>
              </a:spcAft>
            </a:pPr>
            <a:r>
              <a:rPr lang="en-US" altLang="en-US" dirty="0"/>
              <a:t>Specific</a:t>
            </a:r>
          </a:p>
          <a:p>
            <a:pPr algn="ctr" eaLnBrk="1">
              <a:spcAft>
                <a:spcPct val="0"/>
              </a:spcAft>
            </a:pPr>
            <a:r>
              <a:rPr lang="en-US" altLang="en-US" dirty="0" err="1"/>
              <a:t>Config</a:t>
            </a:r>
            <a:endParaRPr lang="en-US" altLang="en-US" dirty="0"/>
          </a:p>
        </p:txBody>
      </p:sp>
      <p:cxnSp>
        <p:nvCxnSpPr>
          <p:cNvPr id="25610" name="AutoShape 9"/>
          <p:cNvCxnSpPr>
            <a:cxnSpLocks noChangeShapeType="1"/>
            <a:stCxn id="25609" idx="2"/>
            <a:endCxn id="25608" idx="0"/>
          </p:cNvCxnSpPr>
          <p:nvPr/>
        </p:nvCxnSpPr>
        <p:spPr bwMode="auto">
          <a:xfrm>
            <a:off x="1189038" y="2725738"/>
            <a:ext cx="823912" cy="839787"/>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11" name="AutoShape 10"/>
          <p:cNvCxnSpPr>
            <a:cxnSpLocks noChangeShapeType="1"/>
            <a:stCxn id="25605" idx="2"/>
            <a:endCxn id="25608" idx="0"/>
          </p:cNvCxnSpPr>
          <p:nvPr/>
        </p:nvCxnSpPr>
        <p:spPr bwMode="auto">
          <a:xfrm flipH="1">
            <a:off x="2011363" y="2754313"/>
            <a:ext cx="2560637" cy="812800"/>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12" name="AutoShape 11"/>
          <p:cNvCxnSpPr>
            <a:cxnSpLocks noChangeShapeType="1"/>
            <a:stCxn id="25606" idx="2"/>
            <a:endCxn id="25629" idx="0"/>
          </p:cNvCxnSpPr>
          <p:nvPr/>
        </p:nvCxnSpPr>
        <p:spPr bwMode="auto">
          <a:xfrm flipH="1">
            <a:off x="5761038" y="2725738"/>
            <a:ext cx="411162" cy="839787"/>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613" name="AutoShape 12"/>
          <p:cNvSpPr>
            <a:spLocks noChangeArrowheads="1"/>
          </p:cNvSpPr>
          <p:nvPr/>
        </p:nvSpPr>
        <p:spPr bwMode="auto">
          <a:xfrm>
            <a:off x="182563" y="4846638"/>
            <a:ext cx="3932237" cy="1646237"/>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b"/>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3. Intermediate Output Products</a:t>
            </a:r>
          </a:p>
        </p:txBody>
      </p:sp>
      <p:pic>
        <p:nvPicPr>
          <p:cNvPr id="256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5029200"/>
            <a:ext cx="10985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5615" name="AutoShape 14"/>
          <p:cNvCxnSpPr>
            <a:cxnSpLocks noChangeShapeType="1"/>
            <a:stCxn id="25608" idx="2"/>
            <a:endCxn id="25614" idx="0"/>
          </p:cNvCxnSpPr>
          <p:nvPr/>
        </p:nvCxnSpPr>
        <p:spPr bwMode="auto">
          <a:xfrm flipH="1">
            <a:off x="914400" y="4389438"/>
            <a:ext cx="1096963"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16" name="AutoShape 15"/>
          <p:cNvCxnSpPr>
            <a:cxnSpLocks noChangeShapeType="1"/>
            <a:stCxn id="25608" idx="2"/>
            <a:endCxn id="25630" idx="0"/>
          </p:cNvCxnSpPr>
          <p:nvPr/>
        </p:nvCxnSpPr>
        <p:spPr bwMode="auto">
          <a:xfrm>
            <a:off x="2011363" y="4389438"/>
            <a:ext cx="182562"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17" name="AutoShape 16"/>
          <p:cNvCxnSpPr>
            <a:cxnSpLocks noChangeShapeType="1"/>
            <a:stCxn id="25608" idx="2"/>
            <a:endCxn id="25631" idx="0"/>
          </p:cNvCxnSpPr>
          <p:nvPr/>
        </p:nvCxnSpPr>
        <p:spPr bwMode="auto">
          <a:xfrm>
            <a:off x="2011363" y="4389438"/>
            <a:ext cx="1417637"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18" name="AutoShape 17"/>
          <p:cNvCxnSpPr>
            <a:cxnSpLocks noChangeShapeType="1"/>
            <a:stCxn id="25609" idx="2"/>
            <a:endCxn id="25629" idx="0"/>
          </p:cNvCxnSpPr>
          <p:nvPr/>
        </p:nvCxnSpPr>
        <p:spPr bwMode="auto">
          <a:xfrm>
            <a:off x="1189038" y="2725738"/>
            <a:ext cx="4572000" cy="839787"/>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19" name="AutoShape 18"/>
          <p:cNvCxnSpPr>
            <a:cxnSpLocks noChangeShapeType="1"/>
            <a:stCxn id="25613" idx="3"/>
            <a:endCxn id="25629" idx="1"/>
          </p:cNvCxnSpPr>
          <p:nvPr/>
        </p:nvCxnSpPr>
        <p:spPr bwMode="auto">
          <a:xfrm flipV="1">
            <a:off x="4114800" y="3978275"/>
            <a:ext cx="1006475" cy="1690688"/>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620" name="AutoShape 19"/>
          <p:cNvSpPr>
            <a:spLocks noChangeArrowheads="1"/>
          </p:cNvSpPr>
          <p:nvPr/>
        </p:nvSpPr>
        <p:spPr bwMode="auto">
          <a:xfrm>
            <a:off x="6765925" y="3565525"/>
            <a:ext cx="2103438" cy="822325"/>
          </a:xfrm>
          <a:prstGeom prst="flowChartProcess">
            <a:avLst/>
          </a:prstGeom>
          <a:solidFill>
            <a:srgbClr val="B8474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Test Executive</a:t>
            </a:r>
          </a:p>
          <a:p>
            <a:pPr algn="ctr" eaLnBrk="1">
              <a:spcAft>
                <a:spcPct val="0"/>
              </a:spcAft>
            </a:pPr>
            <a:r>
              <a:rPr lang="en-US" altLang="en-US"/>
              <a:t>(EDS-Lua Bindings)</a:t>
            </a:r>
          </a:p>
        </p:txBody>
      </p:sp>
      <p:sp>
        <p:nvSpPr>
          <p:cNvPr id="25621" name="AutoShape 20"/>
          <p:cNvSpPr>
            <a:spLocks noChangeArrowheads="1"/>
          </p:cNvSpPr>
          <p:nvPr/>
        </p:nvSpPr>
        <p:spPr bwMode="auto">
          <a:xfrm>
            <a:off x="4664075" y="4846638"/>
            <a:ext cx="4206875" cy="1646237"/>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b"/>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4. Final Output Products</a:t>
            </a:r>
          </a:p>
        </p:txBody>
      </p:sp>
      <p:sp>
        <p:nvSpPr>
          <p:cNvPr id="25622" name="AutoShape 21"/>
          <p:cNvSpPr>
            <a:spLocks noChangeArrowheads="1"/>
          </p:cNvSpPr>
          <p:nvPr/>
        </p:nvSpPr>
        <p:spPr bwMode="auto">
          <a:xfrm>
            <a:off x="1920875" y="1463675"/>
            <a:ext cx="1096963" cy="1371600"/>
          </a:xfrm>
          <a:prstGeom prst="flowChartMultidocument">
            <a:avLst/>
          </a:prstGeom>
          <a:solidFill>
            <a:srgbClr val="B8474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Project-</a:t>
            </a:r>
          </a:p>
          <a:p>
            <a:pPr algn="ctr" eaLnBrk="1">
              <a:spcAft>
                <a:spcPct val="0"/>
              </a:spcAft>
            </a:pPr>
            <a:r>
              <a:rPr lang="en-US" altLang="en-US"/>
              <a:t>Specific</a:t>
            </a:r>
          </a:p>
          <a:p>
            <a:pPr algn="ctr" eaLnBrk="1">
              <a:spcAft>
                <a:spcPct val="0"/>
              </a:spcAft>
            </a:pPr>
            <a:r>
              <a:rPr lang="en-US" altLang="en-US"/>
              <a:t>Test</a:t>
            </a:r>
          </a:p>
        </p:txBody>
      </p:sp>
      <p:sp>
        <p:nvSpPr>
          <p:cNvPr id="25623" name="AutoShape 22"/>
          <p:cNvSpPr>
            <a:spLocks noChangeArrowheads="1"/>
          </p:cNvSpPr>
          <p:nvPr/>
        </p:nvSpPr>
        <p:spPr bwMode="auto">
          <a:xfrm>
            <a:off x="6950075" y="5029200"/>
            <a:ext cx="1006475" cy="1006475"/>
          </a:xfrm>
          <a:prstGeom prst="flowChartDocument">
            <a:avLst/>
          </a:prstGeom>
          <a:solidFill>
            <a:srgbClr val="944794"/>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Test </a:t>
            </a:r>
          </a:p>
          <a:p>
            <a:pPr algn="ctr" eaLnBrk="1">
              <a:spcAft>
                <a:spcPct val="0"/>
              </a:spcAft>
            </a:pPr>
            <a:r>
              <a:rPr lang="en-US" altLang="en-US"/>
              <a:t>Results</a:t>
            </a:r>
          </a:p>
        </p:txBody>
      </p:sp>
      <p:cxnSp>
        <p:nvCxnSpPr>
          <p:cNvPr id="25624" name="AutoShape 23"/>
          <p:cNvCxnSpPr>
            <a:cxnSpLocks noChangeShapeType="1"/>
            <a:stCxn id="25629" idx="2"/>
            <a:endCxn id="25632" idx="0"/>
          </p:cNvCxnSpPr>
          <p:nvPr/>
        </p:nvCxnSpPr>
        <p:spPr bwMode="auto">
          <a:xfrm>
            <a:off x="5761038" y="4389438"/>
            <a:ext cx="503237"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25" name="AutoShape 24"/>
          <p:cNvCxnSpPr>
            <a:cxnSpLocks noChangeShapeType="1"/>
            <a:stCxn id="25620" idx="2"/>
            <a:endCxn id="25623" idx="0"/>
          </p:cNvCxnSpPr>
          <p:nvPr/>
        </p:nvCxnSpPr>
        <p:spPr bwMode="auto">
          <a:xfrm flipH="1">
            <a:off x="7451725" y="4389438"/>
            <a:ext cx="365125"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26" name="AutoShape 25"/>
          <p:cNvCxnSpPr>
            <a:cxnSpLocks noChangeShapeType="1"/>
            <a:stCxn id="25607" idx="2"/>
            <a:endCxn id="25620" idx="0"/>
          </p:cNvCxnSpPr>
          <p:nvPr/>
        </p:nvCxnSpPr>
        <p:spPr bwMode="auto">
          <a:xfrm>
            <a:off x="7726363" y="2725738"/>
            <a:ext cx="92075" cy="839787"/>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27" name="AutoShape 26"/>
          <p:cNvCxnSpPr>
            <a:cxnSpLocks noChangeShapeType="1"/>
            <a:stCxn id="25622" idx="2"/>
            <a:endCxn id="25620" idx="0"/>
          </p:cNvCxnSpPr>
          <p:nvPr/>
        </p:nvCxnSpPr>
        <p:spPr bwMode="auto">
          <a:xfrm>
            <a:off x="2468563" y="2727325"/>
            <a:ext cx="5349875" cy="839788"/>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28" name="AutoShape 27"/>
          <p:cNvCxnSpPr>
            <a:cxnSpLocks noChangeShapeType="1"/>
            <a:stCxn id="25613" idx="3"/>
            <a:endCxn id="25620" idx="1"/>
          </p:cNvCxnSpPr>
          <p:nvPr/>
        </p:nvCxnSpPr>
        <p:spPr bwMode="auto">
          <a:xfrm flipV="1">
            <a:off x="4114800" y="3978275"/>
            <a:ext cx="2652713" cy="1690688"/>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629" name="AutoShape 28"/>
          <p:cNvSpPr>
            <a:spLocks noChangeArrowheads="1"/>
          </p:cNvSpPr>
          <p:nvPr/>
        </p:nvSpPr>
        <p:spPr bwMode="auto">
          <a:xfrm>
            <a:off x="5121275" y="3565525"/>
            <a:ext cx="1279525" cy="822325"/>
          </a:xfrm>
          <a:prstGeom prst="flowChartProcess">
            <a:avLst/>
          </a:prstGeom>
          <a:solidFill>
            <a:srgbClr val="729FC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C Compiler</a:t>
            </a:r>
          </a:p>
        </p:txBody>
      </p:sp>
      <p:pic>
        <p:nvPicPr>
          <p:cNvPr id="25630"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5029200"/>
            <a:ext cx="10985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31"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5763" y="5029200"/>
            <a:ext cx="1008062"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32" name="AutoShape 31"/>
          <p:cNvSpPr>
            <a:spLocks noChangeArrowheads="1"/>
          </p:cNvSpPr>
          <p:nvPr/>
        </p:nvSpPr>
        <p:spPr bwMode="auto">
          <a:xfrm>
            <a:off x="5761038" y="5029200"/>
            <a:ext cx="1006475" cy="1006475"/>
          </a:xfrm>
          <a:prstGeom prst="flowChartDocument">
            <a:avLst/>
          </a:prstGeom>
          <a:solidFill>
            <a:srgbClr val="944794"/>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Binaries</a:t>
            </a:r>
          </a:p>
        </p:txBody>
      </p:sp>
      <p:cxnSp>
        <p:nvCxnSpPr>
          <p:cNvPr id="25633" name="AutoShape 32"/>
          <p:cNvCxnSpPr>
            <a:cxnSpLocks noChangeShapeType="1"/>
            <a:stCxn id="25632" idx="0"/>
          </p:cNvCxnSpPr>
          <p:nvPr/>
        </p:nvCxnSpPr>
        <p:spPr bwMode="auto">
          <a:xfrm flipV="1">
            <a:off x="6264275" y="4389438"/>
            <a:ext cx="869950" cy="639762"/>
          </a:xfrm>
          <a:prstGeom prst="curvedConnector3">
            <a:avLst>
              <a:gd name="adj1" fmla="val 50000"/>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25538" y="41608"/>
            <a:ext cx="7532687" cy="64135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altLang="en-US" sz="2800" b="1" dirty="0" smtClean="0">
                <a:solidFill>
                  <a:srgbClr val="99CCFF"/>
                </a:solidFill>
                <a:latin typeface="Arial" panose="020B0604020202020204" pitchFamily="34" charset="0"/>
                <a:ea typeface="ＭＳ Ｐゴシック" panose="020B0600070205080204" pitchFamily="34" charset="-128"/>
                <a:cs typeface="+mn-cs"/>
              </a:rPr>
              <a:t>Integration </a:t>
            </a:r>
            <a:r>
              <a:rPr lang="en-US" altLang="en-US" sz="2800" b="1" dirty="0" err="1" smtClean="0">
                <a:solidFill>
                  <a:srgbClr val="99CCFF"/>
                </a:solidFill>
                <a:latin typeface="Arial" panose="020B0604020202020204" pitchFamily="34" charset="0"/>
                <a:ea typeface="ＭＳ Ｐゴシック" panose="020B0600070205080204" pitchFamily="34" charset="-128"/>
                <a:cs typeface="+mn-cs"/>
              </a:rPr>
              <a:t>Toolchain</a:t>
            </a:r>
            <a:r>
              <a:rPr lang="en-US" altLang="en-US" sz="2800" b="1" dirty="0" smtClean="0">
                <a:solidFill>
                  <a:srgbClr val="99CCFF"/>
                </a:solidFill>
                <a:latin typeface="Arial" panose="020B0604020202020204" pitchFamily="34" charset="0"/>
                <a:ea typeface="ＭＳ Ｐゴシック" panose="020B0600070205080204" pitchFamily="34" charset="-128"/>
                <a:cs typeface="+mn-cs"/>
              </a:rPr>
              <a:t> </a:t>
            </a:r>
            <a:r>
              <a:rPr lang="en-US" altLang="en-US" sz="2800" b="1" dirty="0">
                <a:solidFill>
                  <a:srgbClr val="99CCFF"/>
                </a:solidFill>
                <a:latin typeface="Arial" panose="020B0604020202020204" pitchFamily="34" charset="0"/>
                <a:ea typeface="ＭＳ Ｐゴシック" panose="020B0600070205080204" pitchFamily="34" charset="-128"/>
                <a:cs typeface="+mn-cs"/>
              </a:rPr>
              <a:t>Overview </a:t>
            </a:r>
            <a:r>
              <a:rPr lang="en-US" altLang="en-US" sz="2800" b="1" dirty="0" smtClean="0">
                <a:solidFill>
                  <a:srgbClr val="99CCFF"/>
                </a:solidFill>
                <a:latin typeface="Arial" panose="020B0604020202020204" pitchFamily="34" charset="0"/>
                <a:ea typeface="ＭＳ Ｐゴシック" panose="020B0600070205080204" pitchFamily="34" charset="-128"/>
                <a:cs typeface="+mn-cs"/>
              </a:rPr>
              <a:t/>
            </a:r>
            <a:br>
              <a:rPr lang="en-US" altLang="en-US" sz="2800" b="1" dirty="0" smtClean="0">
                <a:solidFill>
                  <a:srgbClr val="99CCFF"/>
                </a:solidFill>
                <a:latin typeface="Arial" panose="020B0604020202020204" pitchFamily="34" charset="0"/>
                <a:ea typeface="ＭＳ Ｐゴシック" panose="020B0600070205080204" pitchFamily="34" charset="-128"/>
                <a:cs typeface="+mn-cs"/>
              </a:rPr>
            </a:br>
            <a:r>
              <a:rPr lang="en-US" altLang="en-US" sz="2800" b="1" dirty="0" smtClean="0">
                <a:solidFill>
                  <a:srgbClr val="99CCFF"/>
                </a:solidFill>
                <a:latin typeface="Arial" panose="020B0604020202020204" pitchFamily="34" charset="0"/>
                <a:ea typeface="ＭＳ Ｐゴシック" panose="020B0600070205080204" pitchFamily="34" charset="-128"/>
              </a:rPr>
              <a:t>CCDD </a:t>
            </a:r>
            <a:r>
              <a:rPr lang="en-US" altLang="en-US" sz="2800" b="1" dirty="0" smtClean="0">
                <a:solidFill>
                  <a:srgbClr val="99CCFF"/>
                </a:solidFill>
                <a:latin typeface="Arial" panose="020B0604020202020204" pitchFamily="34" charset="0"/>
                <a:ea typeface="ＭＳ Ｐゴシック" panose="020B0600070205080204" pitchFamily="34" charset="-128"/>
                <a:cs typeface="+mn-cs"/>
              </a:rPr>
              <a:t>(JSC</a:t>
            </a:r>
            <a:r>
              <a:rPr lang="en-US" altLang="en-US" sz="2800" b="1" dirty="0">
                <a:solidFill>
                  <a:srgbClr val="99CCFF"/>
                </a:solidFill>
                <a:latin typeface="Arial" panose="020B0604020202020204" pitchFamily="34" charset="0"/>
                <a:ea typeface="ＭＳ Ｐゴシック" panose="020B0600070205080204" pitchFamily="34" charset="-128"/>
                <a:cs typeface="+mn-cs"/>
              </a:rPr>
              <a:t>)</a:t>
            </a:r>
          </a:p>
        </p:txBody>
      </p:sp>
      <p:sp>
        <p:nvSpPr>
          <p:cNvPr id="22" name="Can 21"/>
          <p:cNvSpPr/>
          <p:nvPr/>
        </p:nvSpPr>
        <p:spPr>
          <a:xfrm>
            <a:off x="1749425" y="4806950"/>
            <a:ext cx="1635125" cy="69850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r>
              <a:rPr lang="en-US" dirty="0"/>
              <a:t>Mission</a:t>
            </a:r>
          </a:p>
          <a:p>
            <a:pPr algn="ctr" eaLnBrk="1">
              <a:lnSpc>
                <a:spcPct val="93000"/>
              </a:lnSpc>
              <a:buClr>
                <a:srgbClr val="000000"/>
              </a:buClr>
              <a:buSzPct val="100000"/>
              <a:buFont typeface="Times New Roman" panose="02020603050405020304" pitchFamily="18" charset="0"/>
              <a:buNone/>
              <a:defRPr/>
            </a:pPr>
            <a:r>
              <a:rPr lang="en-US" dirty="0"/>
              <a:t>Database</a:t>
            </a:r>
          </a:p>
        </p:txBody>
      </p:sp>
      <p:cxnSp>
        <p:nvCxnSpPr>
          <p:cNvPr id="33" name="Straight Arrow Connector 32"/>
          <p:cNvCxnSpPr>
            <a:endCxn id="22" idx="1"/>
          </p:cNvCxnSpPr>
          <p:nvPr/>
        </p:nvCxnSpPr>
        <p:spPr>
          <a:xfrm>
            <a:off x="2547938" y="3973513"/>
            <a:ext cx="19050" cy="8334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273675" y="3255963"/>
            <a:ext cx="1196975" cy="72231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r>
              <a:rPr lang="en-US" sz="1600" dirty="0" err="1">
                <a:solidFill>
                  <a:schemeClr val="tx1"/>
                </a:solidFill>
              </a:rPr>
              <a:t>cFE</a:t>
            </a:r>
            <a:r>
              <a:rPr lang="en-US" sz="1600" dirty="0">
                <a:solidFill>
                  <a:schemeClr val="tx1"/>
                </a:solidFill>
              </a:rPr>
              <a:t> Code</a:t>
            </a:r>
          </a:p>
          <a:p>
            <a:pPr algn="ctr" eaLnBrk="1">
              <a:lnSpc>
                <a:spcPct val="93000"/>
              </a:lnSpc>
              <a:buClr>
                <a:srgbClr val="000000"/>
              </a:buClr>
              <a:buSzPct val="100000"/>
              <a:buFont typeface="Times New Roman" panose="02020603050405020304" pitchFamily="18" charset="0"/>
              <a:buNone/>
              <a:defRPr/>
            </a:pPr>
            <a:r>
              <a:rPr lang="en-US" sz="1600" dirty="0">
                <a:solidFill>
                  <a:schemeClr val="tx1"/>
                </a:solidFill>
              </a:rPr>
              <a:t>Generator</a:t>
            </a:r>
          </a:p>
        </p:txBody>
      </p:sp>
      <p:cxnSp>
        <p:nvCxnSpPr>
          <p:cNvPr id="38" name="Straight Arrow Connector 37"/>
          <p:cNvCxnSpPr>
            <a:endCxn id="37" idx="1"/>
          </p:cNvCxnSpPr>
          <p:nvPr/>
        </p:nvCxnSpPr>
        <p:spPr>
          <a:xfrm>
            <a:off x="3938588" y="3614738"/>
            <a:ext cx="1335087" cy="317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7" idx="3"/>
          </p:cNvCxnSpPr>
          <p:nvPr/>
        </p:nvCxnSpPr>
        <p:spPr>
          <a:xfrm flipV="1">
            <a:off x="6470650" y="3605213"/>
            <a:ext cx="528638"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5249863" y="2438400"/>
            <a:ext cx="1198562" cy="58737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r>
              <a:rPr lang="en-US" sz="1600" dirty="0">
                <a:solidFill>
                  <a:schemeClr val="tx1"/>
                </a:solidFill>
              </a:rPr>
              <a:t>App Table</a:t>
            </a:r>
          </a:p>
          <a:p>
            <a:pPr algn="ctr" eaLnBrk="1">
              <a:lnSpc>
                <a:spcPct val="93000"/>
              </a:lnSpc>
              <a:buClr>
                <a:srgbClr val="000000"/>
              </a:buClr>
              <a:buSzPct val="100000"/>
              <a:buFont typeface="Times New Roman" panose="02020603050405020304" pitchFamily="18" charset="0"/>
              <a:buNone/>
              <a:defRPr/>
            </a:pPr>
            <a:r>
              <a:rPr lang="en-US" sz="1600" dirty="0">
                <a:solidFill>
                  <a:schemeClr val="tx1"/>
                </a:solidFill>
              </a:rPr>
              <a:t>Generator</a:t>
            </a:r>
          </a:p>
        </p:txBody>
      </p:sp>
      <p:cxnSp>
        <p:nvCxnSpPr>
          <p:cNvPr id="43" name="Straight Arrow Connector 42"/>
          <p:cNvCxnSpPr/>
          <p:nvPr/>
        </p:nvCxnSpPr>
        <p:spPr>
          <a:xfrm>
            <a:off x="6480175" y="2703513"/>
            <a:ext cx="509588" cy="63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42" idx="1"/>
          </p:cNvCxnSpPr>
          <p:nvPr/>
        </p:nvCxnSpPr>
        <p:spPr>
          <a:xfrm>
            <a:off x="3803650" y="2732088"/>
            <a:ext cx="144621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7011988" y="1327150"/>
            <a:ext cx="1908175" cy="463232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endParaRPr lang="en-US" sz="1200" dirty="0">
              <a:solidFill>
                <a:schemeClr val="tx1"/>
              </a:solidFill>
            </a:endParaRPr>
          </a:p>
        </p:txBody>
      </p:sp>
      <p:cxnSp>
        <p:nvCxnSpPr>
          <p:cNvPr id="51" name="Straight Arrow Connector 50"/>
          <p:cNvCxnSpPr>
            <a:endCxn id="10253" idx="1"/>
          </p:cNvCxnSpPr>
          <p:nvPr/>
        </p:nvCxnSpPr>
        <p:spPr>
          <a:xfrm>
            <a:off x="3013075" y="1062038"/>
            <a:ext cx="858838" cy="317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53" name="TextBox 53"/>
          <p:cNvSpPr txBox="1">
            <a:spLocks noChangeArrowheads="1"/>
          </p:cNvSpPr>
          <p:nvPr/>
        </p:nvSpPr>
        <p:spPr bwMode="auto">
          <a:xfrm>
            <a:off x="3871913" y="911225"/>
            <a:ext cx="1595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1400"/>
              <a:t>Binary Table Files</a:t>
            </a:r>
          </a:p>
        </p:txBody>
      </p:sp>
      <p:sp>
        <p:nvSpPr>
          <p:cNvPr id="10254" name="TextBox 54"/>
          <p:cNvSpPr txBox="1">
            <a:spLocks noChangeArrowheads="1"/>
          </p:cNvSpPr>
          <p:nvPr/>
        </p:nvSpPr>
        <p:spPr bwMode="auto">
          <a:xfrm>
            <a:off x="7610475" y="960438"/>
            <a:ext cx="639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600" b="1"/>
              <a:t>FSW</a:t>
            </a:r>
          </a:p>
        </p:txBody>
      </p:sp>
      <p:sp>
        <p:nvSpPr>
          <p:cNvPr id="10255" name="TextBox 60"/>
          <p:cNvSpPr txBox="1">
            <a:spLocks noChangeArrowheads="1"/>
          </p:cNvSpPr>
          <p:nvPr/>
        </p:nvSpPr>
        <p:spPr bwMode="auto">
          <a:xfrm>
            <a:off x="7015163" y="3433763"/>
            <a:ext cx="1868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t>Header Files</a:t>
            </a:r>
          </a:p>
          <a:p>
            <a:pPr eaLnBrk="1">
              <a:lnSpc>
                <a:spcPct val="93000"/>
              </a:lnSpc>
              <a:buClr>
                <a:srgbClr val="000000"/>
              </a:buClr>
              <a:buSzPct val="100000"/>
              <a:buFont typeface="Times New Roman" panose="02020603050405020304" pitchFamily="18" charset="0"/>
              <a:buNone/>
            </a:pPr>
            <a:r>
              <a:rPr lang="en-US" altLang="en-US" sz="1200"/>
              <a:t>Runtime Data Dictionary</a:t>
            </a:r>
          </a:p>
        </p:txBody>
      </p:sp>
      <p:sp>
        <p:nvSpPr>
          <p:cNvPr id="10256" name="TextBox 61"/>
          <p:cNvSpPr txBox="1">
            <a:spLocks noChangeArrowheads="1"/>
          </p:cNvSpPr>
          <p:nvPr/>
        </p:nvSpPr>
        <p:spPr bwMode="auto">
          <a:xfrm>
            <a:off x="7013575" y="5695950"/>
            <a:ext cx="187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t>EDS Runtime Library</a:t>
            </a:r>
          </a:p>
        </p:txBody>
      </p:sp>
      <p:sp>
        <p:nvSpPr>
          <p:cNvPr id="10257" name="TextBox 56"/>
          <p:cNvSpPr txBox="1">
            <a:spLocks noChangeArrowheads="1"/>
          </p:cNvSpPr>
          <p:nvPr/>
        </p:nvSpPr>
        <p:spPr bwMode="auto">
          <a:xfrm>
            <a:off x="3914775" y="4205288"/>
            <a:ext cx="102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a:t>Bus</a:t>
            </a:r>
          </a:p>
          <a:p>
            <a:pPr eaLnBrk="1">
              <a:lnSpc>
                <a:spcPct val="93000"/>
              </a:lnSpc>
              <a:buClr>
                <a:srgbClr val="000000"/>
              </a:buClr>
              <a:buSzPct val="100000"/>
              <a:buFont typeface="Times New Roman" panose="02020603050405020304" pitchFamily="18" charset="0"/>
              <a:buNone/>
            </a:pPr>
            <a:r>
              <a:rPr lang="en-US" altLang="en-US" sz="1400"/>
              <a:t>Definitions</a:t>
            </a:r>
          </a:p>
        </p:txBody>
      </p:sp>
      <p:sp>
        <p:nvSpPr>
          <p:cNvPr id="58" name="Rectangle 57"/>
          <p:cNvSpPr/>
          <p:nvPr/>
        </p:nvSpPr>
        <p:spPr>
          <a:xfrm>
            <a:off x="5302250" y="4327525"/>
            <a:ext cx="1198563" cy="722313"/>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r>
              <a:rPr lang="en-US" sz="1600" dirty="0">
                <a:solidFill>
                  <a:schemeClr val="tx1"/>
                </a:solidFill>
              </a:rPr>
              <a:t>SIL &amp;</a:t>
            </a:r>
          </a:p>
          <a:p>
            <a:pPr algn="ctr" eaLnBrk="1">
              <a:lnSpc>
                <a:spcPct val="93000"/>
              </a:lnSpc>
              <a:buClr>
                <a:srgbClr val="000000"/>
              </a:buClr>
              <a:buSzPct val="100000"/>
              <a:buFont typeface="Times New Roman" panose="02020603050405020304" pitchFamily="18" charset="0"/>
              <a:buNone/>
              <a:defRPr/>
            </a:pPr>
            <a:r>
              <a:rPr lang="en-US" sz="1600" dirty="0">
                <a:solidFill>
                  <a:schemeClr val="tx1"/>
                </a:solidFill>
              </a:rPr>
              <a:t>Embedded Coder</a:t>
            </a:r>
          </a:p>
        </p:txBody>
      </p:sp>
      <p:cxnSp>
        <p:nvCxnSpPr>
          <p:cNvPr id="59" name="Straight Arrow Connector 58"/>
          <p:cNvCxnSpPr/>
          <p:nvPr/>
        </p:nvCxnSpPr>
        <p:spPr>
          <a:xfrm flipV="1">
            <a:off x="6500813" y="4660900"/>
            <a:ext cx="528637"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60" name="TextBox 59"/>
          <p:cNvSpPr txBox="1">
            <a:spLocks noChangeArrowheads="1"/>
          </p:cNvSpPr>
          <p:nvPr/>
        </p:nvSpPr>
        <p:spPr bwMode="auto">
          <a:xfrm>
            <a:off x="7050088" y="4522788"/>
            <a:ext cx="144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t>Model-Based-App</a:t>
            </a:r>
          </a:p>
        </p:txBody>
      </p:sp>
      <p:cxnSp>
        <p:nvCxnSpPr>
          <p:cNvPr id="63" name="Straight Arrow Connector 62"/>
          <p:cNvCxnSpPr>
            <a:endCxn id="58" idx="1"/>
          </p:cNvCxnSpPr>
          <p:nvPr/>
        </p:nvCxnSpPr>
        <p:spPr>
          <a:xfrm>
            <a:off x="3697288" y="4687888"/>
            <a:ext cx="160496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62" name="TextBox 65"/>
          <p:cNvSpPr txBox="1">
            <a:spLocks noChangeArrowheads="1"/>
          </p:cNvSpPr>
          <p:nvPr/>
        </p:nvSpPr>
        <p:spPr bwMode="auto">
          <a:xfrm>
            <a:off x="4435475" y="3319463"/>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a:t>EDS</a:t>
            </a:r>
          </a:p>
        </p:txBody>
      </p:sp>
      <p:cxnSp>
        <p:nvCxnSpPr>
          <p:cNvPr id="69" name="Straight Arrow Connector 68"/>
          <p:cNvCxnSpPr/>
          <p:nvPr/>
        </p:nvCxnSpPr>
        <p:spPr>
          <a:xfrm flipV="1">
            <a:off x="3013075" y="1073150"/>
            <a:ext cx="0" cy="1290638"/>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3022600" y="1550988"/>
            <a:ext cx="3967163" cy="317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65" name="TextBox 74"/>
          <p:cNvSpPr txBox="1">
            <a:spLocks noChangeArrowheads="1"/>
          </p:cNvSpPr>
          <p:nvPr/>
        </p:nvSpPr>
        <p:spPr bwMode="auto">
          <a:xfrm>
            <a:off x="7011988" y="2549525"/>
            <a:ext cx="12207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t>Default Tables</a:t>
            </a:r>
          </a:p>
        </p:txBody>
      </p:sp>
      <p:sp>
        <p:nvSpPr>
          <p:cNvPr id="10266" name="TextBox 76"/>
          <p:cNvSpPr txBox="1">
            <a:spLocks noChangeArrowheads="1"/>
          </p:cNvSpPr>
          <p:nvPr/>
        </p:nvSpPr>
        <p:spPr bwMode="auto">
          <a:xfrm>
            <a:off x="3994150" y="1697038"/>
            <a:ext cx="1498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1400"/>
              <a:t>Table Definitions</a:t>
            </a:r>
          </a:p>
        </p:txBody>
      </p:sp>
      <p:cxnSp>
        <p:nvCxnSpPr>
          <p:cNvPr id="88" name="Straight Arrow Connector 87"/>
          <p:cNvCxnSpPr>
            <a:endCxn id="42" idx="0"/>
          </p:cNvCxnSpPr>
          <p:nvPr/>
        </p:nvCxnSpPr>
        <p:spPr>
          <a:xfrm flipH="1">
            <a:off x="5848350" y="2006600"/>
            <a:ext cx="9525" cy="4318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2122488" y="2276475"/>
            <a:ext cx="1816100" cy="16891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r>
              <a:rPr lang="en-US" sz="1600" dirty="0" err="1">
                <a:solidFill>
                  <a:schemeClr val="tx1"/>
                </a:solidFill>
              </a:rPr>
              <a:t>cFS</a:t>
            </a:r>
            <a:endParaRPr lang="en-US" sz="1600" dirty="0">
              <a:solidFill>
                <a:schemeClr val="tx1"/>
              </a:solidFill>
            </a:endParaRPr>
          </a:p>
          <a:p>
            <a:pPr algn="ctr" eaLnBrk="1">
              <a:lnSpc>
                <a:spcPct val="93000"/>
              </a:lnSpc>
              <a:buClr>
                <a:srgbClr val="000000"/>
              </a:buClr>
              <a:buSzPct val="100000"/>
              <a:buFont typeface="Times New Roman" panose="02020603050405020304" pitchFamily="18" charset="0"/>
              <a:buNone/>
              <a:defRPr/>
            </a:pPr>
            <a:r>
              <a:rPr lang="en-US" sz="1600" dirty="0">
                <a:solidFill>
                  <a:schemeClr val="tx1"/>
                </a:solidFill>
              </a:rPr>
              <a:t>Command Data</a:t>
            </a:r>
          </a:p>
          <a:p>
            <a:pPr algn="ctr" eaLnBrk="1">
              <a:lnSpc>
                <a:spcPct val="93000"/>
              </a:lnSpc>
              <a:buClr>
                <a:srgbClr val="000000"/>
              </a:buClr>
              <a:buSzPct val="100000"/>
              <a:buFont typeface="Times New Roman" panose="02020603050405020304" pitchFamily="18" charset="0"/>
              <a:buNone/>
              <a:defRPr/>
            </a:pPr>
            <a:r>
              <a:rPr lang="en-US" sz="1600" dirty="0" smtClean="0">
                <a:solidFill>
                  <a:schemeClr val="tx1"/>
                </a:solidFill>
              </a:rPr>
              <a:t>Dictionary</a:t>
            </a:r>
          </a:p>
          <a:p>
            <a:pPr algn="ctr" eaLnBrk="1">
              <a:lnSpc>
                <a:spcPct val="93000"/>
              </a:lnSpc>
              <a:buClr>
                <a:srgbClr val="000000"/>
              </a:buClr>
              <a:buSzPct val="100000"/>
              <a:buFont typeface="Times New Roman" panose="02020603050405020304" pitchFamily="18" charset="0"/>
              <a:buNone/>
              <a:defRPr/>
            </a:pPr>
            <a:r>
              <a:rPr lang="en-US" sz="1600" dirty="0" smtClean="0">
                <a:solidFill>
                  <a:schemeClr val="tx1"/>
                </a:solidFill>
              </a:rPr>
              <a:t>(CCDD)</a:t>
            </a:r>
            <a:endParaRPr lang="en-US" sz="1600" dirty="0">
              <a:solidFill>
                <a:schemeClr val="tx1"/>
              </a:solidFill>
            </a:endParaRPr>
          </a:p>
        </p:txBody>
      </p:sp>
      <p:sp>
        <p:nvSpPr>
          <p:cNvPr id="10269" name="TextBox 34"/>
          <p:cNvSpPr txBox="1">
            <a:spLocks noChangeArrowheads="1"/>
          </p:cNvSpPr>
          <p:nvPr/>
        </p:nvSpPr>
        <p:spPr bwMode="auto">
          <a:xfrm>
            <a:off x="179388" y="2006600"/>
            <a:ext cx="8223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a:t>Devices</a:t>
            </a:r>
          </a:p>
        </p:txBody>
      </p:sp>
      <p:sp>
        <p:nvSpPr>
          <p:cNvPr id="10270" name="TextBox 38"/>
          <p:cNvSpPr txBox="1">
            <a:spLocks noChangeArrowheads="1"/>
          </p:cNvSpPr>
          <p:nvPr/>
        </p:nvSpPr>
        <p:spPr bwMode="auto">
          <a:xfrm>
            <a:off x="171450" y="2432050"/>
            <a:ext cx="6334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a:t> Apps</a:t>
            </a:r>
          </a:p>
        </p:txBody>
      </p:sp>
      <p:cxnSp>
        <p:nvCxnSpPr>
          <p:cNvPr id="40" name="Straight Arrow Connector 39"/>
          <p:cNvCxnSpPr>
            <a:stCxn id="8" idx="1"/>
          </p:cNvCxnSpPr>
          <p:nvPr/>
        </p:nvCxnSpPr>
        <p:spPr>
          <a:xfrm flipV="1">
            <a:off x="1371600" y="2663825"/>
            <a:ext cx="719138" cy="4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72" name="TextBox 44"/>
          <p:cNvSpPr txBox="1">
            <a:spLocks noChangeArrowheads="1"/>
          </p:cNvSpPr>
          <p:nvPr/>
        </p:nvSpPr>
        <p:spPr bwMode="auto">
          <a:xfrm>
            <a:off x="63500" y="2814638"/>
            <a:ext cx="1109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a:t>Design</a:t>
            </a:r>
          </a:p>
          <a:p>
            <a:pPr eaLnBrk="1">
              <a:lnSpc>
                <a:spcPct val="93000"/>
              </a:lnSpc>
              <a:buClr>
                <a:srgbClr val="000000"/>
              </a:buClr>
              <a:buSzPct val="100000"/>
              <a:buFont typeface="Times New Roman" panose="02020603050405020304" pitchFamily="18" charset="0"/>
              <a:buNone/>
            </a:pPr>
            <a:r>
              <a:rPr lang="en-US" altLang="en-US" sz="1400"/>
              <a:t>Parameters</a:t>
            </a:r>
          </a:p>
        </p:txBody>
      </p:sp>
      <p:sp>
        <p:nvSpPr>
          <p:cNvPr id="10273" name="TextBox 46"/>
          <p:cNvSpPr txBox="1">
            <a:spLocks noChangeArrowheads="1"/>
          </p:cNvSpPr>
          <p:nvPr/>
        </p:nvSpPr>
        <p:spPr bwMode="auto">
          <a:xfrm>
            <a:off x="1376363" y="2355850"/>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a:t>EDS</a:t>
            </a:r>
          </a:p>
        </p:txBody>
      </p:sp>
      <p:sp>
        <p:nvSpPr>
          <p:cNvPr id="8" name="Right Brace 7"/>
          <p:cNvSpPr/>
          <p:nvPr/>
        </p:nvSpPr>
        <p:spPr>
          <a:xfrm>
            <a:off x="987425" y="1990725"/>
            <a:ext cx="384175" cy="1355725"/>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anchor="ctr"/>
          <a:lstStyle/>
          <a:p>
            <a:pPr algn="ctr" eaLnBrk="1">
              <a:lnSpc>
                <a:spcPct val="93000"/>
              </a:lnSpc>
              <a:buClr>
                <a:srgbClr val="000000"/>
              </a:buClr>
              <a:buSzPct val="100000"/>
              <a:buFont typeface="Times New Roman" panose="02020603050405020304" pitchFamily="18" charset="0"/>
              <a:buNone/>
              <a:defRPr/>
            </a:pPr>
            <a:endParaRPr lang="en-US"/>
          </a:p>
        </p:txBody>
      </p:sp>
      <p:sp>
        <p:nvSpPr>
          <p:cNvPr id="10275" name="TextBox 48"/>
          <p:cNvSpPr txBox="1">
            <a:spLocks noChangeArrowheads="1"/>
          </p:cNvSpPr>
          <p:nvPr/>
        </p:nvSpPr>
        <p:spPr bwMode="auto">
          <a:xfrm>
            <a:off x="6959600" y="1416050"/>
            <a:ext cx="12207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t>Default Table</a:t>
            </a:r>
          </a:p>
        </p:txBody>
      </p:sp>
      <p:cxnSp>
        <p:nvCxnSpPr>
          <p:cNvPr id="64" name="Straight Arrow Connector 63"/>
          <p:cNvCxnSpPr/>
          <p:nvPr/>
        </p:nvCxnSpPr>
        <p:spPr>
          <a:xfrm flipH="1">
            <a:off x="3535363" y="1971675"/>
            <a:ext cx="3175" cy="3048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flipV="1">
            <a:off x="3538538" y="1998663"/>
            <a:ext cx="2319337" cy="7937"/>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0278" name="TextBox 77"/>
          <p:cNvSpPr txBox="1">
            <a:spLocks noChangeArrowheads="1"/>
          </p:cNvSpPr>
          <p:nvPr/>
        </p:nvSpPr>
        <p:spPr bwMode="auto">
          <a:xfrm>
            <a:off x="4421188" y="2446338"/>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400"/>
              <a:t>EDS</a:t>
            </a:r>
          </a:p>
        </p:txBody>
      </p:sp>
      <p:cxnSp>
        <p:nvCxnSpPr>
          <p:cNvPr id="85" name="Straight Arrow Connector 84"/>
          <p:cNvCxnSpPr/>
          <p:nvPr/>
        </p:nvCxnSpPr>
        <p:spPr>
          <a:xfrm flipH="1" flipV="1">
            <a:off x="3678238" y="3960813"/>
            <a:ext cx="6350" cy="766762"/>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14325" y="3525838"/>
            <a:ext cx="1293813" cy="739775"/>
          </a:xfrm>
          <a:prstGeom prst="rect">
            <a:avLst/>
          </a:prstGeom>
          <a:noFill/>
        </p:spPr>
        <p:txBody>
          <a:bodyPr>
            <a:spAutoFit/>
          </a:bodyPr>
          <a:lstStyle/>
          <a:p>
            <a:pPr eaLnBrk="1">
              <a:lnSpc>
                <a:spcPct val="93000"/>
              </a:lnSpc>
              <a:buClr>
                <a:srgbClr val="000000"/>
              </a:buClr>
              <a:buSzPct val="100000"/>
              <a:buFont typeface="Times New Roman" panose="02020603050405020304" pitchFamily="18" charset="0"/>
              <a:buNone/>
              <a:defRPr/>
            </a:pPr>
            <a:r>
              <a:rPr lang="en-US" sz="1400" dirty="0">
                <a:ea typeface="+mn-ea"/>
              </a:rPr>
              <a:t>Mission</a:t>
            </a:r>
          </a:p>
          <a:p>
            <a:pPr marL="166688" indent="-166688" eaLnBrk="1">
              <a:lnSpc>
                <a:spcPct val="93000"/>
              </a:lnSpc>
              <a:buClr>
                <a:srgbClr val="000000"/>
              </a:buClr>
              <a:buSzPct val="100000"/>
              <a:buFontTx/>
              <a:buChar char="-"/>
              <a:defRPr/>
            </a:pPr>
            <a:r>
              <a:rPr lang="en-US" sz="1400" dirty="0">
                <a:ea typeface="+mn-ea"/>
              </a:rPr>
              <a:t>Mnemonics</a:t>
            </a:r>
          </a:p>
          <a:p>
            <a:pPr marL="166688" indent="-166688" eaLnBrk="1">
              <a:lnSpc>
                <a:spcPct val="93000"/>
              </a:lnSpc>
              <a:buClr>
                <a:srgbClr val="000000"/>
              </a:buClr>
              <a:buSzPct val="100000"/>
              <a:buFontTx/>
              <a:buChar char="-"/>
              <a:defRPr/>
            </a:pPr>
            <a:r>
              <a:rPr lang="en-US" sz="1400" dirty="0">
                <a:ea typeface="+mn-ea"/>
              </a:rPr>
              <a:t>Constraints</a:t>
            </a:r>
          </a:p>
        </p:txBody>
      </p:sp>
      <p:cxnSp>
        <p:nvCxnSpPr>
          <p:cNvPr id="90" name="Straight Arrow Connector 89"/>
          <p:cNvCxnSpPr/>
          <p:nvPr/>
        </p:nvCxnSpPr>
        <p:spPr>
          <a:xfrm>
            <a:off x="1154113" y="3711575"/>
            <a:ext cx="93662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82" name="TextBox 4"/>
          <p:cNvSpPr txBox="1">
            <a:spLocks noChangeArrowheads="1"/>
          </p:cNvSpPr>
          <p:nvPr/>
        </p:nvSpPr>
        <p:spPr bwMode="auto">
          <a:xfrm>
            <a:off x="341313" y="6083300"/>
            <a:ext cx="831691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3000"/>
              </a:lnSpc>
              <a:spcAft>
                <a:spcPts val="1425"/>
              </a:spcAft>
              <a:buClr>
                <a:srgbClr val="000000"/>
              </a:buClr>
              <a:buSzPct val="100000"/>
              <a:buFont typeface="Times New Roman" panose="02020603050405020304" pitchFamily="18" charset="0"/>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defRPr>
            </a:lvl9pPr>
          </a:lstStyle>
          <a:p>
            <a:pPr marL="0" lvl="2" indent="0" eaLnBrk="1">
              <a:spcAft>
                <a:spcPct val="0"/>
              </a:spcAft>
            </a:pPr>
            <a:r>
              <a:rPr lang="en-US" altLang="en-US" sz="2400">
                <a:solidFill>
                  <a:srgbClr val="0070C0"/>
                </a:solidFill>
              </a:rPr>
              <a:t>CCDD tool provides consistent data definitions system wide</a:t>
            </a:r>
          </a:p>
        </p:txBody>
      </p:sp>
      <p:sp>
        <p:nvSpPr>
          <p:cNvPr id="10283" name="TextBox 1"/>
          <p:cNvSpPr txBox="1">
            <a:spLocks noChangeArrowheads="1"/>
          </p:cNvSpPr>
          <p:nvPr/>
        </p:nvSpPr>
        <p:spPr bwMode="auto">
          <a:xfrm>
            <a:off x="7038975" y="5229225"/>
            <a:ext cx="164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t>Subnetwork schedule</a:t>
            </a:r>
          </a:p>
        </p:txBody>
      </p:sp>
      <p:cxnSp>
        <p:nvCxnSpPr>
          <p:cNvPr id="10284" name="Elbow Connector 3"/>
          <p:cNvCxnSpPr>
            <a:cxnSpLocks noChangeShapeType="1"/>
          </p:cNvCxnSpPr>
          <p:nvPr/>
        </p:nvCxnSpPr>
        <p:spPr bwMode="auto">
          <a:xfrm>
            <a:off x="3443288" y="3973513"/>
            <a:ext cx="3546475" cy="1393825"/>
          </a:xfrm>
          <a:prstGeom prst="bentConnector3">
            <a:avLst>
              <a:gd name="adj1" fmla="val 898"/>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341313" y="5791200"/>
            <a:ext cx="268287" cy="18097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effectLst/>
              <a:latin typeface="Arial" panose="020B0604020202020204" pitchFamily="34" charset="0"/>
            </a:endParaRPr>
          </a:p>
        </p:txBody>
      </p:sp>
      <p:sp>
        <p:nvSpPr>
          <p:cNvPr id="4" name="TextBox 3"/>
          <p:cNvSpPr txBox="1"/>
          <p:nvPr/>
        </p:nvSpPr>
        <p:spPr>
          <a:xfrm>
            <a:off x="618331" y="5713968"/>
            <a:ext cx="928459" cy="369332"/>
          </a:xfrm>
          <a:prstGeom prst="rect">
            <a:avLst/>
          </a:prstGeom>
          <a:noFill/>
        </p:spPr>
        <p:txBody>
          <a:bodyPr wrap="none" rtlCol="0">
            <a:spAutoFit/>
          </a:bodyPr>
          <a:lstStyle/>
          <a:p>
            <a:r>
              <a:rPr lang="en-US" dirty="0" smtClean="0"/>
              <a:t>In work</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en-US" sz="2800" b="1" dirty="0">
                <a:solidFill>
                  <a:srgbClr val="99CCFF"/>
                </a:solidFill>
                <a:latin typeface="Arial" panose="020B0604020202020204" pitchFamily="34" charset="0"/>
                <a:ea typeface="ＭＳ Ｐゴシック" panose="020B0600070205080204" pitchFamily="34" charset="-128"/>
                <a:cs typeface="+mn-cs"/>
              </a:rPr>
              <a:t> </a:t>
            </a:r>
            <a:r>
              <a:rPr lang="en-US" altLang="en-US" sz="2800" b="1" dirty="0" err="1">
                <a:solidFill>
                  <a:srgbClr val="99CCFF"/>
                </a:solidFill>
                <a:latin typeface="Arial" panose="020B0604020202020204" pitchFamily="34" charset="0"/>
                <a:ea typeface="ＭＳ Ｐゴシック" panose="020B0600070205080204" pitchFamily="34" charset="-128"/>
                <a:cs typeface="+mn-cs"/>
              </a:rPr>
              <a:t>cFS</a:t>
            </a:r>
            <a:r>
              <a:rPr lang="en-US" altLang="en-US" sz="2800" b="1" dirty="0">
                <a:solidFill>
                  <a:srgbClr val="99CCFF"/>
                </a:solidFill>
                <a:latin typeface="Arial" panose="020B0604020202020204" pitchFamily="34" charset="0"/>
                <a:ea typeface="ＭＳ Ｐゴシック" panose="020B0600070205080204" pitchFamily="34" charset="-128"/>
                <a:cs typeface="+mn-cs"/>
              </a:rPr>
              <a:t> Command and Data Dictionary tool </a:t>
            </a:r>
          </a:p>
        </p:txBody>
      </p:sp>
      <p:sp>
        <p:nvSpPr>
          <p:cNvPr id="9219" name="Content Placeholder 3"/>
          <p:cNvSpPr>
            <a:spLocks noGrp="1"/>
          </p:cNvSpPr>
          <p:nvPr>
            <p:ph idx="1"/>
          </p:nvPr>
        </p:nvSpPr>
        <p:spPr>
          <a:xfrm>
            <a:off x="165100" y="808038"/>
            <a:ext cx="8458200" cy="5592762"/>
          </a:xfrm>
        </p:spPr>
        <p:txBody>
          <a:bodyPr/>
          <a:lstStyle/>
          <a:p>
            <a:pPr marL="457200" eaLnBrk="1">
              <a:buFont typeface="Arial" panose="020B0604020202020204" pitchFamily="34" charset="0"/>
              <a:buChar char="•"/>
            </a:pPr>
            <a:r>
              <a:rPr lang="en-US" altLang="en-US" sz="2000" dirty="0" smtClean="0"/>
              <a:t>NASA </a:t>
            </a:r>
            <a:r>
              <a:rPr lang="en-US" altLang="en-US" sz="2000" dirty="0" err="1" smtClean="0"/>
              <a:t>cFS</a:t>
            </a:r>
            <a:r>
              <a:rPr lang="en-US" altLang="en-US" sz="2000" dirty="0" smtClean="0"/>
              <a:t> Command and Data Dictionary tool (CCDD)</a:t>
            </a:r>
          </a:p>
          <a:p>
            <a:pPr marL="863600" lvl="1" indent="-323850" eaLnBrk="1">
              <a:buSzPct val="75000"/>
              <a:buFont typeface="Symbol" panose="05050102010706020507" pitchFamily="18" charset="2"/>
              <a:buChar char=""/>
            </a:pPr>
            <a:r>
              <a:rPr lang="en-US" altLang="en-US" dirty="0" smtClean="0"/>
              <a:t>Database of system data exchange and configuration</a:t>
            </a:r>
          </a:p>
          <a:p>
            <a:pPr marL="863600" lvl="1" indent="-323850" eaLnBrk="1">
              <a:buSzPct val="75000"/>
              <a:buFont typeface="Symbol" panose="05050102010706020507" pitchFamily="18" charset="2"/>
              <a:buChar char=""/>
            </a:pPr>
            <a:r>
              <a:rPr lang="en-US" altLang="en-US" dirty="0" smtClean="0"/>
              <a:t>Auto-generation of design, code, and configuration artifacts</a:t>
            </a:r>
          </a:p>
          <a:p>
            <a:pPr marL="863600" lvl="1" indent="-323850" eaLnBrk="1">
              <a:buSzPct val="75000"/>
              <a:buFont typeface="Symbol" panose="05050102010706020507" pitchFamily="18" charset="2"/>
              <a:buChar char=""/>
            </a:pPr>
            <a:r>
              <a:rPr lang="en-US" altLang="en-US" dirty="0" smtClean="0"/>
              <a:t>Graphical User Interface for viewing and editing</a:t>
            </a:r>
          </a:p>
          <a:p>
            <a:pPr marL="863600" lvl="1" indent="-323850" eaLnBrk="1">
              <a:buSzPct val="75000"/>
              <a:buFont typeface="Symbol" panose="05050102010706020507" pitchFamily="18" charset="2"/>
              <a:buChar char=""/>
            </a:pPr>
            <a:r>
              <a:rPr lang="en-US" altLang="en-US" dirty="0" smtClean="0"/>
              <a:t>Inputs:</a:t>
            </a:r>
          </a:p>
          <a:p>
            <a:pPr marL="1257300" lvl="2" indent="-342900" eaLnBrk="1">
              <a:buFont typeface="Courier New" panose="02070309020205020404" pitchFamily="49" charset="0"/>
              <a:buChar char="o"/>
            </a:pPr>
            <a:r>
              <a:rPr lang="en-US" altLang="en-US" sz="1600" dirty="0" smtClean="0"/>
              <a:t>Component EDSs </a:t>
            </a:r>
          </a:p>
          <a:p>
            <a:pPr marL="1257300" lvl="2" indent="-342900" eaLnBrk="1">
              <a:buFont typeface="Courier New" panose="02070309020205020404" pitchFamily="49" charset="0"/>
              <a:buChar char="o"/>
            </a:pPr>
            <a:r>
              <a:rPr lang="en-US" altLang="en-US" sz="1600" dirty="0" smtClean="0"/>
              <a:t>System design parameters</a:t>
            </a:r>
          </a:p>
          <a:p>
            <a:pPr marL="863600" lvl="1" indent="-323850" eaLnBrk="1">
              <a:buSzPct val="75000"/>
              <a:buFont typeface="Symbol" panose="05050102010706020507" pitchFamily="18" charset="2"/>
              <a:buChar char=""/>
            </a:pPr>
            <a:r>
              <a:rPr lang="en-US" altLang="en-US" dirty="0" smtClean="0"/>
              <a:t>Outputs:</a:t>
            </a:r>
          </a:p>
          <a:p>
            <a:pPr marL="1257300" lvl="2" indent="-342900" eaLnBrk="1">
              <a:buFont typeface="Courier New" panose="02070309020205020404" pitchFamily="49" charset="0"/>
              <a:buChar char="o"/>
            </a:pPr>
            <a:r>
              <a:rPr lang="en-US" altLang="en-US" sz="1600" dirty="0" smtClean="0"/>
              <a:t>Component EDSs (as modified by design parameters)</a:t>
            </a:r>
          </a:p>
          <a:p>
            <a:pPr marL="1257300" lvl="2" indent="-342900" eaLnBrk="1">
              <a:buFont typeface="Courier New" panose="02070309020205020404" pitchFamily="49" charset="0"/>
              <a:buChar char="o"/>
            </a:pPr>
            <a:r>
              <a:rPr lang="en-US" altLang="en-US" sz="1600" dirty="0" smtClean="0"/>
              <a:t>Ground system databases (XTCE, ITOS)</a:t>
            </a:r>
          </a:p>
          <a:p>
            <a:pPr marL="1257300" lvl="2" indent="-342900" eaLnBrk="1">
              <a:buFont typeface="Courier New" panose="02070309020205020404" pitchFamily="49" charset="0"/>
              <a:buChar char="o"/>
            </a:pPr>
            <a:r>
              <a:rPr lang="en-US" altLang="en-US" sz="1600" dirty="0" smtClean="0"/>
              <a:t>System configuration files </a:t>
            </a:r>
          </a:p>
          <a:p>
            <a:pPr marL="1257300" lvl="2" indent="-342900" eaLnBrk="1">
              <a:buFont typeface="Courier New" panose="02070309020205020404" pitchFamily="49" charset="0"/>
              <a:buChar char="o"/>
            </a:pPr>
            <a:r>
              <a:rPr lang="en-US" altLang="en-US" sz="1600" dirty="0" smtClean="0"/>
              <a:t>“C” header files for software components</a:t>
            </a:r>
          </a:p>
          <a:p>
            <a:pPr marL="1257300" lvl="2" indent="-342900" eaLnBrk="1">
              <a:buFont typeface="Courier New" panose="02070309020205020404" pitchFamily="49" charset="0"/>
              <a:buChar char="o"/>
            </a:pPr>
            <a:r>
              <a:rPr lang="en-US" altLang="en-US" sz="1600" dirty="0" smtClean="0"/>
              <a:t>Parameter table definition files</a:t>
            </a:r>
          </a:p>
          <a:p>
            <a:pPr marL="1257300" lvl="2" indent="-342900" eaLnBrk="1">
              <a:buFont typeface="Courier New" panose="02070309020205020404" pitchFamily="49" charset="0"/>
              <a:buChar char="o"/>
            </a:pPr>
            <a:r>
              <a:rPr lang="en-US" altLang="en-US" sz="1600" dirty="0" smtClean="0"/>
              <a:t>Bus definitions for modeling tools (</a:t>
            </a:r>
            <a:r>
              <a:rPr lang="en-US" altLang="en-US" sz="1600" dirty="0" err="1" smtClean="0"/>
              <a:t>Mathworks</a:t>
            </a:r>
            <a:r>
              <a:rPr lang="en-US" altLang="en-US" sz="1600" dirty="0" smtClean="0"/>
              <a:t> Simulink)</a:t>
            </a:r>
          </a:p>
          <a:p>
            <a:pPr marL="1257300" lvl="2" indent="-342900" eaLnBrk="1">
              <a:buFont typeface="Courier New" panose="02070309020205020404" pitchFamily="49" charset="0"/>
              <a:buChar char="o"/>
            </a:pPr>
            <a:r>
              <a:rPr lang="en-US" altLang="en-US" sz="1600" dirty="0" smtClean="0"/>
              <a:t>System documentation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895600"/>
            <a:ext cx="6019800" cy="1355725"/>
          </a:xfrm>
        </p:spPr>
        <p:txBody>
          <a:bodyPr/>
          <a:lstStyle/>
          <a:p>
            <a:pPr algn="ctr"/>
            <a:r>
              <a:rPr lang="en-US" sz="2800" dirty="0"/>
              <a:t>Lunar Orbital Platform - Gateway Use Case</a:t>
            </a:r>
          </a:p>
          <a:p>
            <a:pPr algn="ctr"/>
            <a:endParaRPr lang="en-US" sz="2800" dirty="0"/>
          </a:p>
        </p:txBody>
      </p:sp>
    </p:spTree>
    <p:extLst>
      <p:ext uri="{BB962C8B-B14F-4D97-AF65-F5344CB8AC3E}">
        <p14:creationId xmlns:p14="http://schemas.microsoft.com/office/powerpoint/2010/main" val="339378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1165225" y="0"/>
            <a:ext cx="7443788" cy="7461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3000"/>
              </a:lnSpc>
              <a:buClr>
                <a:srgbClr val="000000"/>
              </a:buClr>
              <a:buSzPct val="100000"/>
              <a:buFont typeface="Times New Roman" panose="02020603050405020304" pitchFamily="18" charset="0"/>
              <a:defRPr/>
            </a:pPr>
            <a:r>
              <a:rPr lang="en-US" sz="2400" b="1" dirty="0">
                <a:solidFill>
                  <a:srgbClr val="99CCFF"/>
                </a:solidFill>
                <a:latin typeface="Arial" panose="020B0604020202020204" pitchFamily="34" charset="0"/>
                <a:ea typeface="ＭＳ Ｐゴシック" panose="020B0600070205080204" pitchFamily="34" charset="-128"/>
              </a:rPr>
              <a:t>Lunar Orbital Platform - Gateway </a:t>
            </a:r>
            <a:r>
              <a:rPr lang="en-US" sz="2400" b="1" dirty="0" smtClean="0">
                <a:solidFill>
                  <a:srgbClr val="99CCFF"/>
                </a:solidFill>
                <a:latin typeface="Arial" panose="020B0604020202020204" pitchFamily="34" charset="0"/>
                <a:ea typeface="ＭＳ Ｐゴシック" panose="020B0600070205080204" pitchFamily="34" charset="-128"/>
              </a:rPr>
              <a:t>Elements</a:t>
            </a:r>
          </a:p>
          <a:p>
            <a:pPr algn="ctr">
              <a:lnSpc>
                <a:spcPct val="93000"/>
              </a:lnSpc>
              <a:buClr>
                <a:srgbClr val="000000"/>
              </a:buClr>
              <a:buSzPct val="100000"/>
              <a:buFont typeface="Times New Roman" panose="02020603050405020304" pitchFamily="18" charset="0"/>
              <a:defRPr/>
            </a:pPr>
            <a:r>
              <a:rPr lang="en-US" sz="2400" b="1" dirty="0" smtClean="0">
                <a:solidFill>
                  <a:srgbClr val="99CCFF"/>
                </a:solidFill>
                <a:latin typeface="Arial" panose="020B0604020202020204" pitchFamily="34" charset="0"/>
                <a:ea typeface="ＭＳ Ｐゴシック" panose="020B0600070205080204" pitchFamily="34" charset="-128"/>
              </a:rPr>
              <a:t> Conceptual </a:t>
            </a:r>
            <a:r>
              <a:rPr lang="en-US" sz="2400" b="1" dirty="0">
                <a:solidFill>
                  <a:srgbClr val="99CCFF"/>
                </a:solidFill>
                <a:latin typeface="Arial" panose="020B0604020202020204" pitchFamily="34" charset="0"/>
                <a:ea typeface="ＭＳ Ｐゴシック" panose="020B0600070205080204" pitchFamily="34" charset="-128"/>
              </a:rPr>
              <a:t>View</a:t>
            </a:r>
          </a:p>
        </p:txBody>
      </p:sp>
      <p:grpSp>
        <p:nvGrpSpPr>
          <p:cNvPr id="8195" name="Group 4"/>
          <p:cNvGrpSpPr>
            <a:grpSpLocks/>
          </p:cNvGrpSpPr>
          <p:nvPr/>
        </p:nvGrpSpPr>
        <p:grpSpPr bwMode="auto">
          <a:xfrm flipH="1">
            <a:off x="152400" y="1087438"/>
            <a:ext cx="9707563" cy="5405437"/>
            <a:chOff x="-196835" y="754380"/>
            <a:chExt cx="9860280" cy="5387341"/>
          </a:xfrm>
        </p:grpSpPr>
        <p:pic>
          <p:nvPicPr>
            <p:cNvPr id="6" name="Picture 5" descr="MPLM.psd"/>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9954" t="10739"/>
            <a:stretch/>
          </p:blipFill>
          <p:spPr>
            <a:xfrm rot="10800000" flipH="1">
              <a:off x="3380193" y="2842040"/>
              <a:ext cx="3178848" cy="3299679"/>
            </a:xfrm>
            <a:prstGeom prst="rect">
              <a:avLst/>
            </a:prstGeom>
          </p:spPr>
        </p:pic>
        <p:pic>
          <p:nvPicPr>
            <p:cNvPr id="10" name="Picture 9" descr="ORTHO - bus.png"/>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2978" t="42493" r="42245" b="42939"/>
            <a:stretch/>
          </p:blipFill>
          <p:spPr>
            <a:xfrm>
              <a:off x="6559041" y="2987041"/>
              <a:ext cx="3104404" cy="3154680"/>
            </a:xfrm>
            <a:prstGeom prst="rect">
              <a:avLst/>
            </a:prstGeom>
          </p:spPr>
        </p:pic>
        <p:pic>
          <p:nvPicPr>
            <p:cNvPr id="14" name="Picture 13" descr="ORTHO - bus.png"/>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23814" t="43051" r="57429" b="43490"/>
            <a:stretch/>
          </p:blipFill>
          <p:spPr>
            <a:xfrm flipH="1" flipV="1">
              <a:off x="519445" y="3218179"/>
              <a:ext cx="3849903" cy="2847341"/>
            </a:xfrm>
            <a:prstGeom prst="rect">
              <a:avLst/>
            </a:prstGeom>
          </p:spPr>
        </p:pic>
        <p:cxnSp>
          <p:nvCxnSpPr>
            <p:cNvPr id="12" name="Straight Connector 11"/>
            <p:cNvCxnSpPr/>
            <p:nvPr/>
          </p:nvCxnSpPr>
          <p:spPr>
            <a:xfrm>
              <a:off x="799674" y="4648138"/>
              <a:ext cx="8449365" cy="0"/>
            </a:xfrm>
            <a:prstGeom prst="line">
              <a:avLst/>
            </a:prstGeom>
            <a:ln w="698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descr="ORTHO - LM.png"/>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17253" t="42112" r="70893" b="39604"/>
            <a:stretch/>
          </p:blipFill>
          <p:spPr>
            <a:xfrm rot="5400000">
              <a:off x="456469" y="101076"/>
              <a:ext cx="2631439" cy="3938047"/>
            </a:xfrm>
            <a:prstGeom prst="rect">
              <a:avLst/>
            </a:prstGeom>
          </p:spPr>
        </p:pic>
      </p:grpSp>
      <p:cxnSp>
        <p:nvCxnSpPr>
          <p:cNvPr id="19" name="Straight Connector 18"/>
          <p:cNvCxnSpPr/>
          <p:nvPr/>
        </p:nvCxnSpPr>
        <p:spPr>
          <a:xfrm flipV="1">
            <a:off x="2846388" y="3449638"/>
            <a:ext cx="0" cy="3094037"/>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229350" y="3816350"/>
            <a:ext cx="0" cy="233680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72250" y="3551238"/>
            <a:ext cx="2084388"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92438" y="4524375"/>
            <a:ext cx="1471612" cy="430213"/>
          </a:xfrm>
          <a:prstGeom prst="rect">
            <a:avLst/>
          </a:prstGeom>
          <a:noFill/>
        </p:spPr>
        <p:txBody>
          <a:bodyPr wrap="none">
            <a:spAutoFit/>
          </a:bodyPr>
          <a:lstStyle/>
          <a:p>
            <a:pPr algn="ctr" defTabSz="914400" eaLnBrk="1" fontAlgn="auto" hangingPunct="1">
              <a:spcBef>
                <a:spcPts val="0"/>
              </a:spcBef>
              <a:spcAft>
                <a:spcPts val="0"/>
              </a:spcAft>
              <a:defRPr/>
            </a:pPr>
            <a:r>
              <a:rPr lang="en-US" sz="1100" b="1" dirty="0">
                <a:solidFill>
                  <a:prstClr val="black"/>
                </a:solidFill>
                <a:ea typeface="+mn-ea"/>
                <a:cs typeface="Arial" panose="020B0604020202020204" pitchFamily="34" charset="0"/>
              </a:rPr>
              <a:t>Time-Triggered</a:t>
            </a:r>
            <a:br>
              <a:rPr lang="en-US" sz="1100" b="1" dirty="0">
                <a:solidFill>
                  <a:prstClr val="black"/>
                </a:solidFill>
                <a:ea typeface="+mn-ea"/>
                <a:cs typeface="Arial" panose="020B0604020202020204" pitchFamily="34" charset="0"/>
              </a:rPr>
            </a:br>
            <a:r>
              <a:rPr lang="en-US" sz="1100" b="1" dirty="0">
                <a:solidFill>
                  <a:prstClr val="black"/>
                </a:solidFill>
                <a:ea typeface="+mn-ea"/>
                <a:cs typeface="Arial" panose="020B0604020202020204" pitchFamily="34" charset="0"/>
              </a:rPr>
              <a:t>Ethernet Backbone</a:t>
            </a:r>
            <a:endParaRPr lang="en-US" b="1" dirty="0">
              <a:solidFill>
                <a:prstClr val="black"/>
              </a:solidFill>
              <a:ea typeface="+mn-ea"/>
              <a:cs typeface="Arial" panose="020B0604020202020204" pitchFamily="34" charset="0"/>
            </a:endParaRPr>
          </a:p>
        </p:txBody>
      </p:sp>
      <p:pic>
        <p:nvPicPr>
          <p:cNvPr id="33" name="Picture 10" descr="Image result for clock icon transparent"/>
          <p:cNvPicPr>
            <a:picLocks noChangeAspect="1" noChangeArrowheads="1"/>
          </p:cNvPicPr>
          <p:nvPr/>
        </p:nvPicPr>
        <p:blipFill>
          <a:blip r:embed="rId6">
            <a:grayscl/>
          </a:blip>
          <a:srcRect/>
          <a:stretch>
            <a:fillRect/>
          </a:stretch>
        </p:blipFill>
        <p:spPr bwMode="auto">
          <a:xfrm>
            <a:off x="4389438" y="4637088"/>
            <a:ext cx="234950" cy="2349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4665663" y="5443538"/>
            <a:ext cx="879475" cy="419100"/>
          </a:xfrm>
          <a:prstGeom prst="roundRect">
            <a:avLst/>
          </a:prstGeom>
          <a:solidFill>
            <a:schemeClr val="accent5">
              <a:lumMod val="20000"/>
              <a:lumOff val="80000"/>
            </a:schemeClr>
          </a:solidFill>
          <a:ln w="19050"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4400">
              <a:defRPr/>
            </a:pPr>
            <a:r>
              <a:rPr lang="en-US" sz="1200" b="1" kern="0" dirty="0">
                <a:solidFill>
                  <a:prstClr val="black"/>
                </a:solidFill>
                <a:latin typeface="Arial" pitchFamily="-108" charset="0"/>
                <a:ea typeface="ＭＳ Ｐゴシック" pitchFamily="-108" charset="-128"/>
                <a:cs typeface="ＭＳ Ｐゴシック" pitchFamily="-108" charset="-128"/>
              </a:rPr>
              <a:t>ECLSS</a:t>
            </a:r>
            <a:endParaRPr lang="en-US" sz="1400" b="1" kern="0" dirty="0">
              <a:solidFill>
                <a:prstClr val="black"/>
              </a:solidFill>
              <a:latin typeface="Arial" pitchFamily="-108" charset="0"/>
              <a:ea typeface="ＭＳ Ｐゴシック" pitchFamily="-108" charset="-128"/>
              <a:cs typeface="ＭＳ Ｐゴシック" pitchFamily="-108" charset="-128"/>
            </a:endParaRPr>
          </a:p>
        </p:txBody>
      </p:sp>
      <p:pic>
        <p:nvPicPr>
          <p:cNvPr id="35" name="Picture 10" descr="Image result for clock icon transparent"/>
          <p:cNvPicPr>
            <a:picLocks noChangeAspect="1" noChangeArrowheads="1"/>
          </p:cNvPicPr>
          <p:nvPr/>
        </p:nvPicPr>
        <p:blipFill>
          <a:blip r:embed="rId6">
            <a:grayscl/>
          </a:blip>
          <a:srcRect/>
          <a:stretch>
            <a:fillRect/>
          </a:stretch>
        </p:blipFill>
        <p:spPr bwMode="auto">
          <a:xfrm>
            <a:off x="5397500" y="5702300"/>
            <a:ext cx="295275" cy="2968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203" name="Group 37"/>
          <p:cNvGrpSpPr>
            <a:grpSpLocks/>
          </p:cNvGrpSpPr>
          <p:nvPr/>
        </p:nvGrpSpPr>
        <p:grpSpPr bwMode="auto">
          <a:xfrm>
            <a:off x="414338" y="3784600"/>
            <a:ext cx="1501775" cy="739775"/>
            <a:chOff x="692381" y="2041068"/>
            <a:chExt cx="584489" cy="584489"/>
          </a:xfrm>
        </p:grpSpPr>
        <p:sp>
          <p:nvSpPr>
            <p:cNvPr id="39" name="Oval 38"/>
            <p:cNvSpPr/>
            <p:nvPr/>
          </p:nvSpPr>
          <p:spPr>
            <a:xfrm>
              <a:off x="692381" y="2041068"/>
              <a:ext cx="584489" cy="584489"/>
            </a:xfrm>
            <a:prstGeom prst="ellipse">
              <a:avLst/>
            </a:prstGeom>
            <a:solidFill>
              <a:schemeClr val="bg1">
                <a:lumMod val="9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200" dirty="0">
                <a:solidFill>
                  <a:prstClr val="black"/>
                </a:solidFill>
                <a:cs typeface="Arial" panose="020B0604020202020204" pitchFamily="34" charset="0"/>
              </a:endParaRPr>
            </a:p>
          </p:txBody>
        </p:sp>
        <p:sp>
          <p:nvSpPr>
            <p:cNvPr id="40" name="TextBox 39"/>
            <p:cNvSpPr txBox="1"/>
            <p:nvPr/>
          </p:nvSpPr>
          <p:spPr>
            <a:xfrm>
              <a:off x="765905" y="2151444"/>
              <a:ext cx="437440" cy="363738"/>
            </a:xfrm>
            <a:prstGeom prst="rect">
              <a:avLst/>
            </a:prstGeom>
            <a:noFill/>
          </p:spPr>
          <p:txBody>
            <a:bodyPr wrap="none" anchor="ctr">
              <a:spAutoFit/>
            </a:bodyPr>
            <a:lstStyle/>
            <a:p>
              <a:pPr algn="ctr" defTabSz="914400" eaLnBrk="1" fontAlgn="auto" hangingPunct="1">
                <a:spcBef>
                  <a:spcPts val="0"/>
                </a:spcBef>
                <a:spcAft>
                  <a:spcPts val="0"/>
                </a:spcAft>
                <a:defRPr/>
              </a:pPr>
              <a:r>
                <a:rPr lang="en-US" sz="1200" b="1" dirty="0">
                  <a:solidFill>
                    <a:prstClr val="black"/>
                  </a:solidFill>
                  <a:ea typeface="+mn-ea"/>
                  <a:cs typeface="Arial" panose="020B0604020202020204" pitchFamily="34" charset="0"/>
                </a:rPr>
                <a:t>Vehicle</a:t>
              </a:r>
              <a:br>
                <a:rPr lang="en-US" sz="1200" b="1" dirty="0">
                  <a:solidFill>
                    <a:prstClr val="black"/>
                  </a:solidFill>
                  <a:ea typeface="+mn-ea"/>
                  <a:cs typeface="Arial" panose="020B0604020202020204" pitchFamily="34" charset="0"/>
                </a:rPr>
              </a:br>
              <a:r>
                <a:rPr lang="en-US" sz="1200" b="1" dirty="0">
                  <a:solidFill>
                    <a:prstClr val="black"/>
                  </a:solidFill>
                  <a:ea typeface="+mn-ea"/>
                  <a:cs typeface="Arial" panose="020B0604020202020204" pitchFamily="34" charset="0"/>
                </a:rPr>
                <a:t>Management</a:t>
              </a:r>
            </a:p>
          </p:txBody>
        </p:sp>
      </p:grpSp>
      <p:pic>
        <p:nvPicPr>
          <p:cNvPr id="41" name="Picture 10" descr="Image result for clock icon transparent"/>
          <p:cNvPicPr>
            <a:picLocks noChangeAspect="1" noChangeArrowheads="1"/>
          </p:cNvPicPr>
          <p:nvPr/>
        </p:nvPicPr>
        <p:blipFill>
          <a:blip r:embed="rId6">
            <a:grayscl/>
          </a:blip>
          <a:srcRect/>
          <a:stretch>
            <a:fillRect/>
          </a:stretch>
        </p:blipFill>
        <p:spPr bwMode="auto">
          <a:xfrm>
            <a:off x="1636713" y="4302125"/>
            <a:ext cx="295275" cy="295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7" name="Rounded Rectangle 46"/>
          <p:cNvSpPr/>
          <p:nvPr/>
        </p:nvSpPr>
        <p:spPr bwMode="auto">
          <a:xfrm>
            <a:off x="1425575" y="5443538"/>
            <a:ext cx="881063" cy="419100"/>
          </a:xfrm>
          <a:prstGeom prst="roundRect">
            <a:avLst/>
          </a:prstGeom>
          <a:solidFill>
            <a:schemeClr val="accent5">
              <a:lumMod val="20000"/>
              <a:lumOff val="80000"/>
            </a:schemeClr>
          </a:solidFill>
          <a:ln w="19050"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4400">
              <a:defRPr/>
            </a:pPr>
            <a:r>
              <a:rPr lang="en-US" sz="1200" b="1" kern="0" dirty="0">
                <a:solidFill>
                  <a:prstClr val="black"/>
                </a:solidFill>
                <a:latin typeface="Arial" pitchFamily="-108" charset="0"/>
                <a:ea typeface="ＭＳ Ｐゴシック" pitchFamily="-108" charset="-128"/>
                <a:cs typeface="ＭＳ Ｐゴシック" pitchFamily="-108" charset="-128"/>
              </a:rPr>
              <a:t>GN&amp;C</a:t>
            </a:r>
            <a:endParaRPr lang="en-US" sz="1400" b="1" kern="0" dirty="0">
              <a:solidFill>
                <a:prstClr val="black"/>
              </a:solidFill>
              <a:latin typeface="Arial" pitchFamily="-108" charset="0"/>
              <a:ea typeface="ＭＳ Ｐゴシック" pitchFamily="-108" charset="-128"/>
              <a:cs typeface="ＭＳ Ｐゴシック" pitchFamily="-108" charset="-128"/>
            </a:endParaRPr>
          </a:p>
        </p:txBody>
      </p:sp>
      <p:pic>
        <p:nvPicPr>
          <p:cNvPr id="48" name="Picture 10" descr="Image result for clock icon transparent"/>
          <p:cNvPicPr>
            <a:picLocks noChangeAspect="1" noChangeArrowheads="1"/>
          </p:cNvPicPr>
          <p:nvPr/>
        </p:nvPicPr>
        <p:blipFill>
          <a:blip r:embed="rId6">
            <a:grayscl/>
          </a:blip>
          <a:srcRect/>
          <a:stretch>
            <a:fillRect/>
          </a:stretch>
        </p:blipFill>
        <p:spPr bwMode="auto">
          <a:xfrm>
            <a:off x="2157413" y="5703888"/>
            <a:ext cx="296862" cy="295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1" name="Rounded Rectangle 60"/>
          <p:cNvSpPr/>
          <p:nvPr/>
        </p:nvSpPr>
        <p:spPr bwMode="auto">
          <a:xfrm>
            <a:off x="6983413" y="5443538"/>
            <a:ext cx="1063625" cy="419100"/>
          </a:xfrm>
          <a:prstGeom prst="roundRect">
            <a:avLst/>
          </a:prstGeom>
          <a:solidFill>
            <a:schemeClr val="accent6">
              <a:lumMod val="20000"/>
              <a:lumOff val="80000"/>
            </a:schemeClr>
          </a:solidFill>
          <a:ln w="19050"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4400">
              <a:defRPr/>
            </a:pPr>
            <a:r>
              <a:rPr lang="en-US" sz="1200" b="1" kern="0" dirty="0">
                <a:solidFill>
                  <a:prstClr val="black"/>
                </a:solidFill>
                <a:latin typeface="Arial" pitchFamily="-108" charset="0"/>
                <a:ea typeface="ＭＳ Ｐゴシック" pitchFamily="-108" charset="-128"/>
                <a:cs typeface="ＭＳ Ｐゴシック" pitchFamily="-108" charset="-128"/>
              </a:rPr>
              <a:t>Propulsion</a:t>
            </a:r>
            <a:endParaRPr lang="en-US" sz="1400" b="1" kern="0" dirty="0">
              <a:solidFill>
                <a:prstClr val="black"/>
              </a:solidFill>
              <a:latin typeface="Arial" pitchFamily="-108" charset="0"/>
              <a:ea typeface="ＭＳ Ｐゴシック" pitchFamily="-108" charset="-128"/>
              <a:cs typeface="ＭＳ Ｐゴシック" pitchFamily="-108" charset="-128"/>
            </a:endParaRPr>
          </a:p>
        </p:txBody>
      </p:sp>
      <p:pic>
        <p:nvPicPr>
          <p:cNvPr id="62" name="Picture 10" descr="Image result for clock icon transparent"/>
          <p:cNvPicPr>
            <a:picLocks noChangeAspect="1" noChangeArrowheads="1"/>
          </p:cNvPicPr>
          <p:nvPr/>
        </p:nvPicPr>
        <p:blipFill>
          <a:blip r:embed="rId6">
            <a:grayscl/>
          </a:blip>
          <a:srcRect/>
          <a:stretch>
            <a:fillRect/>
          </a:stretch>
        </p:blipFill>
        <p:spPr bwMode="auto">
          <a:xfrm>
            <a:off x="7899400" y="5703888"/>
            <a:ext cx="296863" cy="295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3" name="Rounded Rectangle 62"/>
          <p:cNvSpPr/>
          <p:nvPr/>
        </p:nvSpPr>
        <p:spPr bwMode="auto">
          <a:xfrm>
            <a:off x="7877175" y="3973513"/>
            <a:ext cx="879475" cy="419100"/>
          </a:xfrm>
          <a:prstGeom prst="roundRect">
            <a:avLst/>
          </a:prstGeom>
          <a:solidFill>
            <a:schemeClr val="accent5">
              <a:lumMod val="20000"/>
              <a:lumOff val="80000"/>
            </a:schemeClr>
          </a:solidFill>
          <a:ln w="19050"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4400">
              <a:defRPr/>
            </a:pPr>
            <a:r>
              <a:rPr lang="en-US" sz="1200" b="1" kern="0" dirty="0">
                <a:solidFill>
                  <a:prstClr val="black"/>
                </a:solidFill>
                <a:latin typeface="Arial" pitchFamily="-108" charset="0"/>
                <a:ea typeface="ＭＳ Ｐゴシック" pitchFamily="-108" charset="-128"/>
                <a:cs typeface="ＭＳ Ｐゴシック" pitchFamily="-108" charset="-128"/>
              </a:rPr>
              <a:t>Power</a:t>
            </a:r>
            <a:endParaRPr lang="en-US" sz="1400" b="1" kern="0" dirty="0">
              <a:solidFill>
                <a:prstClr val="black"/>
              </a:solidFill>
              <a:latin typeface="Arial" pitchFamily="-108" charset="0"/>
              <a:ea typeface="ＭＳ Ｐゴシック" pitchFamily="-108" charset="-128"/>
              <a:cs typeface="ＭＳ Ｐゴシック" pitchFamily="-108" charset="-128"/>
            </a:endParaRPr>
          </a:p>
        </p:txBody>
      </p:sp>
      <p:pic>
        <p:nvPicPr>
          <p:cNvPr id="64" name="Picture 10" descr="Image result for clock icon transparent"/>
          <p:cNvPicPr>
            <a:picLocks noChangeAspect="1" noChangeArrowheads="1"/>
          </p:cNvPicPr>
          <p:nvPr/>
        </p:nvPicPr>
        <p:blipFill>
          <a:blip r:embed="rId6">
            <a:grayscl/>
          </a:blip>
          <a:srcRect/>
          <a:stretch>
            <a:fillRect/>
          </a:stretch>
        </p:blipFill>
        <p:spPr bwMode="auto">
          <a:xfrm>
            <a:off x="8609013" y="4233863"/>
            <a:ext cx="295275" cy="295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5" name="Rounded Rectangle 64"/>
          <p:cNvSpPr/>
          <p:nvPr/>
        </p:nvSpPr>
        <p:spPr bwMode="auto">
          <a:xfrm>
            <a:off x="6359525" y="2173288"/>
            <a:ext cx="879475" cy="419100"/>
          </a:xfrm>
          <a:prstGeom prst="roundRect">
            <a:avLst/>
          </a:prstGeom>
          <a:solidFill>
            <a:schemeClr val="bg1">
              <a:lumMod val="95000"/>
            </a:schemeClr>
          </a:solidFill>
          <a:ln w="15875"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4400">
              <a:defRPr/>
            </a:pPr>
            <a:r>
              <a:rPr lang="en-US" sz="1200" b="1" kern="0" dirty="0">
                <a:solidFill>
                  <a:prstClr val="white">
                    <a:lumMod val="50000"/>
                  </a:prstClr>
                </a:solidFill>
                <a:latin typeface="Arial" pitchFamily="-108" charset="0"/>
                <a:ea typeface="ＭＳ Ｐゴシック" pitchFamily="-108" charset="-128"/>
                <a:cs typeface="ＭＳ Ｐゴシック" pitchFamily="-108" charset="-128"/>
              </a:rPr>
              <a:t>Comm.</a:t>
            </a:r>
          </a:p>
        </p:txBody>
      </p:sp>
      <p:cxnSp>
        <p:nvCxnSpPr>
          <p:cNvPr id="67" name="Straight Connector 66"/>
          <p:cNvCxnSpPr/>
          <p:nvPr/>
        </p:nvCxnSpPr>
        <p:spPr>
          <a:xfrm flipV="1">
            <a:off x="1865313" y="4995863"/>
            <a:ext cx="0" cy="447675"/>
          </a:xfrm>
          <a:prstGeom prst="line">
            <a:avLst/>
          </a:prstGeom>
          <a:ln w="444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39" idx="4"/>
          </p:cNvCxnSpPr>
          <p:nvPr/>
        </p:nvCxnSpPr>
        <p:spPr>
          <a:xfrm flipV="1">
            <a:off x="1165225" y="4524375"/>
            <a:ext cx="0" cy="430213"/>
          </a:xfrm>
          <a:prstGeom prst="line">
            <a:avLst/>
          </a:prstGeom>
          <a:ln w="444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59" idx="2"/>
          </p:cNvCxnSpPr>
          <p:nvPr/>
        </p:nvCxnSpPr>
        <p:spPr>
          <a:xfrm flipV="1">
            <a:off x="5267325" y="4392613"/>
            <a:ext cx="0" cy="595312"/>
          </a:xfrm>
          <a:prstGeom prst="line">
            <a:avLst/>
          </a:prstGeom>
          <a:ln w="444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4" idx="0"/>
          </p:cNvCxnSpPr>
          <p:nvPr/>
        </p:nvCxnSpPr>
        <p:spPr>
          <a:xfrm flipV="1">
            <a:off x="5105400" y="4983163"/>
            <a:ext cx="0" cy="460375"/>
          </a:xfrm>
          <a:prstGeom prst="line">
            <a:avLst/>
          </a:prstGeom>
          <a:ln w="444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1" idx="0"/>
          </p:cNvCxnSpPr>
          <p:nvPr/>
        </p:nvCxnSpPr>
        <p:spPr>
          <a:xfrm flipV="1">
            <a:off x="7515225" y="4975225"/>
            <a:ext cx="0" cy="468313"/>
          </a:xfrm>
          <a:prstGeom prst="line">
            <a:avLst/>
          </a:prstGeom>
          <a:ln w="444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63" idx="1"/>
          </p:cNvCxnSpPr>
          <p:nvPr/>
        </p:nvCxnSpPr>
        <p:spPr>
          <a:xfrm>
            <a:off x="7613650" y="4183063"/>
            <a:ext cx="263525" cy="0"/>
          </a:xfrm>
          <a:prstGeom prst="line">
            <a:avLst/>
          </a:prstGeom>
          <a:ln w="444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5" idx="3"/>
          </p:cNvCxnSpPr>
          <p:nvPr/>
        </p:nvCxnSpPr>
        <p:spPr>
          <a:xfrm>
            <a:off x="7239000" y="2382838"/>
            <a:ext cx="404813" cy="0"/>
          </a:xfrm>
          <a:prstGeom prst="line">
            <a:avLst/>
          </a:prstGeom>
          <a:ln w="444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02538" y="3059113"/>
            <a:ext cx="404812" cy="0"/>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220" name="Group 95"/>
          <p:cNvGrpSpPr>
            <a:grpSpLocks/>
          </p:cNvGrpSpPr>
          <p:nvPr/>
        </p:nvGrpSpPr>
        <p:grpSpPr bwMode="auto">
          <a:xfrm>
            <a:off x="7877175" y="2887663"/>
            <a:ext cx="392113" cy="328612"/>
            <a:chOff x="7877188" y="2760932"/>
            <a:chExt cx="391454" cy="327866"/>
          </a:xfrm>
        </p:grpSpPr>
        <p:sp>
          <p:nvSpPr>
            <p:cNvPr id="105" name="Oval 104"/>
            <p:cNvSpPr/>
            <p:nvPr/>
          </p:nvSpPr>
          <p:spPr>
            <a:xfrm>
              <a:off x="7893036" y="2760932"/>
              <a:ext cx="328061" cy="327866"/>
            </a:xfrm>
            <a:prstGeom prst="ellipse">
              <a:avLst/>
            </a:prstGeom>
            <a:solidFill>
              <a:srgbClr val="EFE3FD"/>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latin typeface="Calibri" panose="020F0502020204030204"/>
              </a:endParaRPr>
            </a:p>
          </p:txBody>
        </p:sp>
        <p:sp>
          <p:nvSpPr>
            <p:cNvPr id="114" name="TextBox 113"/>
            <p:cNvSpPr txBox="1"/>
            <p:nvPr/>
          </p:nvSpPr>
          <p:spPr>
            <a:xfrm>
              <a:off x="7877188" y="2794193"/>
              <a:ext cx="391454" cy="277182"/>
            </a:xfrm>
            <a:prstGeom prst="rect">
              <a:avLst/>
            </a:prstGeom>
            <a:noFill/>
          </p:spPr>
          <p:txBody>
            <a:bodyPr wrap="none" anchor="ctr">
              <a:spAutoFit/>
            </a:bodyPr>
            <a:lstStyle/>
            <a:p>
              <a:pPr algn="ctr" defTabSz="914400" eaLnBrk="1" fontAlgn="auto" hangingPunct="1">
                <a:spcBef>
                  <a:spcPts val="0"/>
                </a:spcBef>
                <a:spcAft>
                  <a:spcPts val="0"/>
                </a:spcAft>
                <a:defRPr/>
              </a:pPr>
              <a:r>
                <a:rPr lang="en-US" sz="1200" b="1" dirty="0">
                  <a:solidFill>
                    <a:prstClr val="black"/>
                  </a:solidFill>
                  <a:ea typeface="+mn-ea"/>
                  <a:cs typeface="Arial" panose="020B0604020202020204" pitchFamily="34" charset="0"/>
                </a:rPr>
                <a:t>I/O</a:t>
              </a:r>
              <a:endParaRPr lang="en-US" sz="1600" b="1" dirty="0">
                <a:solidFill>
                  <a:prstClr val="black"/>
                </a:solidFill>
                <a:ea typeface="+mn-ea"/>
                <a:cs typeface="Arial" panose="020B0604020202020204" pitchFamily="34" charset="0"/>
              </a:endParaRPr>
            </a:p>
          </p:txBody>
        </p:sp>
      </p:grpSp>
      <p:cxnSp>
        <p:nvCxnSpPr>
          <p:cNvPr id="116" name="Straight Connector 115"/>
          <p:cNvCxnSpPr/>
          <p:nvPr/>
        </p:nvCxnSpPr>
        <p:spPr>
          <a:xfrm>
            <a:off x="7602538" y="2382838"/>
            <a:ext cx="404812" cy="0"/>
          </a:xfrm>
          <a:prstGeom prst="line">
            <a:avLst/>
          </a:prstGeom>
          <a:ln w="444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bwMode="auto">
          <a:xfrm>
            <a:off x="7899400" y="2166938"/>
            <a:ext cx="879475" cy="419100"/>
          </a:xfrm>
          <a:prstGeom prst="roundRect">
            <a:avLst/>
          </a:prstGeom>
          <a:solidFill>
            <a:srgbClr val="EFE3FD"/>
          </a:solidFill>
          <a:ln w="19050"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4400">
              <a:defRPr/>
            </a:pPr>
            <a:r>
              <a:rPr lang="en-US" sz="1200" b="1" kern="0" dirty="0">
                <a:solidFill>
                  <a:prstClr val="black"/>
                </a:solidFill>
                <a:latin typeface="Arial" pitchFamily="-108" charset="0"/>
                <a:ea typeface="ＭＳ Ｐゴシック" pitchFamily="-108" charset="-128"/>
                <a:cs typeface="ＭＳ Ｐゴシック" pitchFamily="-108" charset="-128"/>
              </a:rPr>
              <a:t>Thermal</a:t>
            </a:r>
            <a:endParaRPr lang="en-US" sz="1400" b="1" kern="0" dirty="0">
              <a:solidFill>
                <a:prstClr val="black"/>
              </a:solidFill>
              <a:latin typeface="Arial" pitchFamily="-108" charset="0"/>
              <a:ea typeface="ＭＳ Ｐゴシック" pitchFamily="-108" charset="-128"/>
              <a:cs typeface="ＭＳ Ｐゴシック" pitchFamily="-108" charset="-128"/>
            </a:endParaRPr>
          </a:p>
        </p:txBody>
      </p:sp>
      <p:pic>
        <p:nvPicPr>
          <p:cNvPr id="109" name="Picture 10" descr="Image result for clock icon transparent"/>
          <p:cNvPicPr>
            <a:picLocks noChangeAspect="1" noChangeArrowheads="1"/>
          </p:cNvPicPr>
          <p:nvPr/>
        </p:nvPicPr>
        <p:blipFill>
          <a:blip r:embed="rId6">
            <a:grayscl/>
          </a:blip>
          <a:srcRect/>
          <a:stretch>
            <a:fillRect/>
          </a:stretch>
        </p:blipFill>
        <p:spPr bwMode="auto">
          <a:xfrm>
            <a:off x="8631238" y="2425700"/>
            <a:ext cx="295275" cy="2968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17" name="Straight Connector 116"/>
          <p:cNvCxnSpPr/>
          <p:nvPr/>
        </p:nvCxnSpPr>
        <p:spPr>
          <a:xfrm>
            <a:off x="6880225" y="3989388"/>
            <a:ext cx="765175" cy="0"/>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8225" name="Group 118"/>
          <p:cNvGrpSpPr>
            <a:grpSpLocks/>
          </p:cNvGrpSpPr>
          <p:nvPr/>
        </p:nvGrpSpPr>
        <p:grpSpPr bwMode="auto">
          <a:xfrm>
            <a:off x="6699250" y="3817938"/>
            <a:ext cx="392113" cy="328612"/>
            <a:chOff x="6699377" y="3691421"/>
            <a:chExt cx="391454" cy="327866"/>
          </a:xfrm>
        </p:grpSpPr>
        <p:sp>
          <p:nvSpPr>
            <p:cNvPr id="102" name="Oval 101"/>
            <p:cNvSpPr/>
            <p:nvPr/>
          </p:nvSpPr>
          <p:spPr>
            <a:xfrm>
              <a:off x="6715225" y="3691421"/>
              <a:ext cx="328061" cy="327866"/>
            </a:xfrm>
            <a:prstGeom prst="ellipse">
              <a:avLst/>
            </a:pr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latin typeface="Calibri" panose="020F0502020204030204"/>
              </a:endParaRPr>
            </a:p>
          </p:txBody>
        </p:sp>
        <p:sp>
          <p:nvSpPr>
            <p:cNvPr id="112" name="TextBox 111"/>
            <p:cNvSpPr txBox="1"/>
            <p:nvPr/>
          </p:nvSpPr>
          <p:spPr>
            <a:xfrm>
              <a:off x="6699377" y="3724682"/>
              <a:ext cx="391454" cy="277182"/>
            </a:xfrm>
            <a:prstGeom prst="rect">
              <a:avLst/>
            </a:prstGeom>
            <a:noFill/>
          </p:spPr>
          <p:txBody>
            <a:bodyPr wrap="none" anchor="ctr">
              <a:spAutoFit/>
            </a:bodyPr>
            <a:lstStyle/>
            <a:p>
              <a:pPr algn="ctr" defTabSz="914400" eaLnBrk="1" fontAlgn="auto" hangingPunct="1">
                <a:spcBef>
                  <a:spcPts val="0"/>
                </a:spcBef>
                <a:spcAft>
                  <a:spcPts val="0"/>
                </a:spcAft>
                <a:defRPr/>
              </a:pPr>
              <a:r>
                <a:rPr lang="en-US" sz="1200" b="1" dirty="0">
                  <a:solidFill>
                    <a:prstClr val="black"/>
                  </a:solidFill>
                  <a:ea typeface="+mn-ea"/>
                  <a:cs typeface="Arial" panose="020B0604020202020204" pitchFamily="34" charset="0"/>
                </a:rPr>
                <a:t>I/O</a:t>
              </a:r>
              <a:endParaRPr lang="en-US" sz="1600" b="1" dirty="0">
                <a:solidFill>
                  <a:prstClr val="black"/>
                </a:solidFill>
                <a:ea typeface="+mn-ea"/>
                <a:cs typeface="Arial" panose="020B0604020202020204" pitchFamily="34" charset="0"/>
              </a:endParaRPr>
            </a:p>
          </p:txBody>
        </p:sp>
      </p:grpSp>
      <p:cxnSp>
        <p:nvCxnSpPr>
          <p:cNvPr id="121" name="Straight Connector 120"/>
          <p:cNvCxnSpPr/>
          <p:nvPr/>
        </p:nvCxnSpPr>
        <p:spPr>
          <a:xfrm flipV="1">
            <a:off x="4252913" y="4983163"/>
            <a:ext cx="0" cy="588962"/>
          </a:xfrm>
          <a:prstGeom prst="line">
            <a:avLst/>
          </a:prstGeom>
          <a:ln w="31750">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cxnSp>
      <p:grpSp>
        <p:nvGrpSpPr>
          <p:cNvPr id="8227" name="Group 122"/>
          <p:cNvGrpSpPr>
            <a:grpSpLocks/>
          </p:cNvGrpSpPr>
          <p:nvPr/>
        </p:nvGrpSpPr>
        <p:grpSpPr bwMode="auto">
          <a:xfrm>
            <a:off x="4064000" y="5557838"/>
            <a:ext cx="392113" cy="328612"/>
            <a:chOff x="4063880" y="5412193"/>
            <a:chExt cx="391454" cy="327866"/>
          </a:xfrm>
        </p:grpSpPr>
        <p:sp>
          <p:nvSpPr>
            <p:cNvPr id="99" name="Oval 98"/>
            <p:cNvSpPr/>
            <p:nvPr/>
          </p:nvSpPr>
          <p:spPr>
            <a:xfrm>
              <a:off x="4079728" y="5412193"/>
              <a:ext cx="328061" cy="327866"/>
            </a:xfrm>
            <a:prstGeom prst="ellipse">
              <a:avLst/>
            </a:prstGeom>
            <a:solidFill>
              <a:schemeClr val="accent2">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latin typeface="Calibri" panose="020F0502020204030204"/>
              </a:endParaRPr>
            </a:p>
          </p:txBody>
        </p:sp>
        <p:sp>
          <p:nvSpPr>
            <p:cNvPr id="111" name="TextBox 110"/>
            <p:cNvSpPr txBox="1"/>
            <p:nvPr/>
          </p:nvSpPr>
          <p:spPr>
            <a:xfrm>
              <a:off x="4063880" y="5445454"/>
              <a:ext cx="391454" cy="277182"/>
            </a:xfrm>
            <a:prstGeom prst="rect">
              <a:avLst/>
            </a:prstGeom>
            <a:noFill/>
          </p:spPr>
          <p:txBody>
            <a:bodyPr wrap="none" anchor="ctr">
              <a:spAutoFit/>
            </a:bodyPr>
            <a:lstStyle/>
            <a:p>
              <a:pPr algn="ctr" defTabSz="914400" eaLnBrk="1" fontAlgn="auto" hangingPunct="1">
                <a:spcBef>
                  <a:spcPts val="0"/>
                </a:spcBef>
                <a:spcAft>
                  <a:spcPts val="0"/>
                </a:spcAft>
                <a:defRPr/>
              </a:pPr>
              <a:r>
                <a:rPr lang="en-US" sz="1200" b="1" dirty="0">
                  <a:solidFill>
                    <a:prstClr val="black"/>
                  </a:solidFill>
                  <a:ea typeface="+mn-ea"/>
                  <a:cs typeface="Arial" panose="020B0604020202020204" pitchFamily="34" charset="0"/>
                </a:rPr>
                <a:t>I/O</a:t>
              </a:r>
              <a:endParaRPr lang="en-US" sz="1600" b="1" dirty="0">
                <a:solidFill>
                  <a:prstClr val="black"/>
                </a:solidFill>
                <a:ea typeface="+mn-ea"/>
                <a:cs typeface="Arial" panose="020B0604020202020204" pitchFamily="34" charset="0"/>
              </a:endParaRPr>
            </a:p>
          </p:txBody>
        </p:sp>
      </p:grpSp>
      <p:cxnSp>
        <p:nvCxnSpPr>
          <p:cNvPr id="125" name="Straight Connector 124"/>
          <p:cNvCxnSpPr/>
          <p:nvPr/>
        </p:nvCxnSpPr>
        <p:spPr>
          <a:xfrm flipV="1">
            <a:off x="3746500" y="4975225"/>
            <a:ext cx="0" cy="588963"/>
          </a:xfrm>
          <a:prstGeom prst="line">
            <a:avLst/>
          </a:prstGeom>
          <a:ln w="31750">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cxnSp>
      <p:grpSp>
        <p:nvGrpSpPr>
          <p:cNvPr id="8229" name="Group 123"/>
          <p:cNvGrpSpPr>
            <a:grpSpLocks/>
          </p:cNvGrpSpPr>
          <p:nvPr/>
        </p:nvGrpSpPr>
        <p:grpSpPr bwMode="auto">
          <a:xfrm>
            <a:off x="3565525" y="5557838"/>
            <a:ext cx="392113" cy="328612"/>
            <a:chOff x="3565953" y="5412193"/>
            <a:chExt cx="391454" cy="327866"/>
          </a:xfrm>
        </p:grpSpPr>
        <p:sp>
          <p:nvSpPr>
            <p:cNvPr id="92" name="Oval 91"/>
            <p:cNvSpPr/>
            <p:nvPr/>
          </p:nvSpPr>
          <p:spPr>
            <a:xfrm>
              <a:off x="3581801" y="5412193"/>
              <a:ext cx="328061" cy="327866"/>
            </a:xfrm>
            <a:prstGeom prst="ellipse">
              <a:avLst/>
            </a:prstGeom>
            <a:solidFill>
              <a:schemeClr val="accent2">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latin typeface="Calibri" panose="020F0502020204030204"/>
              </a:endParaRPr>
            </a:p>
          </p:txBody>
        </p:sp>
        <p:sp>
          <p:nvSpPr>
            <p:cNvPr id="110" name="TextBox 109"/>
            <p:cNvSpPr txBox="1"/>
            <p:nvPr/>
          </p:nvSpPr>
          <p:spPr>
            <a:xfrm>
              <a:off x="3565953" y="5445454"/>
              <a:ext cx="391454" cy="277182"/>
            </a:xfrm>
            <a:prstGeom prst="rect">
              <a:avLst/>
            </a:prstGeom>
            <a:noFill/>
          </p:spPr>
          <p:txBody>
            <a:bodyPr wrap="none" anchor="ctr">
              <a:spAutoFit/>
            </a:bodyPr>
            <a:lstStyle/>
            <a:p>
              <a:pPr algn="ctr" defTabSz="914400" eaLnBrk="1" fontAlgn="auto" hangingPunct="1">
                <a:spcBef>
                  <a:spcPts val="0"/>
                </a:spcBef>
                <a:spcAft>
                  <a:spcPts val="0"/>
                </a:spcAft>
                <a:defRPr/>
              </a:pPr>
              <a:r>
                <a:rPr lang="en-US" sz="1200" b="1" dirty="0">
                  <a:solidFill>
                    <a:prstClr val="black"/>
                  </a:solidFill>
                  <a:ea typeface="+mn-ea"/>
                  <a:cs typeface="Arial" panose="020B0604020202020204" pitchFamily="34" charset="0"/>
                </a:rPr>
                <a:t>I/O</a:t>
              </a:r>
              <a:endParaRPr lang="en-US" sz="1600" b="1" dirty="0">
                <a:solidFill>
                  <a:prstClr val="black"/>
                </a:solidFill>
                <a:ea typeface="+mn-ea"/>
                <a:cs typeface="Arial" panose="020B0604020202020204" pitchFamily="34" charset="0"/>
              </a:endParaRPr>
            </a:p>
          </p:txBody>
        </p:sp>
      </p:grpSp>
      <p:sp>
        <p:nvSpPr>
          <p:cNvPr id="127" name="Arc 126"/>
          <p:cNvSpPr/>
          <p:nvPr/>
        </p:nvSpPr>
        <p:spPr>
          <a:xfrm flipH="1">
            <a:off x="5538788" y="2362200"/>
            <a:ext cx="2951162" cy="2951163"/>
          </a:xfrm>
          <a:prstGeom prst="arc">
            <a:avLst>
              <a:gd name="adj1" fmla="val 18021664"/>
              <a:gd name="adj2" fmla="val 0"/>
            </a:avLst>
          </a:prstGeom>
          <a:ln w="15875">
            <a:solidFill>
              <a:srgbClr val="C00000"/>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txBody>
          <a:bodyPr anchor="ctr"/>
          <a:lstStyle/>
          <a:p>
            <a:pPr algn="ctr" defTabSz="914400" eaLnBrk="1" fontAlgn="auto" hangingPunct="1">
              <a:spcBef>
                <a:spcPts val="0"/>
              </a:spcBef>
              <a:spcAft>
                <a:spcPts val="0"/>
              </a:spcAft>
              <a:defRPr/>
            </a:pPr>
            <a:endParaRPr lang="en-US">
              <a:solidFill>
                <a:prstClr val="black"/>
              </a:solidFill>
              <a:latin typeface="Calibri" panose="020F0502020204030204"/>
            </a:endParaRPr>
          </a:p>
        </p:txBody>
      </p:sp>
      <p:sp>
        <p:nvSpPr>
          <p:cNvPr id="59" name="Rounded Rectangle 58"/>
          <p:cNvSpPr/>
          <p:nvPr/>
        </p:nvSpPr>
        <p:spPr bwMode="auto">
          <a:xfrm>
            <a:off x="4826000" y="3973513"/>
            <a:ext cx="881063" cy="419100"/>
          </a:xfrm>
          <a:prstGeom prst="roundRect">
            <a:avLst/>
          </a:prstGeom>
          <a:solidFill>
            <a:schemeClr val="accent2">
              <a:lumMod val="20000"/>
              <a:lumOff val="80000"/>
            </a:schemeClr>
          </a:solidFill>
          <a:ln w="19050"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914400">
              <a:defRPr/>
            </a:pPr>
            <a:r>
              <a:rPr lang="en-US" sz="1200" b="1" kern="0" dirty="0">
                <a:solidFill>
                  <a:prstClr val="black"/>
                </a:solidFill>
                <a:latin typeface="Arial" pitchFamily="-108" charset="0"/>
                <a:ea typeface="ＭＳ Ｐゴシック" pitchFamily="-108" charset="-128"/>
                <a:cs typeface="ＭＳ Ｐゴシック" pitchFamily="-108" charset="-128"/>
              </a:rPr>
              <a:t>Comm.</a:t>
            </a:r>
            <a:endParaRPr lang="en-US" b="1" kern="0" dirty="0">
              <a:solidFill>
                <a:prstClr val="black"/>
              </a:solidFill>
              <a:latin typeface="Arial" pitchFamily="-108" charset="0"/>
              <a:ea typeface="ＭＳ Ｐゴシック" pitchFamily="-108" charset="-128"/>
              <a:cs typeface="ＭＳ Ｐゴシック" pitchFamily="-108" charset="-128"/>
            </a:endParaRPr>
          </a:p>
        </p:txBody>
      </p:sp>
      <p:pic>
        <p:nvPicPr>
          <p:cNvPr id="60" name="Picture 10" descr="Image result for clock icon transparent"/>
          <p:cNvPicPr>
            <a:picLocks noChangeAspect="1" noChangeArrowheads="1"/>
          </p:cNvPicPr>
          <p:nvPr/>
        </p:nvPicPr>
        <p:blipFill>
          <a:blip r:embed="rId6">
            <a:grayscl/>
          </a:blip>
          <a:srcRect/>
          <a:stretch>
            <a:fillRect/>
          </a:stretch>
        </p:blipFill>
        <p:spPr bwMode="auto">
          <a:xfrm>
            <a:off x="5557838" y="4233863"/>
            <a:ext cx="296862" cy="295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0" name="Straight Connector 79"/>
          <p:cNvCxnSpPr/>
          <p:nvPr/>
        </p:nvCxnSpPr>
        <p:spPr>
          <a:xfrm flipH="1">
            <a:off x="3727450" y="4981575"/>
            <a:ext cx="1566863" cy="0"/>
          </a:xfrm>
          <a:prstGeom prst="line">
            <a:avLst/>
          </a:prstGeom>
          <a:ln w="698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613650" y="1400175"/>
            <a:ext cx="0" cy="3549650"/>
          </a:xfrm>
          <a:prstGeom prst="line">
            <a:avLst/>
          </a:prstGeom>
          <a:ln w="698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7325" y="1240797"/>
            <a:ext cx="5970587" cy="1323439"/>
          </a:xfrm>
          <a:prstGeom prst="rect">
            <a:avLst/>
          </a:prstGeom>
          <a:noFill/>
        </p:spPr>
        <p:txBody>
          <a:bodyPr wrap="square" rtlCol="0">
            <a:spAutoFit/>
          </a:bodyPr>
          <a:lstStyle/>
          <a:p>
            <a:r>
              <a:rPr lang="en-US" sz="2000" dirty="0" smtClean="0"/>
              <a:t>SEDS use with </a:t>
            </a:r>
            <a:r>
              <a:rPr lang="en-US" sz="2000" dirty="0"/>
              <a:t>Lunar Orbital Platform - Gateway </a:t>
            </a:r>
            <a:r>
              <a:rPr lang="en-US" sz="2000" dirty="0" smtClean="0"/>
              <a:t>(LOP-G) international partners with varied tool chains and software architectures</a:t>
            </a:r>
          </a:p>
          <a:p>
            <a:endParaRPr lang="en-US" sz="2000" dirty="0"/>
          </a:p>
        </p:txBody>
      </p:sp>
    </p:spTree>
    <p:extLst>
      <p:ext uri="{BB962C8B-B14F-4D97-AF65-F5344CB8AC3E}">
        <p14:creationId xmlns:p14="http://schemas.microsoft.com/office/powerpoint/2010/main" val="2431951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2075"/>
            <a:ext cx="7678738" cy="60801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800" b="1" dirty="0" smtClean="0">
                <a:solidFill>
                  <a:srgbClr val="99CCFF"/>
                </a:solidFill>
                <a:latin typeface="Arial" panose="020B0604020202020204" pitchFamily="34" charset="0"/>
                <a:ea typeface="ＭＳ Ｐゴシック" panose="020B0600070205080204" pitchFamily="34" charset="-128"/>
                <a:cs typeface="+mn-cs"/>
              </a:rPr>
              <a:t>LOP-G Use Case</a:t>
            </a:r>
            <a:endParaRPr lang="en-US" sz="2800" b="1" dirty="0">
              <a:solidFill>
                <a:srgbClr val="99CCFF"/>
              </a:solidFill>
              <a:latin typeface="Arial" panose="020B0604020202020204" pitchFamily="34" charset="0"/>
              <a:ea typeface="ＭＳ Ｐゴシック" panose="020B0600070205080204" pitchFamily="34" charset="-128"/>
              <a:cs typeface="+mn-cs"/>
            </a:endParaRPr>
          </a:p>
        </p:txBody>
      </p:sp>
      <p:sp>
        <p:nvSpPr>
          <p:cNvPr id="3" name="Content Placeholder 2"/>
          <p:cNvSpPr>
            <a:spLocks noGrp="1"/>
          </p:cNvSpPr>
          <p:nvPr>
            <p:ph idx="1"/>
          </p:nvPr>
        </p:nvSpPr>
        <p:spPr>
          <a:xfrm>
            <a:off x="609600" y="914400"/>
            <a:ext cx="7770813" cy="5486400"/>
          </a:xfrm>
        </p:spPr>
        <p:txBody>
          <a:bodyPr/>
          <a:lstStyle/>
          <a:p>
            <a:pPr>
              <a:buFont typeface="Arial" panose="020B0604020202020204" pitchFamily="34" charset="0"/>
              <a:buChar char="•"/>
            </a:pPr>
            <a:r>
              <a:rPr lang="en-US" sz="2000" dirty="0" smtClean="0"/>
              <a:t>Program has international partners potentially using different software architectures</a:t>
            </a:r>
          </a:p>
          <a:p>
            <a:pPr marL="863600" lvl="1" indent="-323850" eaLnBrk="1">
              <a:buSzPct val="75000"/>
              <a:buFont typeface="Symbol" panose="05050102010706020507" pitchFamily="18" charset="2"/>
              <a:buChar char=""/>
            </a:pPr>
            <a:r>
              <a:rPr lang="en-US" dirty="0"/>
              <a:t>Think of it as a International Space Station (smaller) at the </a:t>
            </a:r>
            <a:r>
              <a:rPr lang="en-US" dirty="0" smtClean="0"/>
              <a:t>Moon</a:t>
            </a:r>
          </a:p>
          <a:p>
            <a:pPr>
              <a:buFont typeface="Arial" panose="020B0604020202020204" pitchFamily="34" charset="0"/>
              <a:buChar char="•"/>
            </a:pPr>
            <a:r>
              <a:rPr lang="en-US" sz="2000" dirty="0"/>
              <a:t>International </a:t>
            </a:r>
            <a:r>
              <a:rPr lang="en-US" sz="2000" dirty="0" smtClean="0"/>
              <a:t>partners may provide devices to another partners system/subsystem</a:t>
            </a:r>
            <a:endParaRPr lang="en-US" sz="2000" dirty="0"/>
          </a:p>
          <a:p>
            <a:pPr>
              <a:buFont typeface="Arial" panose="020B0604020202020204" pitchFamily="34" charset="0"/>
              <a:buChar char="•"/>
            </a:pPr>
            <a:r>
              <a:rPr lang="en-US" sz="2000" dirty="0" smtClean="0"/>
              <a:t>SEDS defines the formats and interaction patterns of those interfaces</a:t>
            </a:r>
          </a:p>
          <a:p>
            <a:pPr marL="863600" lvl="1" indent="-323850" eaLnBrk="1">
              <a:buSzPct val="75000"/>
              <a:buFont typeface="Symbol" panose="05050102010706020507" pitchFamily="18" charset="2"/>
              <a:buChar char=""/>
            </a:pPr>
            <a:r>
              <a:rPr lang="en-US" dirty="0" smtClean="0"/>
              <a:t>SEDS can describe ECSS PUS interfaces and </a:t>
            </a:r>
            <a:r>
              <a:rPr lang="en-US" dirty="0" err="1" smtClean="0"/>
              <a:t>cFS</a:t>
            </a:r>
            <a:r>
              <a:rPr lang="en-US" dirty="0" smtClean="0"/>
              <a:t> Software Bus(SB)/Software Bus Network(SBN) interfaces</a:t>
            </a:r>
          </a:p>
          <a:p>
            <a:pPr>
              <a:buFont typeface="Arial" panose="020B0604020202020204" pitchFamily="34" charset="0"/>
              <a:buChar char="•"/>
            </a:pPr>
            <a:r>
              <a:rPr lang="en-US" sz="2000" dirty="0" smtClean="0"/>
              <a:t>SEDS includes the full </a:t>
            </a:r>
            <a:r>
              <a:rPr lang="en-US" sz="2000" dirty="0" err="1"/>
              <a:t>s</a:t>
            </a:r>
            <a:r>
              <a:rPr lang="en-US" sz="2000" dirty="0" err="1" smtClean="0"/>
              <a:t>ubnetwork</a:t>
            </a:r>
            <a:r>
              <a:rPr lang="en-US" sz="2000" dirty="0" smtClean="0"/>
              <a:t> stack to access the interface</a:t>
            </a:r>
          </a:p>
          <a:p>
            <a:pPr marL="863600" lvl="1" indent="-323850" eaLnBrk="1">
              <a:buSzPct val="75000"/>
              <a:buFont typeface="Symbol" panose="05050102010706020507" pitchFamily="18" charset="2"/>
              <a:buChar char=""/>
            </a:pPr>
            <a:r>
              <a:rPr lang="en-US" dirty="0"/>
              <a:t>Example: Space Packet -&gt; UDP-&gt; IP -&gt; Ethernet  </a:t>
            </a:r>
            <a:endParaRPr lang="en-US" dirty="0" smtClean="0"/>
          </a:p>
          <a:p>
            <a:pPr>
              <a:buFont typeface="Arial" panose="020B0604020202020204" pitchFamily="34" charset="0"/>
              <a:buChar char="•"/>
            </a:pPr>
            <a:r>
              <a:rPr lang="en-US" sz="2000" dirty="0" smtClean="0"/>
              <a:t>SEDS is used as input into each partners architecturally specific tool chains</a:t>
            </a:r>
          </a:p>
          <a:p>
            <a:pPr marL="0" indent="0" algn="ctr"/>
            <a:r>
              <a:rPr lang="en-US" sz="2000" b="1" dirty="0" smtClean="0">
                <a:solidFill>
                  <a:srgbClr val="0070C0"/>
                </a:solidFill>
              </a:rPr>
              <a:t>     SEDS provides the internationally recognized standard to exchange those interface definitions</a:t>
            </a:r>
            <a:endParaRPr lang="en-US" sz="2000" b="1" dirty="0">
              <a:solidFill>
                <a:srgbClr val="0070C0"/>
              </a:solidFill>
            </a:endParaRPr>
          </a:p>
        </p:txBody>
      </p:sp>
    </p:spTree>
    <p:extLst>
      <p:ext uri="{BB962C8B-B14F-4D97-AF65-F5344CB8AC3E}">
        <p14:creationId xmlns:p14="http://schemas.microsoft.com/office/powerpoint/2010/main" val="349993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3200" b="1" dirty="0">
                <a:solidFill>
                  <a:srgbClr val="99CCFF"/>
                </a:solidFill>
                <a:latin typeface="Arial" panose="020B0604020202020204" pitchFamily="34" charset="0"/>
                <a:ea typeface="ＭＳ Ｐゴシック" panose="020B0600070205080204" pitchFamily="34" charset="-128"/>
                <a:cs typeface="+mn-cs"/>
              </a:rPr>
              <a:t>Summary and Status</a:t>
            </a:r>
          </a:p>
        </p:txBody>
      </p:sp>
      <p:sp>
        <p:nvSpPr>
          <p:cNvPr id="6" name="Content Placeholder 5"/>
          <p:cNvSpPr>
            <a:spLocks noGrp="1"/>
          </p:cNvSpPr>
          <p:nvPr>
            <p:ph idx="1"/>
          </p:nvPr>
        </p:nvSpPr>
        <p:spPr>
          <a:xfrm>
            <a:off x="439738" y="1066800"/>
            <a:ext cx="8323262" cy="5087938"/>
          </a:xfrm>
        </p:spPr>
        <p:txBody>
          <a:bodyPr/>
          <a:lstStyle/>
          <a:p>
            <a:pPr>
              <a:buFont typeface="Arial" panose="020B0604020202020204" pitchFamily="34" charset="0"/>
              <a:buChar char="•"/>
            </a:pPr>
            <a:r>
              <a:rPr lang="en-US" dirty="0" smtClean="0"/>
              <a:t>Devices and software components are developed and delivered with a SEDS</a:t>
            </a:r>
          </a:p>
          <a:p>
            <a:pPr>
              <a:buFont typeface="Arial" panose="020B0604020202020204" pitchFamily="34" charset="0"/>
              <a:buChar char="•"/>
            </a:pPr>
            <a:r>
              <a:rPr lang="en-US" dirty="0" smtClean="0"/>
              <a:t>The SEDS is an input into tools that generate system configuration, documentation, test procedures, operations procedures and other artifacts</a:t>
            </a:r>
          </a:p>
          <a:p>
            <a:pPr>
              <a:buFont typeface="Arial" panose="020B0604020202020204" pitchFamily="34" charset="0"/>
              <a:buChar char="•"/>
            </a:pPr>
            <a:r>
              <a:rPr lang="en-US" dirty="0" smtClean="0"/>
              <a:t>SEDS is an open </a:t>
            </a:r>
            <a:r>
              <a:rPr lang="en-US" b="1" dirty="0" smtClean="0"/>
              <a:t>international standard </a:t>
            </a:r>
            <a:r>
              <a:rPr lang="en-US" dirty="0" smtClean="0"/>
              <a:t>allowing exchange of interface definitions that can be used in multiple architectures across agencies</a:t>
            </a:r>
          </a:p>
          <a:p>
            <a:pPr>
              <a:buFont typeface="Arial" panose="020B0604020202020204" pitchFamily="34" charset="0"/>
              <a:buChar char="•"/>
            </a:pPr>
            <a:r>
              <a:rPr lang="en-US" dirty="0" smtClean="0"/>
              <a:t>Through </a:t>
            </a:r>
            <a:r>
              <a:rPr lang="en-US" dirty="0" smtClean="0"/>
              <a:t>tooling, devices and software components can be made interoperable </a:t>
            </a:r>
            <a:endParaRPr lang="en-US" dirty="0"/>
          </a:p>
          <a:p>
            <a:pPr>
              <a:buFont typeface="Arial" panose="020B0604020202020204" pitchFamily="34" charset="0"/>
              <a:buChar char="•"/>
            </a:pPr>
            <a:r>
              <a:rPr lang="en-US" dirty="0" smtClean="0"/>
              <a:t>SEDS standards books have completed final agency review and interoperability test and are in the CCSDS queue for publication</a:t>
            </a:r>
          </a:p>
          <a:p>
            <a:pPr>
              <a:buFont typeface="Arial" panose="020B0604020202020204" pitchFamily="34" charset="0"/>
              <a:buChar char="•"/>
            </a:pPr>
            <a:r>
              <a:rPr lang="en-US" dirty="0" smtClean="0"/>
              <a:t>SEDS standards books are included in the LOP-G requirements</a:t>
            </a:r>
          </a:p>
          <a:p>
            <a:pPr>
              <a:buFont typeface="Arial" panose="020B0604020202020204" pitchFamily="34" charset="0"/>
              <a:buChar char="•"/>
            </a:pPr>
            <a:r>
              <a:rPr lang="en-US" dirty="0" smtClean="0"/>
              <a:t>ESA and NASA are actively developing tools support SEDS in flight projects</a:t>
            </a:r>
          </a:p>
          <a:p>
            <a:pPr>
              <a:buFont typeface="Arial" panose="020B0604020202020204" pitchFamily="34" charset="0"/>
              <a:buChar char="•"/>
            </a:pPr>
            <a:r>
              <a:rPr lang="en-US" dirty="0" smtClean="0"/>
              <a:t>Active project to integrate Time-Space Partitioning architecture and time-triggered network (AES funded)</a:t>
            </a:r>
          </a:p>
          <a:p>
            <a:pPr>
              <a:buFont typeface="Arial" panose="020B0604020202020204" pitchFamily="34" charset="0"/>
              <a:buChar char="•"/>
            </a:pPr>
            <a:r>
              <a:rPr lang="en-US" dirty="0" smtClean="0"/>
              <a:t>Effort to expand SEDS to cover device thermal and power attributes</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233510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4740"/>
            <a:ext cx="1981200" cy="608013"/>
          </a:xfrm>
        </p:spPr>
        <p:txBody>
          <a:bodyPr/>
          <a:lstStyle/>
          <a:p>
            <a:r>
              <a:rPr lang="en-US" sz="3200" b="1" dirty="0">
                <a:solidFill>
                  <a:srgbClr val="99CCFF"/>
                </a:solidFill>
                <a:latin typeface="Arial" panose="020B0604020202020204" pitchFamily="34" charset="0"/>
                <a:ea typeface="ＭＳ Ｐゴシック" panose="020B0600070205080204" pitchFamily="34" charset="-128"/>
                <a:cs typeface="+mn-cs"/>
              </a:rPr>
              <a:t>Agenda</a:t>
            </a:r>
          </a:p>
        </p:txBody>
      </p:sp>
      <p:sp>
        <p:nvSpPr>
          <p:cNvPr id="3" name="Content Placeholder 2"/>
          <p:cNvSpPr>
            <a:spLocks noGrp="1"/>
          </p:cNvSpPr>
          <p:nvPr>
            <p:ph idx="1"/>
          </p:nvPr>
        </p:nvSpPr>
        <p:spPr>
          <a:xfrm>
            <a:off x="685800" y="1447799"/>
            <a:ext cx="7770813" cy="4646613"/>
          </a:xfrm>
        </p:spPr>
        <p:txBody>
          <a:bodyPr/>
          <a:lstStyle/>
          <a:p>
            <a:pPr>
              <a:buFont typeface="Arial" panose="020B0604020202020204" pitchFamily="34" charset="0"/>
              <a:buChar char="•"/>
            </a:pPr>
            <a:r>
              <a:rPr lang="en-US" sz="2000" dirty="0" smtClean="0"/>
              <a:t>Definitions</a:t>
            </a:r>
            <a:endParaRPr lang="en-US" sz="2000" dirty="0"/>
          </a:p>
          <a:p>
            <a:pPr>
              <a:buFont typeface="Arial" panose="020B0604020202020204" pitchFamily="34" charset="0"/>
              <a:buChar char="•"/>
            </a:pPr>
            <a:r>
              <a:rPr lang="en-US" sz="2000" dirty="0" smtClean="0"/>
              <a:t>Overview</a:t>
            </a:r>
            <a:endParaRPr lang="en-US" sz="2000" dirty="0"/>
          </a:p>
          <a:p>
            <a:pPr>
              <a:buFont typeface="Arial" panose="020B0604020202020204" pitchFamily="34" charset="0"/>
              <a:buChar char="•"/>
            </a:pPr>
            <a:r>
              <a:rPr lang="en-US" sz="2000" dirty="0" smtClean="0"/>
              <a:t>State </a:t>
            </a:r>
            <a:r>
              <a:rPr lang="en-US" sz="2000" dirty="0" smtClean="0"/>
              <a:t>Machines and Activities</a:t>
            </a:r>
          </a:p>
          <a:p>
            <a:pPr>
              <a:buFont typeface="Arial" panose="020B0604020202020204" pitchFamily="34" charset="0"/>
              <a:buChar char="•"/>
            </a:pPr>
            <a:r>
              <a:rPr lang="en-US" sz="2000" dirty="0" smtClean="0"/>
              <a:t>Tools for development and Systems Integration</a:t>
            </a:r>
          </a:p>
          <a:p>
            <a:pPr>
              <a:buFont typeface="Arial" panose="020B0604020202020204" pitchFamily="34" charset="0"/>
              <a:buChar char="•"/>
            </a:pPr>
            <a:r>
              <a:rPr lang="en-US" sz="2000" dirty="0" smtClean="0"/>
              <a:t>Lunar </a:t>
            </a:r>
            <a:r>
              <a:rPr lang="en-US" sz="2000" dirty="0"/>
              <a:t>Orbital Platform - Gateway </a:t>
            </a:r>
            <a:r>
              <a:rPr lang="en-US" sz="2000" dirty="0" smtClean="0"/>
              <a:t>Use Case</a:t>
            </a:r>
          </a:p>
          <a:p>
            <a:pPr>
              <a:buFont typeface="Arial" panose="020B0604020202020204" pitchFamily="34" charset="0"/>
              <a:buChar char="•"/>
            </a:pPr>
            <a:r>
              <a:rPr lang="en-US" sz="2000" dirty="0" smtClean="0"/>
              <a:t>Summary and Status</a:t>
            </a:r>
            <a:endParaRPr lang="en-US" sz="2000" dirty="0"/>
          </a:p>
          <a:p>
            <a:endParaRPr lang="en-US" sz="2000" dirty="0"/>
          </a:p>
        </p:txBody>
      </p:sp>
    </p:spTree>
    <p:extLst>
      <p:ext uri="{BB962C8B-B14F-4D97-AF65-F5344CB8AC3E}">
        <p14:creationId xmlns:p14="http://schemas.microsoft.com/office/powerpoint/2010/main" val="4187193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391400" cy="545494"/>
          </a:xfrm>
        </p:spPr>
        <p:txBody>
          <a:bodyPr/>
          <a:lstStyle/>
          <a:p>
            <a:pPr algn="ctr"/>
            <a:r>
              <a:rPr lang="en-US" smtClean="0">
                <a:solidFill>
                  <a:schemeClr val="bg1"/>
                </a:solidFill>
              </a:rPr>
              <a:t>Acronyms</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2667000" y="762000"/>
            <a:ext cx="3733800" cy="5879000"/>
          </a:xfrm>
          <a:prstGeom prst="rect">
            <a:avLst/>
          </a:prstGeom>
        </p:spPr>
      </p:pic>
    </p:spTree>
    <p:extLst>
      <p:ext uri="{BB962C8B-B14F-4D97-AF65-F5344CB8AC3E}">
        <p14:creationId xmlns:p14="http://schemas.microsoft.com/office/powerpoint/2010/main" val="311310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7775575" cy="1827213"/>
          </a:xfrm>
        </p:spPr>
        <p:txBody>
          <a:bodyPr/>
          <a:lstStyle/>
          <a:p>
            <a:pPr algn="ctr"/>
            <a:r>
              <a:rPr lang="en-US" sz="3600" dirty="0" smtClean="0"/>
              <a:t>Backup</a:t>
            </a:r>
            <a:r>
              <a:rPr lang="en-US" dirty="0" smtClean="0"/>
              <a:t/>
            </a:r>
            <a:br>
              <a:rPr lang="en-US" dirty="0" smtClean="0"/>
            </a:br>
            <a:r>
              <a:rPr lang="en-US" dirty="0"/>
              <a:t/>
            </a:r>
            <a:br>
              <a:rPr lang="en-US" dirty="0"/>
            </a:br>
            <a:r>
              <a:rPr lang="en-US" dirty="0" err="1" smtClean="0"/>
              <a:t>cFS</a:t>
            </a:r>
            <a:r>
              <a:rPr lang="en-US" dirty="0" smtClean="0"/>
              <a:t> SEDS Work Flow Details</a:t>
            </a:r>
            <a:br>
              <a:rPr lang="en-US" dirty="0" smtClean="0"/>
            </a:br>
            <a:endParaRPr lang="en-US" dirty="0"/>
          </a:p>
        </p:txBody>
      </p:sp>
    </p:spTree>
    <p:extLst>
      <p:ext uri="{BB962C8B-B14F-4D97-AF65-F5344CB8AC3E}">
        <p14:creationId xmlns:p14="http://schemas.microsoft.com/office/powerpoint/2010/main" val="247815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
          <p:cNvSpPr>
            <a:spLocks noChangeArrowheads="1"/>
          </p:cNvSpPr>
          <p:nvPr/>
        </p:nvSpPr>
        <p:spPr bwMode="auto">
          <a:xfrm>
            <a:off x="365125" y="914400"/>
            <a:ext cx="2835275" cy="2103438"/>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1. Supplied by user</a:t>
            </a:r>
          </a:p>
        </p:txBody>
      </p:sp>
      <p:sp>
        <p:nvSpPr>
          <p:cNvPr id="27651" name="AutoShape 2"/>
          <p:cNvSpPr>
            <a:spLocks noChangeArrowheads="1"/>
          </p:cNvSpPr>
          <p:nvPr/>
        </p:nvSpPr>
        <p:spPr bwMode="auto">
          <a:xfrm>
            <a:off x="3657600" y="914400"/>
            <a:ext cx="5211763" cy="2103438"/>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2. Supplied with cFS Applications (multiple)</a:t>
            </a:r>
          </a:p>
        </p:txBody>
      </p:sp>
      <p:sp>
        <p:nvSpPr>
          <p:cNvPr id="27652" name="Rectangle 3"/>
          <p:cNvSpPr>
            <a:spLocks noGrp="1" noChangeArrowheads="1"/>
          </p:cNvSpPr>
          <p:nvPr>
            <p:ph type="title" idx="4294967295"/>
          </p:nvPr>
        </p:nvSpPr>
        <p:spPr>
          <a:xfrm>
            <a:off x="817563" y="92075"/>
            <a:ext cx="7777162" cy="609600"/>
          </a:xfrm>
          <a:extLst>
            <a:ext uri="{91240B29-F687-4F45-9708-019B960494DF}">
              <a14:hiddenLine xmlns:a14="http://schemas.microsoft.com/office/drawing/2010/main" w="9525" cap="flat">
                <a:solidFill>
                  <a:srgbClr val="3465A4"/>
                </a:solidFill>
                <a:round/>
                <a:headEnd/>
                <a:tailEnd/>
              </a14:hiddenLine>
            </a:ext>
          </a:extLst>
        </p:spPr>
        <p:txBody>
          <a:bodyPr lIns="0" tIns="24892" rIns="0" bIns="0"/>
          <a:lstStyle/>
          <a:p>
            <a:pPr eaLnBrk="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sz="2800" b="1" smtClean="0">
                <a:solidFill>
                  <a:srgbClr val="FFFFFF"/>
                </a:solidFill>
              </a:rPr>
              <a:t>EDS Work Flow: Pre-build</a:t>
            </a:r>
          </a:p>
        </p:txBody>
      </p:sp>
      <p:sp>
        <p:nvSpPr>
          <p:cNvPr id="27653" name="AutoShape 4"/>
          <p:cNvSpPr>
            <a:spLocks noChangeArrowheads="1"/>
          </p:cNvSpPr>
          <p:nvPr/>
        </p:nvSpPr>
        <p:spPr bwMode="auto">
          <a:xfrm>
            <a:off x="3932238" y="1463675"/>
            <a:ext cx="1279525" cy="1371600"/>
          </a:xfrm>
          <a:prstGeom prst="flowChartDocument">
            <a:avLst/>
          </a:prstGeom>
          <a:solidFill>
            <a:srgbClr val="00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EDS</a:t>
            </a:r>
          </a:p>
          <a:p>
            <a:pPr algn="ctr" eaLnBrk="1">
              <a:spcAft>
                <a:spcPct val="0"/>
              </a:spcAft>
            </a:pPr>
            <a:r>
              <a:rPr lang="en-US" altLang="en-US"/>
              <a:t>(xml)</a:t>
            </a:r>
          </a:p>
        </p:txBody>
      </p:sp>
      <p:sp>
        <p:nvSpPr>
          <p:cNvPr id="27654" name="AutoShape 5"/>
          <p:cNvSpPr>
            <a:spLocks noChangeArrowheads="1"/>
          </p:cNvSpPr>
          <p:nvPr/>
        </p:nvSpPr>
        <p:spPr bwMode="auto">
          <a:xfrm>
            <a:off x="5486400" y="1463675"/>
            <a:ext cx="1371600" cy="1371600"/>
          </a:xfrm>
          <a:prstGeom prst="flowChartMulti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Source </a:t>
            </a:r>
          </a:p>
          <a:p>
            <a:pPr algn="ctr" eaLnBrk="1">
              <a:spcAft>
                <a:spcPct val="0"/>
              </a:spcAft>
            </a:pPr>
            <a:r>
              <a:rPr lang="en-US" altLang="en-US"/>
              <a:t>Code</a:t>
            </a:r>
          </a:p>
          <a:p>
            <a:pPr algn="ctr" eaLnBrk="1">
              <a:spcAft>
                <a:spcPct val="0"/>
              </a:spcAft>
            </a:pPr>
            <a:r>
              <a:rPr lang="en-US" altLang="en-US"/>
              <a:t>(C?)</a:t>
            </a:r>
          </a:p>
        </p:txBody>
      </p:sp>
      <p:sp>
        <p:nvSpPr>
          <p:cNvPr id="27655" name="AutoShape 6"/>
          <p:cNvSpPr>
            <a:spLocks noChangeArrowheads="1"/>
          </p:cNvSpPr>
          <p:nvPr/>
        </p:nvSpPr>
        <p:spPr bwMode="auto">
          <a:xfrm>
            <a:off x="7040563" y="1463675"/>
            <a:ext cx="1371600" cy="1371600"/>
          </a:xfrm>
          <a:prstGeom prst="flowChartMulti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Test</a:t>
            </a:r>
          </a:p>
          <a:p>
            <a:pPr algn="ctr" eaLnBrk="1">
              <a:spcAft>
                <a:spcPct val="0"/>
              </a:spcAft>
            </a:pPr>
            <a:r>
              <a:rPr lang="en-US" altLang="en-US"/>
              <a:t>Procedures</a:t>
            </a:r>
          </a:p>
          <a:p>
            <a:pPr algn="ctr" eaLnBrk="1">
              <a:spcAft>
                <a:spcPct val="0"/>
              </a:spcAft>
            </a:pPr>
            <a:r>
              <a:rPr lang="en-US" altLang="en-US"/>
              <a:t>(Lua)</a:t>
            </a:r>
          </a:p>
        </p:txBody>
      </p:sp>
      <p:sp>
        <p:nvSpPr>
          <p:cNvPr id="27656" name="AutoShape 7"/>
          <p:cNvSpPr>
            <a:spLocks noChangeArrowheads="1"/>
          </p:cNvSpPr>
          <p:nvPr/>
        </p:nvSpPr>
        <p:spPr bwMode="auto">
          <a:xfrm>
            <a:off x="1279525" y="3565525"/>
            <a:ext cx="1463675" cy="822325"/>
          </a:xfrm>
          <a:prstGeom prst="flowChartProcess">
            <a:avLst/>
          </a:prstGeom>
          <a:solidFill>
            <a:srgbClr val="00CC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EDS</a:t>
            </a:r>
          </a:p>
          <a:p>
            <a:pPr algn="ctr" eaLnBrk="1">
              <a:spcAft>
                <a:spcPct val="0"/>
              </a:spcAft>
            </a:pPr>
            <a:r>
              <a:rPr lang="en-US" altLang="en-US"/>
              <a:t>Processor</a:t>
            </a:r>
          </a:p>
        </p:txBody>
      </p:sp>
      <p:sp>
        <p:nvSpPr>
          <p:cNvPr id="27657" name="AutoShape 8"/>
          <p:cNvSpPr>
            <a:spLocks noChangeArrowheads="1"/>
          </p:cNvSpPr>
          <p:nvPr/>
        </p:nvSpPr>
        <p:spPr bwMode="auto">
          <a:xfrm>
            <a:off x="639763" y="1463675"/>
            <a:ext cx="1096962" cy="1371600"/>
          </a:xfrm>
          <a:prstGeom prst="flowChartMultidocument">
            <a:avLst/>
          </a:prstGeom>
          <a:solidFill>
            <a:srgbClr val="FFD32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Project-</a:t>
            </a:r>
          </a:p>
          <a:p>
            <a:pPr algn="ctr" eaLnBrk="1">
              <a:spcAft>
                <a:spcPct val="0"/>
              </a:spcAft>
            </a:pPr>
            <a:r>
              <a:rPr lang="en-US" altLang="en-US"/>
              <a:t>Specific</a:t>
            </a:r>
          </a:p>
          <a:p>
            <a:pPr algn="ctr" eaLnBrk="1">
              <a:spcAft>
                <a:spcPct val="0"/>
              </a:spcAft>
            </a:pPr>
            <a:r>
              <a:rPr lang="en-US" altLang="en-US"/>
              <a:t>Config</a:t>
            </a:r>
          </a:p>
        </p:txBody>
      </p:sp>
      <p:cxnSp>
        <p:nvCxnSpPr>
          <p:cNvPr id="27658" name="AutoShape 9"/>
          <p:cNvCxnSpPr>
            <a:cxnSpLocks noChangeShapeType="1"/>
            <a:stCxn id="27657" idx="2"/>
            <a:endCxn id="27656" idx="0"/>
          </p:cNvCxnSpPr>
          <p:nvPr/>
        </p:nvCxnSpPr>
        <p:spPr bwMode="auto">
          <a:xfrm>
            <a:off x="1189038" y="2725738"/>
            <a:ext cx="823912" cy="839787"/>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659" name="AutoShape 10"/>
          <p:cNvCxnSpPr>
            <a:cxnSpLocks noChangeShapeType="1"/>
            <a:stCxn id="27653" idx="2"/>
            <a:endCxn id="27656" idx="0"/>
          </p:cNvCxnSpPr>
          <p:nvPr/>
        </p:nvCxnSpPr>
        <p:spPr bwMode="auto">
          <a:xfrm flipH="1">
            <a:off x="2011363" y="2754313"/>
            <a:ext cx="2560637" cy="812800"/>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660" name="AutoShape 11"/>
          <p:cNvSpPr>
            <a:spLocks noChangeArrowheads="1"/>
          </p:cNvSpPr>
          <p:nvPr/>
        </p:nvSpPr>
        <p:spPr bwMode="auto">
          <a:xfrm>
            <a:off x="182563" y="4846638"/>
            <a:ext cx="3932237" cy="1646237"/>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b"/>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3. Intermediate Output Products</a:t>
            </a:r>
          </a:p>
        </p:txBody>
      </p:sp>
      <p:pic>
        <p:nvPicPr>
          <p:cNvPr id="2766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5029200"/>
            <a:ext cx="10985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7662" name="AutoShape 13"/>
          <p:cNvCxnSpPr>
            <a:cxnSpLocks noChangeShapeType="1"/>
            <a:stCxn id="27656" idx="2"/>
            <a:endCxn id="27661" idx="0"/>
          </p:cNvCxnSpPr>
          <p:nvPr/>
        </p:nvCxnSpPr>
        <p:spPr bwMode="auto">
          <a:xfrm flipH="1">
            <a:off x="914400" y="4389438"/>
            <a:ext cx="1096963"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663" name="AutoShape 14"/>
          <p:cNvCxnSpPr>
            <a:cxnSpLocks noChangeShapeType="1"/>
            <a:stCxn id="27656" idx="2"/>
            <a:endCxn id="27666" idx="0"/>
          </p:cNvCxnSpPr>
          <p:nvPr/>
        </p:nvCxnSpPr>
        <p:spPr bwMode="auto">
          <a:xfrm>
            <a:off x="2011363" y="4389438"/>
            <a:ext cx="182562"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664" name="AutoShape 15"/>
          <p:cNvCxnSpPr>
            <a:cxnSpLocks noChangeShapeType="1"/>
            <a:stCxn id="27656" idx="2"/>
            <a:endCxn id="27667" idx="0"/>
          </p:cNvCxnSpPr>
          <p:nvPr/>
        </p:nvCxnSpPr>
        <p:spPr bwMode="auto">
          <a:xfrm>
            <a:off x="2011363" y="4389438"/>
            <a:ext cx="1417637"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665" name="AutoShape 16"/>
          <p:cNvSpPr>
            <a:spLocks noChangeArrowheads="1"/>
          </p:cNvSpPr>
          <p:nvPr/>
        </p:nvSpPr>
        <p:spPr bwMode="auto">
          <a:xfrm>
            <a:off x="1920875" y="1463675"/>
            <a:ext cx="1096963" cy="1371600"/>
          </a:xfrm>
          <a:prstGeom prst="flowChartMulti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Project-</a:t>
            </a:r>
          </a:p>
          <a:p>
            <a:pPr algn="ctr" eaLnBrk="1">
              <a:spcAft>
                <a:spcPct val="0"/>
              </a:spcAft>
            </a:pPr>
            <a:r>
              <a:rPr lang="en-US" altLang="en-US"/>
              <a:t>Specific</a:t>
            </a:r>
          </a:p>
          <a:p>
            <a:pPr algn="ctr" eaLnBrk="1">
              <a:spcAft>
                <a:spcPct val="0"/>
              </a:spcAft>
            </a:pPr>
            <a:r>
              <a:rPr lang="en-US" altLang="en-US"/>
              <a:t>Test</a:t>
            </a:r>
          </a:p>
        </p:txBody>
      </p:sp>
      <p:pic>
        <p:nvPicPr>
          <p:cNvPr id="2766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5029200"/>
            <a:ext cx="10985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5763" y="5029200"/>
            <a:ext cx="1008062"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68" name="Text Box 19"/>
          <p:cNvSpPr txBox="1">
            <a:spLocks noChangeArrowheads="1"/>
          </p:cNvSpPr>
          <p:nvPr/>
        </p:nvSpPr>
        <p:spPr bwMode="auto">
          <a:xfrm>
            <a:off x="4297363" y="3200400"/>
            <a:ext cx="4664075" cy="341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marL="215900" indent="-215900">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9pPr>
          </a:lstStyle>
          <a:p>
            <a:pPr eaLnBrk="1">
              <a:spcAft>
                <a:spcPct val="0"/>
              </a:spcAft>
              <a:buSzPct val="45000"/>
              <a:buFont typeface="Wingdings" panose="05000000000000000000" pitchFamily="2" charset="2"/>
              <a:buChar char=""/>
            </a:pPr>
            <a:r>
              <a:rPr lang="en-US" altLang="en-US"/>
              <a:t>EDS processor reads all supplied EDS files from all applications and merges with project configuration</a:t>
            </a:r>
          </a:p>
          <a:p>
            <a:pPr eaLnBrk="1">
              <a:spcAft>
                <a:spcPct val="0"/>
              </a:spcAft>
              <a:buSzPct val="45000"/>
              <a:buFont typeface="Wingdings" panose="05000000000000000000" pitchFamily="2" charset="2"/>
              <a:buChar char=""/>
            </a:pPr>
            <a:r>
              <a:rPr lang="en-US" altLang="en-US"/>
              <a:t>Produces C header files that can be directly used (#include'ed) by C source code</a:t>
            </a:r>
          </a:p>
          <a:p>
            <a:pPr eaLnBrk="1">
              <a:spcAft>
                <a:spcPct val="0"/>
              </a:spcAft>
              <a:buSzPct val="45000"/>
              <a:buFont typeface="Wingdings" panose="05000000000000000000" pitchFamily="2" charset="2"/>
              <a:buChar char=""/>
            </a:pPr>
            <a:r>
              <a:rPr lang="en-US" altLang="en-US"/>
              <a:t>Produces a runtime database with only basic types and sizes</a:t>
            </a:r>
          </a:p>
          <a:p>
            <a:pPr eaLnBrk="1">
              <a:spcAft>
                <a:spcPct val="0"/>
              </a:spcAft>
              <a:buSzPct val="45000"/>
              <a:buFont typeface="Wingdings" panose="05000000000000000000" pitchFamily="2" charset="2"/>
              <a:buChar char=""/>
            </a:pPr>
            <a:r>
              <a:rPr lang="en-US" altLang="en-US"/>
              <a:t>Produces a second database to augment the runtime database with full information including names, display formats, etc.</a:t>
            </a:r>
          </a:p>
          <a:p>
            <a:pPr eaLnBrk="1">
              <a:spcAft>
                <a:spcPct val="0"/>
              </a:spcAft>
              <a:buSzPct val="45000"/>
              <a:buFont typeface="Wingdings" panose="05000000000000000000" pitchFamily="2" charset="2"/>
              <a:buNone/>
            </a:pP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
          <p:cNvSpPr>
            <a:spLocks noChangeArrowheads="1"/>
          </p:cNvSpPr>
          <p:nvPr/>
        </p:nvSpPr>
        <p:spPr bwMode="auto">
          <a:xfrm>
            <a:off x="365125" y="914400"/>
            <a:ext cx="2835275" cy="2103438"/>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1. Supplied by user</a:t>
            </a:r>
          </a:p>
        </p:txBody>
      </p:sp>
      <p:sp>
        <p:nvSpPr>
          <p:cNvPr id="29699" name="AutoShape 2"/>
          <p:cNvSpPr>
            <a:spLocks noChangeArrowheads="1"/>
          </p:cNvSpPr>
          <p:nvPr/>
        </p:nvSpPr>
        <p:spPr bwMode="auto">
          <a:xfrm>
            <a:off x="3657600" y="914400"/>
            <a:ext cx="5211763" cy="2103438"/>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2. Supplied with cFS Applications (multiple)</a:t>
            </a:r>
          </a:p>
        </p:txBody>
      </p:sp>
      <p:sp>
        <p:nvSpPr>
          <p:cNvPr id="29700" name="Rectangle 3"/>
          <p:cNvSpPr>
            <a:spLocks noGrp="1" noChangeArrowheads="1"/>
          </p:cNvSpPr>
          <p:nvPr>
            <p:ph type="title" idx="4294967295"/>
          </p:nvPr>
        </p:nvSpPr>
        <p:spPr>
          <a:xfrm>
            <a:off x="817563" y="92075"/>
            <a:ext cx="7777162" cy="609600"/>
          </a:xfrm>
          <a:extLst>
            <a:ext uri="{91240B29-F687-4F45-9708-019B960494DF}">
              <a14:hiddenLine xmlns:a14="http://schemas.microsoft.com/office/drawing/2010/main" w="9525" cap="flat">
                <a:solidFill>
                  <a:srgbClr val="3465A4"/>
                </a:solidFill>
                <a:round/>
                <a:headEnd/>
                <a:tailEnd/>
              </a14:hiddenLine>
            </a:ext>
          </a:extLst>
        </p:spPr>
        <p:txBody>
          <a:bodyPr lIns="0" tIns="24892" rIns="0" bIns="0"/>
          <a:lstStyle/>
          <a:p>
            <a:pPr eaLnBrk="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sz="2800" b="1" smtClean="0">
                <a:solidFill>
                  <a:srgbClr val="FFFFFF"/>
                </a:solidFill>
              </a:rPr>
              <a:t>EDS Work Flow: Compilation</a:t>
            </a:r>
          </a:p>
        </p:txBody>
      </p:sp>
      <p:sp>
        <p:nvSpPr>
          <p:cNvPr id="29701" name="AutoShape 4"/>
          <p:cNvSpPr>
            <a:spLocks noChangeArrowheads="1"/>
          </p:cNvSpPr>
          <p:nvPr/>
        </p:nvSpPr>
        <p:spPr bwMode="auto">
          <a:xfrm>
            <a:off x="3932238" y="1463675"/>
            <a:ext cx="1279525" cy="1371600"/>
          </a:xfrm>
          <a:prstGeom prst="flowChart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EDS</a:t>
            </a:r>
          </a:p>
          <a:p>
            <a:pPr algn="ctr" eaLnBrk="1">
              <a:spcAft>
                <a:spcPct val="0"/>
              </a:spcAft>
            </a:pPr>
            <a:r>
              <a:rPr lang="en-US" altLang="en-US"/>
              <a:t>(xml)</a:t>
            </a:r>
          </a:p>
        </p:txBody>
      </p:sp>
      <p:sp>
        <p:nvSpPr>
          <p:cNvPr id="29702" name="AutoShape 5"/>
          <p:cNvSpPr>
            <a:spLocks noChangeArrowheads="1"/>
          </p:cNvSpPr>
          <p:nvPr/>
        </p:nvSpPr>
        <p:spPr bwMode="auto">
          <a:xfrm>
            <a:off x="5486400" y="1463675"/>
            <a:ext cx="1371600" cy="1371600"/>
          </a:xfrm>
          <a:prstGeom prst="flowChartMultidocument">
            <a:avLst/>
          </a:prstGeom>
          <a:solidFill>
            <a:srgbClr val="729FC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Source </a:t>
            </a:r>
          </a:p>
          <a:p>
            <a:pPr algn="ctr" eaLnBrk="1">
              <a:spcAft>
                <a:spcPct val="0"/>
              </a:spcAft>
            </a:pPr>
            <a:r>
              <a:rPr lang="en-US" altLang="en-US"/>
              <a:t>Code</a:t>
            </a:r>
          </a:p>
          <a:p>
            <a:pPr algn="ctr" eaLnBrk="1">
              <a:spcAft>
                <a:spcPct val="0"/>
              </a:spcAft>
            </a:pPr>
            <a:r>
              <a:rPr lang="en-US" altLang="en-US"/>
              <a:t>(C?)</a:t>
            </a:r>
          </a:p>
        </p:txBody>
      </p:sp>
      <p:sp>
        <p:nvSpPr>
          <p:cNvPr id="29703" name="AutoShape 6"/>
          <p:cNvSpPr>
            <a:spLocks noChangeArrowheads="1"/>
          </p:cNvSpPr>
          <p:nvPr/>
        </p:nvSpPr>
        <p:spPr bwMode="auto">
          <a:xfrm>
            <a:off x="7040563" y="1463675"/>
            <a:ext cx="1371600" cy="1371600"/>
          </a:xfrm>
          <a:prstGeom prst="flowChartMulti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Test</a:t>
            </a:r>
          </a:p>
          <a:p>
            <a:pPr algn="ctr" eaLnBrk="1">
              <a:spcAft>
                <a:spcPct val="0"/>
              </a:spcAft>
            </a:pPr>
            <a:r>
              <a:rPr lang="en-US" altLang="en-US"/>
              <a:t>Procedures</a:t>
            </a:r>
          </a:p>
          <a:p>
            <a:pPr algn="ctr" eaLnBrk="1">
              <a:spcAft>
                <a:spcPct val="0"/>
              </a:spcAft>
            </a:pPr>
            <a:r>
              <a:rPr lang="en-US" altLang="en-US"/>
              <a:t>(Lua)</a:t>
            </a:r>
          </a:p>
        </p:txBody>
      </p:sp>
      <p:sp>
        <p:nvSpPr>
          <p:cNvPr id="29704" name="AutoShape 7"/>
          <p:cNvSpPr>
            <a:spLocks noChangeArrowheads="1"/>
          </p:cNvSpPr>
          <p:nvPr/>
        </p:nvSpPr>
        <p:spPr bwMode="auto">
          <a:xfrm>
            <a:off x="639763" y="1463675"/>
            <a:ext cx="1096962" cy="1371600"/>
          </a:xfrm>
          <a:prstGeom prst="flowChartMultidocument">
            <a:avLst/>
          </a:prstGeom>
          <a:solidFill>
            <a:srgbClr val="FFD32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Project-</a:t>
            </a:r>
          </a:p>
          <a:p>
            <a:pPr algn="ctr" eaLnBrk="1">
              <a:spcAft>
                <a:spcPct val="0"/>
              </a:spcAft>
            </a:pPr>
            <a:r>
              <a:rPr lang="en-US" altLang="en-US"/>
              <a:t>Specific</a:t>
            </a:r>
          </a:p>
          <a:p>
            <a:pPr algn="ctr" eaLnBrk="1">
              <a:spcAft>
                <a:spcPct val="0"/>
              </a:spcAft>
            </a:pPr>
            <a:r>
              <a:rPr lang="en-US" altLang="en-US"/>
              <a:t>Config</a:t>
            </a:r>
          </a:p>
        </p:txBody>
      </p:sp>
      <p:cxnSp>
        <p:nvCxnSpPr>
          <p:cNvPr id="29705" name="AutoShape 8"/>
          <p:cNvCxnSpPr>
            <a:cxnSpLocks noChangeShapeType="1"/>
            <a:stCxn id="29702" idx="2"/>
            <a:endCxn id="29714" idx="0"/>
          </p:cNvCxnSpPr>
          <p:nvPr/>
        </p:nvCxnSpPr>
        <p:spPr bwMode="auto">
          <a:xfrm flipH="1">
            <a:off x="5761038" y="2725738"/>
            <a:ext cx="411162" cy="839787"/>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06" name="AutoShape 9"/>
          <p:cNvSpPr>
            <a:spLocks noChangeArrowheads="1"/>
          </p:cNvSpPr>
          <p:nvPr/>
        </p:nvSpPr>
        <p:spPr bwMode="auto">
          <a:xfrm>
            <a:off x="182563" y="4846638"/>
            <a:ext cx="3932237" cy="1646237"/>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b"/>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3. Intermediate Output Products</a:t>
            </a:r>
          </a:p>
        </p:txBody>
      </p:sp>
      <p:pic>
        <p:nvPicPr>
          <p:cNvPr id="2970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5029200"/>
            <a:ext cx="10985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9708" name="AutoShape 11"/>
          <p:cNvCxnSpPr>
            <a:cxnSpLocks noChangeShapeType="1"/>
            <a:stCxn id="29704" idx="2"/>
            <a:endCxn id="29714" idx="0"/>
          </p:cNvCxnSpPr>
          <p:nvPr/>
        </p:nvCxnSpPr>
        <p:spPr bwMode="auto">
          <a:xfrm>
            <a:off x="1189038" y="2725738"/>
            <a:ext cx="4572000" cy="839787"/>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709" name="AutoShape 12"/>
          <p:cNvCxnSpPr>
            <a:cxnSpLocks noChangeShapeType="1"/>
            <a:stCxn id="29706" idx="3"/>
            <a:endCxn id="29714" idx="1"/>
          </p:cNvCxnSpPr>
          <p:nvPr/>
        </p:nvCxnSpPr>
        <p:spPr bwMode="auto">
          <a:xfrm flipV="1">
            <a:off x="4114800" y="3978275"/>
            <a:ext cx="1006475" cy="1690688"/>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10" name="AutoShape 13"/>
          <p:cNvSpPr>
            <a:spLocks noChangeArrowheads="1"/>
          </p:cNvSpPr>
          <p:nvPr/>
        </p:nvSpPr>
        <p:spPr bwMode="auto">
          <a:xfrm>
            <a:off x="4664075" y="4846638"/>
            <a:ext cx="4206875" cy="1646237"/>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b"/>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4. Final Output Products</a:t>
            </a:r>
          </a:p>
        </p:txBody>
      </p:sp>
      <p:sp>
        <p:nvSpPr>
          <p:cNvPr id="29711" name="AutoShape 14"/>
          <p:cNvSpPr>
            <a:spLocks noChangeArrowheads="1"/>
          </p:cNvSpPr>
          <p:nvPr/>
        </p:nvSpPr>
        <p:spPr bwMode="auto">
          <a:xfrm>
            <a:off x="1920875" y="1463675"/>
            <a:ext cx="1096963" cy="1371600"/>
          </a:xfrm>
          <a:prstGeom prst="flowChartMulti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Project-</a:t>
            </a:r>
          </a:p>
          <a:p>
            <a:pPr algn="ctr" eaLnBrk="1">
              <a:spcAft>
                <a:spcPct val="0"/>
              </a:spcAft>
            </a:pPr>
            <a:r>
              <a:rPr lang="en-US" altLang="en-US"/>
              <a:t>Specific</a:t>
            </a:r>
          </a:p>
          <a:p>
            <a:pPr algn="ctr" eaLnBrk="1">
              <a:spcAft>
                <a:spcPct val="0"/>
              </a:spcAft>
            </a:pPr>
            <a:r>
              <a:rPr lang="en-US" altLang="en-US"/>
              <a:t>Test</a:t>
            </a:r>
          </a:p>
        </p:txBody>
      </p:sp>
      <p:sp>
        <p:nvSpPr>
          <p:cNvPr id="29712" name="AutoShape 15"/>
          <p:cNvSpPr>
            <a:spLocks noChangeArrowheads="1"/>
          </p:cNvSpPr>
          <p:nvPr/>
        </p:nvSpPr>
        <p:spPr bwMode="auto">
          <a:xfrm>
            <a:off x="6950075" y="5029200"/>
            <a:ext cx="1006475" cy="1006475"/>
          </a:xfrm>
          <a:prstGeom prst="flowChart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Test </a:t>
            </a:r>
          </a:p>
          <a:p>
            <a:pPr algn="ctr" eaLnBrk="1">
              <a:spcAft>
                <a:spcPct val="0"/>
              </a:spcAft>
            </a:pPr>
            <a:r>
              <a:rPr lang="en-US" altLang="en-US"/>
              <a:t>Results</a:t>
            </a:r>
          </a:p>
        </p:txBody>
      </p:sp>
      <p:cxnSp>
        <p:nvCxnSpPr>
          <p:cNvPr id="29713" name="AutoShape 16"/>
          <p:cNvCxnSpPr>
            <a:cxnSpLocks noChangeShapeType="1"/>
            <a:stCxn id="29714" idx="2"/>
            <a:endCxn id="29717" idx="0"/>
          </p:cNvCxnSpPr>
          <p:nvPr/>
        </p:nvCxnSpPr>
        <p:spPr bwMode="auto">
          <a:xfrm>
            <a:off x="5761038" y="4389438"/>
            <a:ext cx="503237"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714" name="AutoShape 17"/>
          <p:cNvSpPr>
            <a:spLocks noChangeArrowheads="1"/>
          </p:cNvSpPr>
          <p:nvPr/>
        </p:nvSpPr>
        <p:spPr bwMode="auto">
          <a:xfrm>
            <a:off x="5121275" y="3565525"/>
            <a:ext cx="1279525" cy="822325"/>
          </a:xfrm>
          <a:prstGeom prst="flowChartProcess">
            <a:avLst/>
          </a:prstGeom>
          <a:solidFill>
            <a:srgbClr val="729FC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C Compiler</a:t>
            </a:r>
          </a:p>
        </p:txBody>
      </p:sp>
      <p:pic>
        <p:nvPicPr>
          <p:cNvPr id="2971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5029200"/>
            <a:ext cx="10985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16"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5763" y="5029200"/>
            <a:ext cx="1008062"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17" name="AutoShape 20"/>
          <p:cNvSpPr>
            <a:spLocks noChangeArrowheads="1"/>
          </p:cNvSpPr>
          <p:nvPr/>
        </p:nvSpPr>
        <p:spPr bwMode="auto">
          <a:xfrm>
            <a:off x="5761038" y="5029200"/>
            <a:ext cx="1006475" cy="1006475"/>
          </a:xfrm>
          <a:prstGeom prst="flowChartDocument">
            <a:avLst/>
          </a:prstGeom>
          <a:solidFill>
            <a:srgbClr val="944794"/>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Binaries</a:t>
            </a:r>
          </a:p>
        </p:txBody>
      </p:sp>
      <p:sp>
        <p:nvSpPr>
          <p:cNvPr id="29718" name="Text Box 21"/>
          <p:cNvSpPr txBox="1">
            <a:spLocks noChangeArrowheads="1"/>
          </p:cNvSpPr>
          <p:nvPr/>
        </p:nvSpPr>
        <p:spPr bwMode="auto">
          <a:xfrm>
            <a:off x="92075" y="3292475"/>
            <a:ext cx="48466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marL="215900" indent="-215900">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ea typeface="ＭＳ Ｐゴシック" panose="020B0600070205080204" pitchFamily="34" charset="-128"/>
              </a:defRPr>
            </a:lvl9pPr>
          </a:lstStyle>
          <a:p>
            <a:pPr eaLnBrk="1">
              <a:spcAft>
                <a:spcPct val="0"/>
              </a:spcAft>
              <a:buSzPct val="45000"/>
              <a:buFont typeface="Wingdings" panose="05000000000000000000" pitchFamily="2" charset="2"/>
              <a:buChar char=""/>
            </a:pPr>
            <a:r>
              <a:rPr lang="en-US" altLang="en-US" dirty="0"/>
              <a:t>All source code compiled using generated header files for message formats and enumeration values</a:t>
            </a:r>
          </a:p>
          <a:p>
            <a:pPr eaLnBrk="1">
              <a:spcAft>
                <a:spcPct val="0"/>
              </a:spcAft>
              <a:buSzPct val="45000"/>
              <a:buFont typeface="Wingdings" panose="05000000000000000000" pitchFamily="2" charset="2"/>
              <a:buChar char=""/>
            </a:pPr>
            <a:r>
              <a:rPr lang="en-US" altLang="en-US" dirty="0"/>
              <a:t>Binaries may link in only runtime EDS DB (small size) or both DBs (full features)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1"/>
          <p:cNvSpPr>
            <a:spLocks noChangeArrowheads="1"/>
          </p:cNvSpPr>
          <p:nvPr/>
        </p:nvSpPr>
        <p:spPr bwMode="auto">
          <a:xfrm>
            <a:off x="365125" y="914400"/>
            <a:ext cx="2835275" cy="2103438"/>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1. Supplied by user</a:t>
            </a:r>
          </a:p>
        </p:txBody>
      </p:sp>
      <p:sp>
        <p:nvSpPr>
          <p:cNvPr id="31747" name="AutoShape 2"/>
          <p:cNvSpPr>
            <a:spLocks noChangeArrowheads="1"/>
          </p:cNvSpPr>
          <p:nvPr/>
        </p:nvSpPr>
        <p:spPr bwMode="auto">
          <a:xfrm>
            <a:off x="3657600" y="914400"/>
            <a:ext cx="5211763" cy="2103438"/>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2. Supplied with cFS Applications (multiple)</a:t>
            </a:r>
          </a:p>
        </p:txBody>
      </p:sp>
      <p:sp>
        <p:nvSpPr>
          <p:cNvPr id="31748" name="Rectangle 3"/>
          <p:cNvSpPr>
            <a:spLocks noGrp="1" noChangeArrowheads="1"/>
          </p:cNvSpPr>
          <p:nvPr>
            <p:ph type="title" idx="4294967295"/>
          </p:nvPr>
        </p:nvSpPr>
        <p:spPr>
          <a:xfrm>
            <a:off x="817563" y="92075"/>
            <a:ext cx="7777162" cy="609600"/>
          </a:xfrm>
          <a:extLst>
            <a:ext uri="{91240B29-F687-4F45-9708-019B960494DF}">
              <a14:hiddenLine xmlns:a14="http://schemas.microsoft.com/office/drawing/2010/main" w="9525" cap="flat">
                <a:solidFill>
                  <a:srgbClr val="3465A4"/>
                </a:solidFill>
                <a:round/>
                <a:headEnd/>
                <a:tailEnd/>
              </a14:hiddenLine>
            </a:ext>
          </a:extLst>
        </p:spPr>
        <p:txBody>
          <a:bodyPr lIns="0" tIns="24892" rIns="0" bIns="0"/>
          <a:lstStyle/>
          <a:p>
            <a:pPr eaLnBrk="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sz="2800" b="1" smtClean="0">
                <a:solidFill>
                  <a:srgbClr val="FFFFFF"/>
                </a:solidFill>
              </a:rPr>
              <a:t>EDS Work Flow: Verification</a:t>
            </a:r>
          </a:p>
        </p:txBody>
      </p:sp>
      <p:sp>
        <p:nvSpPr>
          <p:cNvPr id="31749" name="AutoShape 4"/>
          <p:cNvSpPr>
            <a:spLocks noChangeArrowheads="1"/>
          </p:cNvSpPr>
          <p:nvPr/>
        </p:nvSpPr>
        <p:spPr bwMode="auto">
          <a:xfrm>
            <a:off x="3932238" y="1463675"/>
            <a:ext cx="1279525" cy="1371600"/>
          </a:xfrm>
          <a:prstGeom prst="flowChart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EDS</a:t>
            </a:r>
          </a:p>
          <a:p>
            <a:pPr algn="ctr" eaLnBrk="1">
              <a:spcAft>
                <a:spcPct val="0"/>
              </a:spcAft>
            </a:pPr>
            <a:r>
              <a:rPr lang="en-US" altLang="en-US"/>
              <a:t>(xml)</a:t>
            </a:r>
          </a:p>
        </p:txBody>
      </p:sp>
      <p:sp>
        <p:nvSpPr>
          <p:cNvPr id="31750" name="AutoShape 5"/>
          <p:cNvSpPr>
            <a:spLocks noChangeArrowheads="1"/>
          </p:cNvSpPr>
          <p:nvPr/>
        </p:nvSpPr>
        <p:spPr bwMode="auto">
          <a:xfrm>
            <a:off x="5486400" y="1463675"/>
            <a:ext cx="1371600" cy="1371600"/>
          </a:xfrm>
          <a:prstGeom prst="flowChartMulti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Source </a:t>
            </a:r>
          </a:p>
          <a:p>
            <a:pPr algn="ctr" eaLnBrk="1">
              <a:spcAft>
                <a:spcPct val="0"/>
              </a:spcAft>
            </a:pPr>
            <a:r>
              <a:rPr lang="en-US" altLang="en-US"/>
              <a:t>Code</a:t>
            </a:r>
          </a:p>
          <a:p>
            <a:pPr algn="ctr" eaLnBrk="1">
              <a:spcAft>
                <a:spcPct val="0"/>
              </a:spcAft>
            </a:pPr>
            <a:r>
              <a:rPr lang="en-US" altLang="en-US"/>
              <a:t>(C?)</a:t>
            </a:r>
          </a:p>
        </p:txBody>
      </p:sp>
      <p:sp>
        <p:nvSpPr>
          <p:cNvPr id="31751" name="AutoShape 6"/>
          <p:cNvSpPr>
            <a:spLocks noChangeArrowheads="1"/>
          </p:cNvSpPr>
          <p:nvPr/>
        </p:nvSpPr>
        <p:spPr bwMode="auto">
          <a:xfrm>
            <a:off x="7040563" y="1463675"/>
            <a:ext cx="1371600" cy="1371600"/>
          </a:xfrm>
          <a:prstGeom prst="flowChartMultidocument">
            <a:avLst/>
          </a:prstGeom>
          <a:solidFill>
            <a:srgbClr val="B8474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Test</a:t>
            </a:r>
          </a:p>
          <a:p>
            <a:pPr algn="ctr" eaLnBrk="1">
              <a:spcAft>
                <a:spcPct val="0"/>
              </a:spcAft>
            </a:pPr>
            <a:r>
              <a:rPr lang="en-US" altLang="en-US"/>
              <a:t>Procedures</a:t>
            </a:r>
          </a:p>
          <a:p>
            <a:pPr algn="ctr" eaLnBrk="1">
              <a:spcAft>
                <a:spcPct val="0"/>
              </a:spcAft>
            </a:pPr>
            <a:r>
              <a:rPr lang="en-US" altLang="en-US"/>
              <a:t>(Lua)</a:t>
            </a:r>
          </a:p>
        </p:txBody>
      </p:sp>
      <p:sp>
        <p:nvSpPr>
          <p:cNvPr id="31752" name="AutoShape 7"/>
          <p:cNvSpPr>
            <a:spLocks noChangeArrowheads="1"/>
          </p:cNvSpPr>
          <p:nvPr/>
        </p:nvSpPr>
        <p:spPr bwMode="auto">
          <a:xfrm>
            <a:off x="639763" y="1463675"/>
            <a:ext cx="1096962" cy="1371600"/>
          </a:xfrm>
          <a:prstGeom prst="flowChartMultidocument">
            <a:avLst/>
          </a:prstGeom>
          <a:solidFill>
            <a:srgbClr val="CCCCCC"/>
          </a:solidFill>
          <a:ln w="9525">
            <a:solidFill>
              <a:srgbClr val="9999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Project-</a:t>
            </a:r>
          </a:p>
          <a:p>
            <a:pPr algn="ctr" eaLnBrk="1">
              <a:spcAft>
                <a:spcPct val="0"/>
              </a:spcAft>
            </a:pPr>
            <a:r>
              <a:rPr lang="en-US" altLang="en-US"/>
              <a:t>Specific</a:t>
            </a:r>
          </a:p>
          <a:p>
            <a:pPr algn="ctr" eaLnBrk="1">
              <a:spcAft>
                <a:spcPct val="0"/>
              </a:spcAft>
            </a:pPr>
            <a:r>
              <a:rPr lang="en-US" altLang="en-US"/>
              <a:t>Config</a:t>
            </a:r>
          </a:p>
        </p:txBody>
      </p:sp>
      <p:sp>
        <p:nvSpPr>
          <p:cNvPr id="31753" name="AutoShape 8"/>
          <p:cNvSpPr>
            <a:spLocks noChangeArrowheads="1"/>
          </p:cNvSpPr>
          <p:nvPr/>
        </p:nvSpPr>
        <p:spPr bwMode="auto">
          <a:xfrm>
            <a:off x="182563" y="4846638"/>
            <a:ext cx="3932237" cy="1646237"/>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b"/>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3. Intermediate Output Products</a:t>
            </a:r>
          </a:p>
        </p:txBody>
      </p:sp>
      <p:pic>
        <p:nvPicPr>
          <p:cNvPr id="3175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5029200"/>
            <a:ext cx="10985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5" name="AutoShape 10"/>
          <p:cNvSpPr>
            <a:spLocks noChangeArrowheads="1"/>
          </p:cNvSpPr>
          <p:nvPr/>
        </p:nvSpPr>
        <p:spPr bwMode="auto">
          <a:xfrm>
            <a:off x="6765925" y="3565525"/>
            <a:ext cx="2103438" cy="822325"/>
          </a:xfrm>
          <a:prstGeom prst="flowChartProcess">
            <a:avLst/>
          </a:prstGeom>
          <a:solidFill>
            <a:srgbClr val="B8474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Test Executive</a:t>
            </a:r>
          </a:p>
          <a:p>
            <a:pPr algn="ctr" eaLnBrk="1">
              <a:spcAft>
                <a:spcPct val="0"/>
              </a:spcAft>
            </a:pPr>
            <a:r>
              <a:rPr lang="en-US" altLang="en-US"/>
              <a:t>(EDS-Lua Bindings)</a:t>
            </a:r>
          </a:p>
        </p:txBody>
      </p:sp>
      <p:sp>
        <p:nvSpPr>
          <p:cNvPr id="31756" name="AutoShape 11"/>
          <p:cNvSpPr>
            <a:spLocks noChangeArrowheads="1"/>
          </p:cNvSpPr>
          <p:nvPr/>
        </p:nvSpPr>
        <p:spPr bwMode="auto">
          <a:xfrm>
            <a:off x="4664075" y="4846638"/>
            <a:ext cx="4206875" cy="1646237"/>
          </a:xfrm>
          <a:prstGeom prst="roundRect">
            <a:avLst>
              <a:gd name="adj" fmla="val 16667"/>
            </a:avLst>
          </a:prstGeom>
          <a:solidFill>
            <a:srgbClr val="E6E6E6"/>
          </a:solidFill>
          <a:ln w="9525">
            <a:solidFill>
              <a:srgbClr val="4C4C4C"/>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b"/>
          <a:lstStyle>
            <a:lvl1pPr>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solidFill>
                  <a:srgbClr val="666666"/>
                </a:solidFill>
              </a:rPr>
              <a:t>4. Final Output Products</a:t>
            </a:r>
          </a:p>
        </p:txBody>
      </p:sp>
      <p:sp>
        <p:nvSpPr>
          <p:cNvPr id="31757" name="AutoShape 12"/>
          <p:cNvSpPr>
            <a:spLocks noChangeArrowheads="1"/>
          </p:cNvSpPr>
          <p:nvPr/>
        </p:nvSpPr>
        <p:spPr bwMode="auto">
          <a:xfrm>
            <a:off x="1920875" y="1463675"/>
            <a:ext cx="1096963" cy="1371600"/>
          </a:xfrm>
          <a:prstGeom prst="flowChartMultidocument">
            <a:avLst/>
          </a:prstGeom>
          <a:solidFill>
            <a:srgbClr val="B8474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Project-</a:t>
            </a:r>
          </a:p>
          <a:p>
            <a:pPr algn="ctr" eaLnBrk="1">
              <a:spcAft>
                <a:spcPct val="0"/>
              </a:spcAft>
            </a:pPr>
            <a:r>
              <a:rPr lang="en-US" altLang="en-US"/>
              <a:t>Specific</a:t>
            </a:r>
          </a:p>
          <a:p>
            <a:pPr algn="ctr" eaLnBrk="1">
              <a:spcAft>
                <a:spcPct val="0"/>
              </a:spcAft>
            </a:pPr>
            <a:r>
              <a:rPr lang="en-US" altLang="en-US"/>
              <a:t>Test</a:t>
            </a:r>
          </a:p>
        </p:txBody>
      </p:sp>
      <p:sp>
        <p:nvSpPr>
          <p:cNvPr id="31758" name="AutoShape 13"/>
          <p:cNvSpPr>
            <a:spLocks noChangeArrowheads="1"/>
          </p:cNvSpPr>
          <p:nvPr/>
        </p:nvSpPr>
        <p:spPr bwMode="auto">
          <a:xfrm>
            <a:off x="6950075" y="5029200"/>
            <a:ext cx="1006475" cy="1006475"/>
          </a:xfrm>
          <a:prstGeom prst="flowChartDocument">
            <a:avLst/>
          </a:prstGeom>
          <a:solidFill>
            <a:srgbClr val="944794"/>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Test </a:t>
            </a:r>
          </a:p>
          <a:p>
            <a:pPr algn="ctr" eaLnBrk="1">
              <a:spcAft>
                <a:spcPct val="0"/>
              </a:spcAft>
            </a:pPr>
            <a:r>
              <a:rPr lang="en-US" altLang="en-US"/>
              <a:t>Results</a:t>
            </a:r>
          </a:p>
        </p:txBody>
      </p:sp>
      <p:cxnSp>
        <p:nvCxnSpPr>
          <p:cNvPr id="31759" name="AutoShape 14"/>
          <p:cNvCxnSpPr>
            <a:cxnSpLocks noChangeShapeType="1"/>
            <a:stCxn id="31755" idx="2"/>
            <a:endCxn id="31758" idx="0"/>
          </p:cNvCxnSpPr>
          <p:nvPr/>
        </p:nvCxnSpPr>
        <p:spPr bwMode="auto">
          <a:xfrm flipH="1">
            <a:off x="7451725" y="4389438"/>
            <a:ext cx="365125" cy="639762"/>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60" name="AutoShape 15"/>
          <p:cNvCxnSpPr>
            <a:cxnSpLocks noChangeShapeType="1"/>
            <a:stCxn id="31751" idx="2"/>
            <a:endCxn id="31755" idx="0"/>
          </p:cNvCxnSpPr>
          <p:nvPr/>
        </p:nvCxnSpPr>
        <p:spPr bwMode="auto">
          <a:xfrm>
            <a:off x="7726363" y="2725738"/>
            <a:ext cx="92075" cy="839787"/>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61" name="AutoShape 16"/>
          <p:cNvCxnSpPr>
            <a:cxnSpLocks noChangeShapeType="1"/>
            <a:stCxn id="31757" idx="2"/>
            <a:endCxn id="31755" idx="0"/>
          </p:cNvCxnSpPr>
          <p:nvPr/>
        </p:nvCxnSpPr>
        <p:spPr bwMode="auto">
          <a:xfrm>
            <a:off x="2468563" y="2727325"/>
            <a:ext cx="5349875" cy="839788"/>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62" name="AutoShape 17"/>
          <p:cNvCxnSpPr>
            <a:cxnSpLocks noChangeShapeType="1"/>
            <a:stCxn id="31753" idx="3"/>
            <a:endCxn id="31755" idx="1"/>
          </p:cNvCxnSpPr>
          <p:nvPr/>
        </p:nvCxnSpPr>
        <p:spPr bwMode="auto">
          <a:xfrm flipV="1">
            <a:off x="4114800" y="3978275"/>
            <a:ext cx="2652713" cy="1690688"/>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31763"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5029200"/>
            <a:ext cx="10985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64"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5763" y="5029200"/>
            <a:ext cx="1008062"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65" name="AutoShape 20"/>
          <p:cNvSpPr>
            <a:spLocks noChangeArrowheads="1"/>
          </p:cNvSpPr>
          <p:nvPr/>
        </p:nvSpPr>
        <p:spPr bwMode="auto">
          <a:xfrm>
            <a:off x="5761038" y="5029200"/>
            <a:ext cx="1006475" cy="1006475"/>
          </a:xfrm>
          <a:prstGeom prst="flowChartDocument">
            <a:avLst/>
          </a:prstGeom>
          <a:solidFill>
            <a:srgbClr val="944794"/>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002" rIns="90000" bIns="45000" anchor="ctr"/>
          <a:lstStyle>
            <a:lvl1pPr>
              <a:lnSpc>
                <a:spcPct val="93000"/>
              </a:lnSpc>
              <a:spcAft>
                <a:spcPts val="142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Lst>
              <a:defRPr sz="2000">
                <a:solidFill>
                  <a:srgbClr val="000000"/>
                </a:solidFill>
                <a:latin typeface="Arial" panose="020B0604020202020204" pitchFamily="34" charset="0"/>
                <a:ea typeface="ＭＳ Ｐゴシック" panose="020B0600070205080204" pitchFamily="34" charset="-128"/>
              </a:defRPr>
            </a:lvl9pPr>
          </a:lstStyle>
          <a:p>
            <a:pPr algn="ctr" eaLnBrk="1">
              <a:spcAft>
                <a:spcPct val="0"/>
              </a:spcAft>
            </a:pPr>
            <a:r>
              <a:rPr lang="en-US" altLang="en-US"/>
              <a:t>Binaries</a:t>
            </a:r>
          </a:p>
        </p:txBody>
      </p:sp>
      <p:cxnSp>
        <p:nvCxnSpPr>
          <p:cNvPr id="31766" name="AutoShape 21"/>
          <p:cNvCxnSpPr>
            <a:cxnSpLocks noChangeShapeType="1"/>
            <a:stCxn id="31765" idx="0"/>
          </p:cNvCxnSpPr>
          <p:nvPr/>
        </p:nvCxnSpPr>
        <p:spPr bwMode="auto">
          <a:xfrm flipV="1">
            <a:off x="6264275" y="4389438"/>
            <a:ext cx="869950" cy="639762"/>
          </a:xfrm>
          <a:prstGeom prst="curvedConnector3">
            <a:avLst>
              <a:gd name="adj1" fmla="val 50000"/>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767" name="Text Box 22"/>
          <p:cNvSpPr txBox="1">
            <a:spLocks noChangeArrowheads="1"/>
          </p:cNvSpPr>
          <p:nvPr/>
        </p:nvSpPr>
        <p:spPr bwMode="auto">
          <a:xfrm>
            <a:off x="92075" y="3200400"/>
            <a:ext cx="6126163"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002" rIns="90000" bIns="45000"/>
          <a:lstStyle>
            <a:lvl1pPr marL="215900" indent="-215900">
              <a:lnSpc>
                <a:spcPct val="93000"/>
              </a:lnSpc>
              <a:spcAft>
                <a:spcPts val="142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ＭＳ Ｐゴシック"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ＭＳ Ｐゴシック"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ＭＳ Ｐゴシック"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rgbClr val="000000"/>
                </a:solidFill>
                <a:latin typeface="Arial" panose="020B0604020202020204" pitchFamily="34" charset="0"/>
                <a:ea typeface="ＭＳ Ｐゴシック"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a:solidFill>
                  <a:srgbClr val="000000"/>
                </a:solidFill>
                <a:latin typeface="Arial" panose="020B0604020202020204" pitchFamily="34" charset="0"/>
                <a:ea typeface="ＭＳ Ｐゴシック" panose="020B0600070205080204" pitchFamily="34" charset="-128"/>
              </a:defRPr>
            </a:lvl9pPr>
          </a:lstStyle>
          <a:p>
            <a:pPr eaLnBrk="1">
              <a:spcAft>
                <a:spcPct val="0"/>
              </a:spcAft>
              <a:buSzPct val="45000"/>
              <a:buFont typeface="Wingdings" panose="05000000000000000000" pitchFamily="2" charset="2"/>
              <a:buChar char=""/>
            </a:pPr>
            <a:r>
              <a:rPr lang="en-US" altLang="en-US"/>
              <a:t>Test procedures written in a procedural language (Lua) specify a sequence of inputs and expected results</a:t>
            </a:r>
          </a:p>
          <a:p>
            <a:pPr eaLnBrk="1">
              <a:spcAft>
                <a:spcPct val="0"/>
              </a:spcAft>
              <a:buSzPct val="45000"/>
              <a:buFont typeface="Wingdings" panose="05000000000000000000" pitchFamily="2" charset="2"/>
              <a:buChar char=""/>
            </a:pPr>
            <a:r>
              <a:rPr lang="en-US" altLang="en-US"/>
              <a:t>Tests are based on messages defined in the EDS</a:t>
            </a:r>
          </a:p>
          <a:p>
            <a:pPr eaLnBrk="1">
              <a:spcAft>
                <a:spcPct val="0"/>
              </a:spcAft>
              <a:buSzPct val="45000"/>
              <a:buFont typeface="Wingdings" panose="05000000000000000000" pitchFamily="2" charset="2"/>
              <a:buChar char=""/>
            </a:pPr>
            <a:r>
              <a:rPr lang="en-US" altLang="en-US"/>
              <a:t>Combined with project-specific test configuration, tests are executed against running binaries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idx="4294967295"/>
          </p:nvPr>
        </p:nvSpPr>
        <p:spPr>
          <a:xfrm>
            <a:off x="817563" y="92075"/>
            <a:ext cx="7777162" cy="609600"/>
          </a:xfrm>
          <a:extLst>
            <a:ext uri="{91240B29-F687-4F45-9708-019B960494DF}">
              <a14:hiddenLine xmlns:a14="http://schemas.microsoft.com/office/drawing/2010/main" w="9525" cap="flat">
                <a:solidFill>
                  <a:srgbClr val="3465A4"/>
                </a:solidFill>
                <a:round/>
                <a:headEnd/>
                <a:tailEnd/>
              </a14:hiddenLine>
            </a:ext>
          </a:extLst>
        </p:spPr>
        <p:txBody>
          <a:bodyPr lIns="0" tIns="24892" rIns="0" bIns="0"/>
          <a:lstStyle/>
          <a:p>
            <a:pPr eaLnBrk="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sz="2800" b="1" smtClean="0">
                <a:solidFill>
                  <a:srgbClr val="FFFFFF"/>
                </a:solidFill>
              </a:rPr>
              <a:t>EDS Results: Development Cycle</a:t>
            </a:r>
          </a:p>
        </p:txBody>
      </p:sp>
      <p:sp>
        <p:nvSpPr>
          <p:cNvPr id="33795" name="Rectangle 2"/>
          <p:cNvSpPr>
            <a:spLocks noGrp="1" noChangeArrowheads="1"/>
          </p:cNvSpPr>
          <p:nvPr>
            <p:ph type="body" idx="4294967295"/>
          </p:nvPr>
        </p:nvSpPr>
        <p:spPr>
          <a:xfrm>
            <a:off x="457200" y="1006475"/>
            <a:ext cx="8321675" cy="5486400"/>
          </a:xfrm>
          <a:extLst>
            <a:ext uri="{91240B29-F687-4F45-9708-019B960494DF}">
              <a14:hiddenLine xmlns:a14="http://schemas.microsoft.com/office/drawing/2010/main" w="9525" cap="flat">
                <a:solidFill>
                  <a:srgbClr val="3465A4"/>
                </a:solidFill>
                <a:round/>
                <a:headEnd/>
                <a:tailEnd/>
              </a14:hiddenLine>
            </a:ext>
          </a:extLst>
        </p:spPr>
        <p:txBody>
          <a:bodyPr lIns="0" tIns="16002" rIns="0" bIns="0"/>
          <a:lstStyle/>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Changes to a any application's EDS get reliably, automatically propagated to all other entities that rely on the definition</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Debug tools and control systems are always in sync</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Tedious and error-prone manual propagation is eliminated</a:t>
            </a:r>
          </a:p>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Improved quality and usability of debug tools</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Instead of showing binary traces, debug tools can fully decode all messages and show in user-friendly formats</a:t>
            </a:r>
          </a:p>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Expands options available to developers</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No longer locked into only developing in “C”</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EDS can drive bindings to Lua, Perl, Python, Javascript or even more</a:t>
            </a:r>
          </a:p>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Improves code-sharing opportunities and portability to other platforms</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Problems such as Space Packet APID conflicts are greatly reduced</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EDS will detect and report any issues at an early stage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817563" y="92075"/>
            <a:ext cx="7777162" cy="609600"/>
          </a:xfrm>
          <a:extLst>
            <a:ext uri="{91240B29-F687-4F45-9708-019B960494DF}">
              <a14:hiddenLine xmlns:a14="http://schemas.microsoft.com/office/drawing/2010/main" w="9525" cap="flat">
                <a:solidFill>
                  <a:srgbClr val="3465A4"/>
                </a:solidFill>
                <a:round/>
                <a:headEnd/>
                <a:tailEnd/>
              </a14:hiddenLine>
            </a:ext>
          </a:extLst>
        </p:spPr>
        <p:txBody>
          <a:bodyPr lIns="0" tIns="24892" rIns="0" bIns="0"/>
          <a:lstStyle/>
          <a:p>
            <a:pPr eaLnBrk="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sz="2800" b="1" smtClean="0">
                <a:solidFill>
                  <a:srgbClr val="FFFFFF"/>
                </a:solidFill>
              </a:rPr>
              <a:t>EDS Results: Run Time</a:t>
            </a:r>
          </a:p>
        </p:txBody>
      </p:sp>
      <p:sp>
        <p:nvSpPr>
          <p:cNvPr id="35843" name="Rectangle 2"/>
          <p:cNvSpPr>
            <a:spLocks noGrp="1" noChangeArrowheads="1"/>
          </p:cNvSpPr>
          <p:nvPr>
            <p:ph type="body" idx="4294967295"/>
          </p:nvPr>
        </p:nvSpPr>
        <p:spPr>
          <a:xfrm>
            <a:off x="457200" y="1006475"/>
            <a:ext cx="8321675" cy="5486400"/>
          </a:xfrm>
          <a:extLst>
            <a:ext uri="{91240B29-F687-4F45-9708-019B960494DF}">
              <a14:hiddenLine xmlns:a14="http://schemas.microsoft.com/office/drawing/2010/main" w="9525" cap="flat">
                <a:solidFill>
                  <a:srgbClr val="3465A4"/>
                </a:solidFill>
                <a:round/>
                <a:headEnd/>
                <a:tailEnd/>
              </a14:hiddenLine>
            </a:ext>
          </a:extLst>
        </p:spPr>
        <p:txBody>
          <a:bodyPr lIns="0" tIns="16002" rIns="0" bIns="0"/>
          <a:lstStyle/>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Much more runtime code is able to be “common”</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Historically, each app received messages from the SB and validated them individually based on size and content.</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Now the validation code is based on the EDS “runtime” DB and can be validated by SB code itself.</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More complete and consistent message verification with and simpler application code</a:t>
            </a:r>
          </a:p>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EDS solves many CPU endianness problems</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EDS “runtime” DB has all needed information in order to reliably byte swap / re-pack messages between a “native” format and a “wire” format</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Optimized for fast operation in case the wire format matches the native CPU format (pass through)</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Project can choose which endian to use “on the wire” to best match the architecture of the actual CPUs in use.</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Swapping/Re-pack done by the “Gateway” application to external devices.  </a:t>
            </a:r>
            <a:r>
              <a:rPr lang="en-US" altLang="en-US" i="1" smtClean="0"/>
              <a:t>No additional code needed in app to support this!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idx="4294967295"/>
          </p:nvPr>
        </p:nvSpPr>
        <p:spPr>
          <a:xfrm>
            <a:off x="817563" y="92075"/>
            <a:ext cx="7777162" cy="609600"/>
          </a:xfrm>
          <a:extLst>
            <a:ext uri="{91240B29-F687-4F45-9708-019B960494DF}">
              <a14:hiddenLine xmlns:a14="http://schemas.microsoft.com/office/drawing/2010/main" w="9525" cap="flat">
                <a:solidFill>
                  <a:srgbClr val="3465A4"/>
                </a:solidFill>
                <a:round/>
                <a:headEnd/>
                <a:tailEnd/>
              </a14:hiddenLine>
            </a:ext>
          </a:extLst>
        </p:spPr>
        <p:txBody>
          <a:bodyPr lIns="0" tIns="24892" rIns="0" bIns="0"/>
          <a:lstStyle/>
          <a:p>
            <a:pPr eaLnBrk="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sz="2800" b="1" smtClean="0">
                <a:solidFill>
                  <a:srgbClr val="FFFFFF"/>
                </a:solidFill>
              </a:rPr>
              <a:t>EDS Results: Verification</a:t>
            </a:r>
          </a:p>
        </p:txBody>
      </p:sp>
      <p:sp>
        <p:nvSpPr>
          <p:cNvPr id="37891" name="Rectangle 2"/>
          <p:cNvSpPr>
            <a:spLocks noGrp="1" noChangeArrowheads="1"/>
          </p:cNvSpPr>
          <p:nvPr>
            <p:ph type="body" idx="4294967295"/>
          </p:nvPr>
        </p:nvSpPr>
        <p:spPr>
          <a:xfrm>
            <a:off x="457200" y="1006475"/>
            <a:ext cx="8321675" cy="5486400"/>
          </a:xfrm>
          <a:extLst>
            <a:ext uri="{91240B29-F687-4F45-9708-019B960494DF}">
              <a14:hiddenLine xmlns:a14="http://schemas.microsoft.com/office/drawing/2010/main" w="9525" cap="flat">
                <a:solidFill>
                  <a:srgbClr val="3465A4"/>
                </a:solidFill>
                <a:round/>
                <a:headEnd/>
                <a:tailEnd/>
              </a14:hiddenLine>
            </a:ext>
          </a:extLst>
        </p:spPr>
        <p:txBody>
          <a:bodyPr lIns="0" tIns="16002" rIns="0" bIns="0"/>
          <a:lstStyle/>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Greatly improves the ability to perform “black-box” style testing</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Each app can supply an individual “isolated” test procedure that checks the basic inputs and outputs, independent of deployment details such as APIDs, physical uplink type, or other apps running on the target.</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Uses Lua, a fully-featured embeddable programming language, so the tests can be as complex as they need to be (variables, if statements, for/while loops, function calls, etc)</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Actual I/O messages are driven by EDS so they get automatically updated if EDS is ever updated, and they are not specific to any particular target CPU architecture.</a:t>
            </a:r>
          </a:p>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The project can choose to extend the tests beyond just single-app tests</a:t>
            </a:r>
          </a:p>
          <a:p>
            <a:pPr marL="863600" lvl="1" indent="-323850" eaLnBrk="1">
              <a:buSzPct val="75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Additional test procedures defined at the top-level can exercise dependencies between running applications and check for the correct system responses.</a:t>
            </a:r>
          </a:p>
          <a:p>
            <a:pPr marL="431800" indent="-323850"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lang="en-US" altLang="en-US" smtClean="0"/>
              <a:t>When combined with a simulation environment / virtual target machine, testing can be done frequently in completely automated and repeatable fashion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76200"/>
            <a:ext cx="7086600" cy="608013"/>
          </a:xfrm>
        </p:spPr>
        <p:txBody>
          <a:bodyPr/>
          <a:lstStyle/>
          <a:p>
            <a:r>
              <a:rPr lang="en-US" sz="3200" b="1" dirty="0" smtClean="0">
                <a:solidFill>
                  <a:srgbClr val="99CCFF"/>
                </a:solidFill>
                <a:latin typeface="Arial" panose="020B0604020202020204" pitchFamily="34" charset="0"/>
                <a:ea typeface="ＭＳ Ｐゴシック" panose="020B0600070205080204" pitchFamily="34" charset="-128"/>
                <a:cs typeface="+mn-cs"/>
              </a:rPr>
              <a:t>Definitions</a:t>
            </a:r>
            <a:endParaRPr lang="en-US" sz="3200" b="1" dirty="0">
              <a:solidFill>
                <a:srgbClr val="99CCFF"/>
              </a:solidFill>
              <a:latin typeface="Arial" panose="020B0604020202020204" pitchFamily="34" charset="0"/>
              <a:ea typeface="ＭＳ Ｐゴシック" panose="020B0600070205080204" pitchFamily="34" charset="-128"/>
              <a:cs typeface="+mn-cs"/>
            </a:endParaRPr>
          </a:p>
        </p:txBody>
      </p:sp>
      <p:sp>
        <p:nvSpPr>
          <p:cNvPr id="6147" name="Content Placeholder 3"/>
          <p:cNvSpPr>
            <a:spLocks noGrp="1"/>
          </p:cNvSpPr>
          <p:nvPr>
            <p:ph idx="1"/>
          </p:nvPr>
        </p:nvSpPr>
        <p:spPr>
          <a:xfrm>
            <a:off x="304800" y="838200"/>
            <a:ext cx="8534400" cy="556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eaLnBrk="1">
              <a:spcAft>
                <a:spcPts val="600"/>
              </a:spcAft>
              <a:buFont typeface="Arial" panose="020B0604020202020204" pitchFamily="34" charset="0"/>
              <a:buChar char="•"/>
            </a:pPr>
            <a:r>
              <a:rPr lang="en-US" sz="2400" dirty="0"/>
              <a:t>An Electronic Data Sheet (EDS) is a formal </a:t>
            </a:r>
            <a:r>
              <a:rPr lang="en-US" sz="2400" dirty="0" smtClean="0"/>
              <a:t>specification </a:t>
            </a:r>
            <a:r>
              <a:rPr lang="en-US" sz="2400" dirty="0"/>
              <a:t>of a device, system, or software interface in a machine readable format</a:t>
            </a:r>
          </a:p>
          <a:p>
            <a:pPr marL="863600" lvl="1" indent="-323850" eaLnBrk="1">
              <a:spcAft>
                <a:spcPts val="600"/>
              </a:spcAft>
              <a:buSzPct val="75000"/>
              <a:buFont typeface="Symbol" panose="05050102010706020507" pitchFamily="18" charset="2"/>
              <a:buChar char=""/>
            </a:pPr>
            <a:r>
              <a:rPr lang="en-US" sz="2200" dirty="0"/>
              <a:t>Unambiguous and machine verifiable </a:t>
            </a:r>
            <a:r>
              <a:rPr lang="en-US" sz="2200" dirty="0" smtClean="0"/>
              <a:t>specification</a:t>
            </a:r>
          </a:p>
          <a:p>
            <a:pPr marL="1282700" lvl="2" indent="-342900" eaLnBrk="1">
              <a:spcAft>
                <a:spcPts val="600"/>
              </a:spcAft>
              <a:buSzPct val="75000"/>
              <a:buFont typeface="Arial" panose="020B0604020202020204" pitchFamily="34" charset="0"/>
              <a:buChar char="•"/>
            </a:pPr>
            <a:r>
              <a:rPr lang="en-US" sz="2000" dirty="0" smtClean="0"/>
              <a:t>Written in Extensible </a:t>
            </a:r>
            <a:r>
              <a:rPr lang="en-US" sz="2000" dirty="0"/>
              <a:t>Markup Language (XML)</a:t>
            </a:r>
          </a:p>
          <a:p>
            <a:pPr marL="863600" lvl="1" indent="-323850" eaLnBrk="1">
              <a:spcAft>
                <a:spcPts val="600"/>
              </a:spcAft>
              <a:buSzPct val="75000"/>
              <a:buFont typeface="Symbol" panose="05050102010706020507" pitchFamily="18" charset="2"/>
              <a:buChar char=""/>
            </a:pPr>
            <a:r>
              <a:rPr lang="en-US" sz="2200" dirty="0"/>
              <a:t>Delivered with the device, </a:t>
            </a:r>
            <a:r>
              <a:rPr lang="en-US" sz="2200" dirty="0" smtClean="0"/>
              <a:t>(sub)system</a:t>
            </a:r>
            <a:r>
              <a:rPr lang="en-US" sz="2200" dirty="0"/>
              <a:t>, or software </a:t>
            </a:r>
            <a:r>
              <a:rPr lang="en-US" sz="2200" dirty="0" smtClean="0"/>
              <a:t>component</a:t>
            </a:r>
            <a:endParaRPr lang="en-US" sz="2200" dirty="0"/>
          </a:p>
          <a:p>
            <a:pPr marL="863600" lvl="1" indent="-323850" eaLnBrk="1">
              <a:spcAft>
                <a:spcPts val="600"/>
              </a:spcAft>
              <a:buSzPct val="75000"/>
              <a:buFont typeface="Symbol" panose="05050102010706020507" pitchFamily="18" charset="2"/>
              <a:buChar char=""/>
            </a:pPr>
            <a:r>
              <a:rPr lang="en-US" sz="2200" dirty="0"/>
              <a:t>It is not an Interface Control Document (ICD) in that it does not specify how a system or mission will use the device or software</a:t>
            </a:r>
          </a:p>
          <a:p>
            <a:pPr marL="863600" lvl="1" indent="-323850" eaLnBrk="1">
              <a:spcAft>
                <a:spcPts val="600"/>
              </a:spcAft>
              <a:buSzPct val="75000"/>
              <a:buFont typeface="Symbol" panose="05050102010706020507" pitchFamily="18" charset="2"/>
              <a:buChar char=""/>
            </a:pPr>
            <a:r>
              <a:rPr lang="en-US" sz="2200" dirty="0"/>
              <a:t>EDS specifies black box view of interfaces: data formats, conversions, limits, exchange protocols (state </a:t>
            </a:r>
            <a:r>
              <a:rPr lang="en-US" sz="2200" dirty="0" smtClean="0"/>
              <a:t>machines)</a:t>
            </a:r>
          </a:p>
          <a:p>
            <a:pPr marL="139700" indent="0" eaLnBrk="1">
              <a:spcAft>
                <a:spcPts val="600"/>
              </a:spcAft>
              <a:buSzPct val="75000"/>
            </a:pPr>
            <a:endParaRPr lang="en-US" sz="2000" b="1" dirty="0" smtClean="0">
              <a:solidFill>
                <a:srgbClr val="0000FF"/>
              </a:solidFill>
              <a:latin typeface="Arial" panose="020B0604020202020204" pitchFamily="34" charset="0"/>
              <a:ea typeface="ＭＳ Ｐゴシック" panose="020B0600070205080204" pitchFamily="34" charset="-128"/>
            </a:endParaRPr>
          </a:p>
          <a:p>
            <a:pPr marL="139700" indent="0" eaLnBrk="1">
              <a:spcAft>
                <a:spcPts val="600"/>
              </a:spcAft>
              <a:buSzPct val="75000"/>
            </a:pPr>
            <a:r>
              <a:rPr lang="en-US" sz="2000" b="1" dirty="0" smtClean="0">
                <a:solidFill>
                  <a:srgbClr val="0000FF"/>
                </a:solidFill>
                <a:latin typeface="Arial" panose="020B0604020202020204" pitchFamily="34" charset="0"/>
                <a:ea typeface="ＭＳ Ｐゴシック" panose="020B0600070205080204" pitchFamily="34" charset="-128"/>
              </a:rPr>
              <a:t>An EDS </a:t>
            </a:r>
            <a:r>
              <a:rPr lang="en-US" sz="2000" b="1" dirty="0">
                <a:solidFill>
                  <a:srgbClr val="0000FF"/>
                </a:solidFill>
                <a:latin typeface="Arial" panose="020B0604020202020204" pitchFamily="34" charset="0"/>
                <a:ea typeface="ＭＳ Ｐゴシック" panose="020B0600070205080204" pitchFamily="34" charset="-128"/>
              </a:rPr>
              <a:t>is different from </a:t>
            </a:r>
            <a:r>
              <a:rPr lang="en-US" sz="2000" b="1" dirty="0" smtClean="0">
                <a:solidFill>
                  <a:srgbClr val="0000FF"/>
                </a:solidFill>
                <a:latin typeface="Arial" panose="020B0604020202020204" pitchFamily="34" charset="0"/>
                <a:ea typeface="ＭＳ Ｐゴシック" panose="020B0600070205080204" pitchFamily="34" charset="-128"/>
              </a:rPr>
              <a:t>an XML Telemetric </a:t>
            </a:r>
            <a:r>
              <a:rPr lang="en-US" sz="2000" b="1" dirty="0">
                <a:solidFill>
                  <a:srgbClr val="0000FF"/>
                </a:solidFill>
                <a:latin typeface="Arial" panose="020B0604020202020204" pitchFamily="34" charset="0"/>
                <a:ea typeface="ＭＳ Ｐゴシック" panose="020B0600070205080204" pitchFamily="34" charset="-128"/>
              </a:rPr>
              <a:t>and Command Exchange™ (XTCE™) </a:t>
            </a:r>
            <a:r>
              <a:rPr lang="en-US" sz="2000" b="1" dirty="0" smtClean="0">
                <a:solidFill>
                  <a:srgbClr val="0000FF"/>
                </a:solidFill>
                <a:latin typeface="Arial" panose="020B0604020202020204" pitchFamily="34" charset="0"/>
                <a:ea typeface="ＭＳ Ｐゴシック" panose="020B0600070205080204" pitchFamily="34" charset="-128"/>
              </a:rPr>
              <a:t>database </a:t>
            </a:r>
            <a:r>
              <a:rPr lang="en-US" sz="2000" b="1" dirty="0">
                <a:solidFill>
                  <a:srgbClr val="0000FF"/>
                </a:solidFill>
                <a:latin typeface="Arial" panose="020B0604020202020204" pitchFamily="34" charset="0"/>
                <a:ea typeface="ＭＳ Ｐゴシック" panose="020B0600070205080204" pitchFamily="34" charset="-128"/>
              </a:rPr>
              <a:t>in that XTCE is </a:t>
            </a:r>
            <a:r>
              <a:rPr lang="en-US" sz="2000" b="1" dirty="0" smtClean="0">
                <a:solidFill>
                  <a:srgbClr val="0000FF"/>
                </a:solidFill>
                <a:latin typeface="Arial" panose="020B0604020202020204" pitchFamily="34" charset="0"/>
                <a:ea typeface="ＭＳ Ｐゴシック" panose="020B0600070205080204" pitchFamily="34" charset="-128"/>
              </a:rPr>
              <a:t>targeted to operational command and telemetry systems and does not define network stacks or interface interaction patterns</a:t>
            </a:r>
            <a:endParaRPr lang="en-US" sz="2000" b="1" dirty="0">
              <a:solidFill>
                <a:srgbClr val="0000FF"/>
              </a:solidFill>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Electronic Data Sheet Definition</a:t>
            </a:r>
          </a:p>
        </p:txBody>
      </p:sp>
      <p:sp>
        <p:nvSpPr>
          <p:cNvPr id="7171" name="Content Placeholder 2"/>
          <p:cNvSpPr>
            <a:spLocks noGrp="1"/>
          </p:cNvSpPr>
          <p:nvPr>
            <p:ph idx="1"/>
          </p:nvPr>
        </p:nvSpPr>
        <p:spPr>
          <a:xfrm>
            <a:off x="152400" y="894874"/>
            <a:ext cx="8575674" cy="48768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eaLnBrk="1">
              <a:spcAft>
                <a:spcPts val="600"/>
              </a:spcAft>
              <a:buFont typeface="Arial" panose="020B0604020202020204" pitchFamily="34" charset="0"/>
              <a:buChar char="•"/>
            </a:pPr>
            <a:r>
              <a:rPr lang="en-US" sz="2000" b="1" dirty="0" smtClean="0"/>
              <a:t>C</a:t>
            </a:r>
            <a:r>
              <a:rPr lang="en-US" sz="2000" dirty="0" smtClean="0"/>
              <a:t>onsultative </a:t>
            </a:r>
            <a:r>
              <a:rPr lang="en-US" sz="2000" b="1" dirty="0"/>
              <a:t>C</a:t>
            </a:r>
            <a:r>
              <a:rPr lang="en-US" sz="2000" dirty="0" smtClean="0"/>
              <a:t>ommittee </a:t>
            </a:r>
            <a:r>
              <a:rPr lang="en-US" sz="2000" dirty="0"/>
              <a:t>for </a:t>
            </a:r>
            <a:r>
              <a:rPr lang="en-US" sz="2000" b="1" dirty="0"/>
              <a:t>S</a:t>
            </a:r>
            <a:r>
              <a:rPr lang="en-US" sz="2000" dirty="0"/>
              <a:t>pace </a:t>
            </a:r>
            <a:r>
              <a:rPr lang="en-US" sz="2000" b="1" dirty="0"/>
              <a:t>D</a:t>
            </a:r>
            <a:r>
              <a:rPr lang="en-US" sz="2000" dirty="0"/>
              <a:t>ata </a:t>
            </a:r>
            <a:r>
              <a:rPr lang="en-US" sz="2000" b="1" dirty="0"/>
              <a:t>S</a:t>
            </a:r>
            <a:r>
              <a:rPr lang="en-US" sz="2000" dirty="0"/>
              <a:t>ystems CCSDS</a:t>
            </a:r>
          </a:p>
          <a:p>
            <a:pPr marL="863600" lvl="1" indent="-323850" eaLnBrk="1">
              <a:spcAft>
                <a:spcPts val="600"/>
              </a:spcAft>
              <a:buSzPct val="75000"/>
              <a:buFont typeface="Symbol" panose="05050102010706020507" pitchFamily="18" charset="2"/>
              <a:buChar char=""/>
            </a:pPr>
            <a:r>
              <a:rPr lang="en-US" sz="2000" dirty="0"/>
              <a:t>International standards organization</a:t>
            </a:r>
          </a:p>
          <a:p>
            <a:pPr marL="457200" eaLnBrk="1">
              <a:spcAft>
                <a:spcPts val="600"/>
              </a:spcAft>
              <a:buFont typeface="Arial" panose="020B0604020202020204" pitchFamily="34" charset="0"/>
              <a:buChar char="•"/>
            </a:pPr>
            <a:r>
              <a:rPr lang="en-US" sz="2000" dirty="0" smtClean="0"/>
              <a:t>A </a:t>
            </a:r>
            <a:r>
              <a:rPr lang="en-US" sz="2000" dirty="0"/>
              <a:t>CCSDS Spacecraft Onboard Interface Services (SOIS) EDS (SEDS) is an EDS defined using the SOIS Dictionary of Terms and the SOIS EDS XML schema</a:t>
            </a:r>
          </a:p>
          <a:p>
            <a:pPr marL="863600" lvl="1" indent="-323850" eaLnBrk="1">
              <a:spcAft>
                <a:spcPts val="600"/>
              </a:spcAft>
              <a:buSzPct val="75000"/>
              <a:buFont typeface="Symbol" panose="05050102010706020507" pitchFamily="18" charset="2"/>
              <a:buChar char=""/>
            </a:pPr>
            <a:r>
              <a:rPr lang="en-US" sz="2000" dirty="0"/>
              <a:t>Electronic Data Sheets and Common Dictionary of Terms - Overview and Rationale (Green 870.1)</a:t>
            </a:r>
          </a:p>
          <a:p>
            <a:pPr marL="863600" lvl="1" indent="-323850" eaLnBrk="1">
              <a:spcAft>
                <a:spcPts val="600"/>
              </a:spcAft>
              <a:buSzPct val="75000"/>
              <a:buFont typeface="Symbol" panose="05050102010706020507" pitchFamily="18" charset="2"/>
              <a:buChar char=""/>
            </a:pPr>
            <a:r>
              <a:rPr lang="en-US" sz="2000" dirty="0"/>
              <a:t>XML Specification for Electronic Data Sheets for Onboard Devices and Software Components  (Magenta 876.0)</a:t>
            </a:r>
          </a:p>
          <a:p>
            <a:pPr marL="863600" lvl="1" indent="-323850" eaLnBrk="1">
              <a:spcAft>
                <a:spcPts val="600"/>
              </a:spcAft>
              <a:buSzPct val="75000"/>
              <a:buFont typeface="Symbol" panose="05050102010706020507" pitchFamily="18" charset="2"/>
              <a:buChar char=""/>
            </a:pPr>
            <a:r>
              <a:rPr lang="en-US" sz="2000" dirty="0"/>
              <a:t>Specification for Dictionary of Terms for Electronic Data Sheets for Onboard Components (Blue 876.1)</a:t>
            </a:r>
          </a:p>
          <a:p>
            <a:pPr marL="863600" lvl="1" indent="-323850" eaLnBrk="1">
              <a:spcAft>
                <a:spcPts val="600"/>
              </a:spcAft>
              <a:buSzPct val="75000"/>
              <a:buFont typeface="Symbol" panose="05050102010706020507" pitchFamily="18" charset="2"/>
              <a:buChar char=""/>
            </a:pPr>
            <a:r>
              <a:rPr lang="en-US" sz="2000" dirty="0"/>
              <a:t>SEDS schema and dictionary of terms are keep in SPACE ASSIGNED NUMBER AUTHORITY(SANA) REGISTRY http://sanaregistry.org/r/sois/sois.html</a:t>
            </a:r>
          </a:p>
          <a:p>
            <a:pPr marL="863600" lvl="1" indent="-323850" eaLnBrk="1">
              <a:spcAft>
                <a:spcPts val="600"/>
              </a:spcAft>
              <a:buSzPct val="75000"/>
              <a:buFont typeface="Symbol" panose="05050102010706020507" pitchFamily="18" charset="2"/>
              <a:buChar char=""/>
            </a:pPr>
            <a:endParaRPr lang="en-US" sz="2000" dirty="0"/>
          </a:p>
          <a:p>
            <a:pPr marL="863600" lvl="1" indent="-323850" eaLnBrk="1">
              <a:spcAft>
                <a:spcPts val="600"/>
              </a:spcAft>
              <a:buSzPct val="75000"/>
              <a:buFont typeface="Symbol" panose="05050102010706020507" pitchFamily="18" charset="2"/>
              <a:buChar char=""/>
            </a:pPr>
            <a:endParaRPr lang="en-US" sz="2000" dirty="0"/>
          </a:p>
          <a:p>
            <a:pPr marL="457200" eaLnBrk="1">
              <a:spcAft>
                <a:spcPts val="600"/>
              </a:spcAft>
              <a:buFont typeface="Arial" panose="020B0604020202020204" pitchFamily="34" charset="0"/>
              <a:buChar char="•"/>
            </a:pPr>
            <a:endParaRPr lang="en-US" sz="2000" dirty="0"/>
          </a:p>
        </p:txBody>
      </p:sp>
      <p:sp>
        <p:nvSpPr>
          <p:cNvPr id="7172" name="TextBox 3"/>
          <p:cNvSpPr txBox="1">
            <a:spLocks noChangeArrowheads="1"/>
          </p:cNvSpPr>
          <p:nvPr/>
        </p:nvSpPr>
        <p:spPr bwMode="auto">
          <a:xfrm>
            <a:off x="429815" y="5581739"/>
            <a:ext cx="8551069" cy="769441"/>
          </a:xfrm>
          <a:prstGeom prst="rect">
            <a:avLst/>
          </a:prstGeom>
          <a:noFill/>
        </p:spPr>
        <p:txBody>
          <a:bodyPr wrap="square" rtlCol="0">
            <a:spAutoFit/>
          </a:bodyPr>
          <a:lstStyle>
            <a:defPPr>
              <a:defRPr lang="en-GB"/>
            </a:defPPr>
            <a:lvl1pPr>
              <a:defRPr sz="2000" b="1">
                <a:solidFill>
                  <a:srgbClr val="0000FF"/>
                </a:solidFill>
              </a:defRPr>
            </a:lvl1pPr>
          </a:lstStyle>
          <a:p>
            <a:r>
              <a:rPr lang="en-US" sz="2200" dirty="0"/>
              <a:t>Provides a standard to exchange system, device and software interface definitions between organizations and agencies</a:t>
            </a:r>
          </a:p>
        </p:txBody>
      </p:sp>
      <p:sp>
        <p:nvSpPr>
          <p:cNvPr id="5" name="Title 1"/>
          <p:cNvSpPr txBox="1">
            <a:spLocks/>
          </p:cNvSpPr>
          <p:nvPr/>
        </p:nvSpPr>
        <p:spPr bwMode="auto">
          <a:xfrm>
            <a:off x="1028700" y="76200"/>
            <a:ext cx="708660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kern="1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2pPr>
            <a:lvl3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3pPr>
            <a:lvl4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4pPr>
            <a:lvl5pPr algn="l"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5pPr>
            <a:lvl6pPr marL="25146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6pPr>
            <a:lvl7pPr marL="29718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7pPr>
            <a:lvl8pPr marL="3429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8pPr>
            <a:lvl9pPr marL="3886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ヒラギノ角ゴ Pro W3" charset="0"/>
                <a:cs typeface="ヒラギノ角ゴ Pro W3" charset="0"/>
              </a:defRPr>
            </a:lvl9pPr>
          </a:lstStyle>
          <a:p>
            <a:r>
              <a:rPr lang="en-US" sz="3200" b="1" dirty="0">
                <a:solidFill>
                  <a:srgbClr val="99CCFF"/>
                </a:solidFill>
                <a:latin typeface="Arial" panose="020B0604020202020204" pitchFamily="34" charset="0"/>
                <a:ea typeface="ＭＳ Ｐゴシック" panose="020B0600070205080204" pitchFamily="34" charset="-128"/>
                <a:cs typeface="+mn-cs"/>
              </a:rPr>
              <a:t>Definitions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874" y="0"/>
            <a:ext cx="8229600" cy="685993"/>
          </a:xfrm>
        </p:spPr>
        <p:txBody>
          <a:bodyPr/>
          <a:lstStyle/>
          <a:p>
            <a:r>
              <a:rPr lang="en-US" sz="2800" b="1" dirty="0">
                <a:solidFill>
                  <a:srgbClr val="99CCFF"/>
                </a:solidFill>
                <a:latin typeface="Arial" panose="020B0604020202020204" pitchFamily="34" charset="0"/>
                <a:ea typeface="ＭＳ Ｐゴシック" panose="020B0600070205080204" pitchFamily="34" charset="-128"/>
                <a:cs typeface="+mn-cs"/>
              </a:rPr>
              <a:t>Device and Software Component SEDS</a:t>
            </a:r>
          </a:p>
        </p:txBody>
      </p:sp>
      <p:pic>
        <p:nvPicPr>
          <p:cNvPr id="6" name="Picture 5"/>
          <p:cNvPicPr>
            <a:picLocks noChangeAspect="1"/>
          </p:cNvPicPr>
          <p:nvPr/>
        </p:nvPicPr>
        <p:blipFill>
          <a:blip r:embed="rId2"/>
          <a:stretch>
            <a:fillRect/>
          </a:stretch>
        </p:blipFill>
        <p:spPr>
          <a:xfrm>
            <a:off x="586119" y="1153382"/>
            <a:ext cx="1285875" cy="1113200"/>
          </a:xfrm>
          <a:prstGeom prst="rect">
            <a:avLst/>
          </a:prstGeom>
        </p:spPr>
      </p:pic>
      <p:pic>
        <p:nvPicPr>
          <p:cNvPr id="7" name="Picture 6"/>
          <p:cNvPicPr>
            <a:picLocks noChangeAspect="1"/>
          </p:cNvPicPr>
          <p:nvPr/>
        </p:nvPicPr>
        <p:blipFill>
          <a:blip r:embed="rId3"/>
          <a:stretch>
            <a:fillRect/>
          </a:stretch>
        </p:blipFill>
        <p:spPr>
          <a:xfrm>
            <a:off x="2338719" y="1153382"/>
            <a:ext cx="914400" cy="1126928"/>
          </a:xfrm>
          <a:prstGeom prst="rect">
            <a:avLst/>
          </a:prstGeom>
        </p:spPr>
      </p:pic>
      <p:sp>
        <p:nvSpPr>
          <p:cNvPr id="8" name="Folded Corner 7"/>
          <p:cNvSpPr/>
          <p:nvPr/>
        </p:nvSpPr>
        <p:spPr>
          <a:xfrm>
            <a:off x="3728734" y="2508119"/>
            <a:ext cx="685800" cy="441087"/>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EDS</a:t>
            </a:r>
          </a:p>
        </p:txBody>
      </p:sp>
      <p:sp>
        <p:nvSpPr>
          <p:cNvPr id="9" name="Folded Corner 8"/>
          <p:cNvSpPr/>
          <p:nvPr/>
        </p:nvSpPr>
        <p:spPr>
          <a:xfrm>
            <a:off x="886155" y="2508120"/>
            <a:ext cx="685800" cy="441087"/>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EDS</a:t>
            </a:r>
          </a:p>
        </p:txBody>
      </p:sp>
      <p:sp>
        <p:nvSpPr>
          <p:cNvPr id="10" name="Folded Corner 9"/>
          <p:cNvSpPr/>
          <p:nvPr/>
        </p:nvSpPr>
        <p:spPr>
          <a:xfrm>
            <a:off x="2453018" y="2521848"/>
            <a:ext cx="685800" cy="441087"/>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EDS</a:t>
            </a:r>
          </a:p>
        </p:txBody>
      </p:sp>
      <p:sp>
        <p:nvSpPr>
          <p:cNvPr id="11" name="TextBox 10"/>
          <p:cNvSpPr txBox="1"/>
          <p:nvPr/>
        </p:nvSpPr>
        <p:spPr>
          <a:xfrm>
            <a:off x="674256" y="2225388"/>
            <a:ext cx="1199367" cy="307777"/>
          </a:xfrm>
          <a:prstGeom prst="rect">
            <a:avLst/>
          </a:prstGeom>
          <a:noFill/>
        </p:spPr>
        <p:txBody>
          <a:bodyPr wrap="none" rtlCol="0">
            <a:spAutoFit/>
          </a:bodyPr>
          <a:lstStyle/>
          <a:p>
            <a:r>
              <a:rPr lang="en-US" sz="1400" dirty="0"/>
              <a:t>Star trackers</a:t>
            </a:r>
          </a:p>
        </p:txBody>
      </p:sp>
      <p:sp>
        <p:nvSpPr>
          <p:cNvPr id="12" name="TextBox 11"/>
          <p:cNvSpPr txBox="1"/>
          <p:nvPr/>
        </p:nvSpPr>
        <p:spPr>
          <a:xfrm>
            <a:off x="2333984" y="2240038"/>
            <a:ext cx="939681" cy="307777"/>
          </a:xfrm>
          <a:prstGeom prst="rect">
            <a:avLst/>
          </a:prstGeom>
          <a:noFill/>
        </p:spPr>
        <p:txBody>
          <a:bodyPr wrap="none" rtlCol="0">
            <a:spAutoFit/>
          </a:bodyPr>
          <a:lstStyle/>
          <a:p>
            <a:r>
              <a:rPr lang="en-US" sz="1400" dirty="0"/>
              <a:t>Thrusters</a:t>
            </a:r>
          </a:p>
        </p:txBody>
      </p:sp>
      <p:pic>
        <p:nvPicPr>
          <p:cNvPr id="13" name="Picture 12"/>
          <p:cNvPicPr>
            <a:picLocks noChangeAspect="1"/>
          </p:cNvPicPr>
          <p:nvPr/>
        </p:nvPicPr>
        <p:blipFill>
          <a:blip r:embed="rId4"/>
          <a:stretch>
            <a:fillRect/>
          </a:stretch>
        </p:blipFill>
        <p:spPr>
          <a:xfrm>
            <a:off x="3481719" y="1153382"/>
            <a:ext cx="1179830" cy="1126928"/>
          </a:xfrm>
          <a:prstGeom prst="rect">
            <a:avLst/>
          </a:prstGeom>
        </p:spPr>
      </p:pic>
      <p:sp>
        <p:nvSpPr>
          <p:cNvPr id="14" name="Rectangle 13"/>
          <p:cNvSpPr/>
          <p:nvPr/>
        </p:nvSpPr>
        <p:spPr>
          <a:xfrm>
            <a:off x="3497903" y="2231102"/>
            <a:ext cx="1180131" cy="307777"/>
          </a:xfrm>
          <a:prstGeom prst="rect">
            <a:avLst/>
          </a:prstGeom>
        </p:spPr>
        <p:txBody>
          <a:bodyPr wrap="none">
            <a:spAutoFit/>
          </a:bodyPr>
          <a:lstStyle/>
          <a:p>
            <a:r>
              <a:rPr lang="en-US" sz="1400" dirty="0"/>
              <a:t>Sun sensors</a:t>
            </a:r>
          </a:p>
        </p:txBody>
      </p:sp>
      <p:sp>
        <p:nvSpPr>
          <p:cNvPr id="15" name="Freeform 41"/>
          <p:cNvSpPr>
            <a:spLocks/>
          </p:cNvSpPr>
          <p:nvPr/>
        </p:nvSpPr>
        <p:spPr bwMode="auto">
          <a:xfrm>
            <a:off x="6331862" y="1133457"/>
            <a:ext cx="1143000" cy="1081086"/>
          </a:xfrm>
          <a:custGeom>
            <a:avLst/>
            <a:gdLst/>
            <a:ahLst/>
            <a:cxnLst>
              <a:cxn ang="0">
                <a:pos x="1" y="168"/>
              </a:cxn>
              <a:cxn ang="0">
                <a:pos x="8" y="134"/>
              </a:cxn>
              <a:cxn ang="0">
                <a:pos x="20" y="103"/>
              </a:cxn>
              <a:cxn ang="0">
                <a:pos x="38" y="73"/>
              </a:cxn>
              <a:cxn ang="0">
                <a:pos x="61" y="48"/>
              </a:cxn>
              <a:cxn ang="0">
                <a:pos x="88" y="28"/>
              </a:cxn>
              <a:cxn ang="0">
                <a:pos x="119" y="13"/>
              </a:cxn>
              <a:cxn ang="0">
                <a:pos x="152" y="3"/>
              </a:cxn>
              <a:cxn ang="0">
                <a:pos x="186" y="0"/>
              </a:cxn>
              <a:cxn ang="0">
                <a:pos x="220" y="3"/>
              </a:cxn>
              <a:cxn ang="0">
                <a:pos x="253" y="13"/>
              </a:cxn>
              <a:cxn ang="0">
                <a:pos x="284" y="28"/>
              </a:cxn>
              <a:cxn ang="0">
                <a:pos x="311" y="48"/>
              </a:cxn>
              <a:cxn ang="0">
                <a:pos x="334" y="73"/>
              </a:cxn>
              <a:cxn ang="0">
                <a:pos x="352" y="103"/>
              </a:cxn>
              <a:cxn ang="0">
                <a:pos x="365" y="134"/>
              </a:cxn>
              <a:cxn ang="0">
                <a:pos x="371" y="168"/>
              </a:cxn>
              <a:cxn ang="0">
                <a:pos x="371" y="202"/>
              </a:cxn>
              <a:cxn ang="0">
                <a:pos x="365" y="236"/>
              </a:cxn>
              <a:cxn ang="0">
                <a:pos x="352" y="268"/>
              </a:cxn>
              <a:cxn ang="0">
                <a:pos x="334" y="297"/>
              </a:cxn>
              <a:cxn ang="0">
                <a:pos x="311" y="322"/>
              </a:cxn>
              <a:cxn ang="0">
                <a:pos x="284" y="343"/>
              </a:cxn>
              <a:cxn ang="0">
                <a:pos x="253" y="358"/>
              </a:cxn>
              <a:cxn ang="0">
                <a:pos x="220" y="368"/>
              </a:cxn>
              <a:cxn ang="0">
                <a:pos x="186" y="370"/>
              </a:cxn>
              <a:cxn ang="0">
                <a:pos x="152" y="368"/>
              </a:cxn>
              <a:cxn ang="0">
                <a:pos x="119" y="358"/>
              </a:cxn>
              <a:cxn ang="0">
                <a:pos x="88" y="343"/>
              </a:cxn>
              <a:cxn ang="0">
                <a:pos x="61" y="322"/>
              </a:cxn>
              <a:cxn ang="0">
                <a:pos x="38" y="297"/>
              </a:cxn>
              <a:cxn ang="0">
                <a:pos x="20" y="268"/>
              </a:cxn>
              <a:cxn ang="0">
                <a:pos x="8" y="236"/>
              </a:cxn>
              <a:cxn ang="0">
                <a:pos x="1" y="202"/>
              </a:cxn>
            </a:cxnLst>
            <a:rect l="0" t="0" r="r" b="b"/>
            <a:pathLst>
              <a:path w="372" h="370">
                <a:moveTo>
                  <a:pt x="0" y="185"/>
                </a:moveTo>
                <a:lnTo>
                  <a:pt x="1" y="168"/>
                </a:lnTo>
                <a:lnTo>
                  <a:pt x="3" y="151"/>
                </a:lnTo>
                <a:lnTo>
                  <a:pt x="8" y="134"/>
                </a:lnTo>
                <a:lnTo>
                  <a:pt x="13" y="118"/>
                </a:lnTo>
                <a:lnTo>
                  <a:pt x="20" y="103"/>
                </a:lnTo>
                <a:lnTo>
                  <a:pt x="28" y="87"/>
                </a:lnTo>
                <a:lnTo>
                  <a:pt x="38" y="73"/>
                </a:lnTo>
                <a:lnTo>
                  <a:pt x="49" y="60"/>
                </a:lnTo>
                <a:lnTo>
                  <a:pt x="61" y="48"/>
                </a:lnTo>
                <a:lnTo>
                  <a:pt x="74" y="37"/>
                </a:lnTo>
                <a:lnTo>
                  <a:pt x="88" y="28"/>
                </a:lnTo>
                <a:lnTo>
                  <a:pt x="103" y="19"/>
                </a:lnTo>
                <a:lnTo>
                  <a:pt x="119" y="13"/>
                </a:lnTo>
                <a:lnTo>
                  <a:pt x="135" y="7"/>
                </a:lnTo>
                <a:lnTo>
                  <a:pt x="152" y="3"/>
                </a:lnTo>
                <a:lnTo>
                  <a:pt x="169" y="1"/>
                </a:lnTo>
                <a:lnTo>
                  <a:pt x="186" y="0"/>
                </a:lnTo>
                <a:lnTo>
                  <a:pt x="203" y="1"/>
                </a:lnTo>
                <a:lnTo>
                  <a:pt x="220" y="3"/>
                </a:lnTo>
                <a:lnTo>
                  <a:pt x="237" y="7"/>
                </a:lnTo>
                <a:lnTo>
                  <a:pt x="253" y="13"/>
                </a:lnTo>
                <a:lnTo>
                  <a:pt x="269" y="19"/>
                </a:lnTo>
                <a:lnTo>
                  <a:pt x="284" y="28"/>
                </a:lnTo>
                <a:lnTo>
                  <a:pt x="298" y="37"/>
                </a:lnTo>
                <a:lnTo>
                  <a:pt x="311" y="48"/>
                </a:lnTo>
                <a:lnTo>
                  <a:pt x="323" y="60"/>
                </a:lnTo>
                <a:lnTo>
                  <a:pt x="334" y="73"/>
                </a:lnTo>
                <a:lnTo>
                  <a:pt x="344" y="87"/>
                </a:lnTo>
                <a:lnTo>
                  <a:pt x="352" y="103"/>
                </a:lnTo>
                <a:lnTo>
                  <a:pt x="359" y="118"/>
                </a:lnTo>
                <a:lnTo>
                  <a:pt x="365" y="134"/>
                </a:lnTo>
                <a:lnTo>
                  <a:pt x="369" y="151"/>
                </a:lnTo>
                <a:lnTo>
                  <a:pt x="371" y="168"/>
                </a:lnTo>
                <a:lnTo>
                  <a:pt x="372" y="185"/>
                </a:lnTo>
                <a:lnTo>
                  <a:pt x="371" y="202"/>
                </a:lnTo>
                <a:lnTo>
                  <a:pt x="369" y="219"/>
                </a:lnTo>
                <a:lnTo>
                  <a:pt x="365" y="236"/>
                </a:lnTo>
                <a:lnTo>
                  <a:pt x="359" y="252"/>
                </a:lnTo>
                <a:lnTo>
                  <a:pt x="352" y="268"/>
                </a:lnTo>
                <a:lnTo>
                  <a:pt x="344" y="283"/>
                </a:lnTo>
                <a:lnTo>
                  <a:pt x="334" y="297"/>
                </a:lnTo>
                <a:lnTo>
                  <a:pt x="323" y="310"/>
                </a:lnTo>
                <a:lnTo>
                  <a:pt x="311" y="322"/>
                </a:lnTo>
                <a:lnTo>
                  <a:pt x="298" y="333"/>
                </a:lnTo>
                <a:lnTo>
                  <a:pt x="284" y="343"/>
                </a:lnTo>
                <a:lnTo>
                  <a:pt x="269" y="351"/>
                </a:lnTo>
                <a:lnTo>
                  <a:pt x="253" y="358"/>
                </a:lnTo>
                <a:lnTo>
                  <a:pt x="237" y="363"/>
                </a:lnTo>
                <a:lnTo>
                  <a:pt x="220" y="368"/>
                </a:lnTo>
                <a:lnTo>
                  <a:pt x="203" y="370"/>
                </a:lnTo>
                <a:lnTo>
                  <a:pt x="186" y="370"/>
                </a:lnTo>
                <a:lnTo>
                  <a:pt x="169" y="370"/>
                </a:lnTo>
                <a:lnTo>
                  <a:pt x="152" y="368"/>
                </a:lnTo>
                <a:lnTo>
                  <a:pt x="135" y="363"/>
                </a:lnTo>
                <a:lnTo>
                  <a:pt x="119" y="358"/>
                </a:lnTo>
                <a:lnTo>
                  <a:pt x="103" y="351"/>
                </a:lnTo>
                <a:lnTo>
                  <a:pt x="88" y="343"/>
                </a:lnTo>
                <a:lnTo>
                  <a:pt x="74" y="333"/>
                </a:lnTo>
                <a:lnTo>
                  <a:pt x="61" y="322"/>
                </a:lnTo>
                <a:lnTo>
                  <a:pt x="49" y="310"/>
                </a:lnTo>
                <a:lnTo>
                  <a:pt x="38" y="297"/>
                </a:lnTo>
                <a:lnTo>
                  <a:pt x="28" y="283"/>
                </a:lnTo>
                <a:lnTo>
                  <a:pt x="20" y="268"/>
                </a:lnTo>
                <a:lnTo>
                  <a:pt x="13" y="252"/>
                </a:lnTo>
                <a:lnTo>
                  <a:pt x="8" y="236"/>
                </a:lnTo>
                <a:lnTo>
                  <a:pt x="3" y="219"/>
                </a:lnTo>
                <a:lnTo>
                  <a:pt x="1" y="202"/>
                </a:lnTo>
                <a:lnTo>
                  <a:pt x="0" y="185"/>
                </a:lnTo>
                <a:close/>
              </a:path>
            </a:pathLst>
          </a:custGeom>
          <a:solidFill>
            <a:srgbClr val="00CCFF"/>
          </a:solidFill>
          <a:ln w="3175">
            <a:solidFill>
              <a:srgbClr val="000000"/>
            </a:solidFill>
            <a:prstDash val="solid"/>
            <a:round/>
            <a:headEnd/>
            <a:tailEnd/>
          </a:ln>
        </p:spPr>
        <p:txBody>
          <a:bodyPr/>
          <a:lstStyle/>
          <a:p>
            <a:pPr algn="ctr"/>
            <a:endParaRPr lang="en-US" sz="1100" dirty="0"/>
          </a:p>
          <a:p>
            <a:pPr algn="ctr"/>
            <a:endParaRPr lang="en-US" sz="1100" dirty="0"/>
          </a:p>
          <a:p>
            <a:pPr algn="ctr"/>
            <a:r>
              <a:rPr lang="en-US" sz="1100" dirty="0"/>
              <a:t>Software Component</a:t>
            </a:r>
          </a:p>
        </p:txBody>
      </p:sp>
      <p:sp>
        <p:nvSpPr>
          <p:cNvPr id="16" name="Freeform 41"/>
          <p:cNvSpPr>
            <a:spLocks/>
          </p:cNvSpPr>
          <p:nvPr/>
        </p:nvSpPr>
        <p:spPr bwMode="auto">
          <a:xfrm>
            <a:off x="7620643" y="1144302"/>
            <a:ext cx="1143000" cy="1081086"/>
          </a:xfrm>
          <a:custGeom>
            <a:avLst/>
            <a:gdLst/>
            <a:ahLst/>
            <a:cxnLst>
              <a:cxn ang="0">
                <a:pos x="1" y="168"/>
              </a:cxn>
              <a:cxn ang="0">
                <a:pos x="8" y="134"/>
              </a:cxn>
              <a:cxn ang="0">
                <a:pos x="20" y="103"/>
              </a:cxn>
              <a:cxn ang="0">
                <a:pos x="38" y="73"/>
              </a:cxn>
              <a:cxn ang="0">
                <a:pos x="61" y="48"/>
              </a:cxn>
              <a:cxn ang="0">
                <a:pos x="88" y="28"/>
              </a:cxn>
              <a:cxn ang="0">
                <a:pos x="119" y="13"/>
              </a:cxn>
              <a:cxn ang="0">
                <a:pos x="152" y="3"/>
              </a:cxn>
              <a:cxn ang="0">
                <a:pos x="186" y="0"/>
              </a:cxn>
              <a:cxn ang="0">
                <a:pos x="220" y="3"/>
              </a:cxn>
              <a:cxn ang="0">
                <a:pos x="253" y="13"/>
              </a:cxn>
              <a:cxn ang="0">
                <a:pos x="284" y="28"/>
              </a:cxn>
              <a:cxn ang="0">
                <a:pos x="311" y="48"/>
              </a:cxn>
              <a:cxn ang="0">
                <a:pos x="334" y="73"/>
              </a:cxn>
              <a:cxn ang="0">
                <a:pos x="352" y="103"/>
              </a:cxn>
              <a:cxn ang="0">
                <a:pos x="365" y="134"/>
              </a:cxn>
              <a:cxn ang="0">
                <a:pos x="371" y="168"/>
              </a:cxn>
              <a:cxn ang="0">
                <a:pos x="371" y="202"/>
              </a:cxn>
              <a:cxn ang="0">
                <a:pos x="365" y="236"/>
              </a:cxn>
              <a:cxn ang="0">
                <a:pos x="352" y="268"/>
              </a:cxn>
              <a:cxn ang="0">
                <a:pos x="334" y="297"/>
              </a:cxn>
              <a:cxn ang="0">
                <a:pos x="311" y="322"/>
              </a:cxn>
              <a:cxn ang="0">
                <a:pos x="284" y="343"/>
              </a:cxn>
              <a:cxn ang="0">
                <a:pos x="253" y="358"/>
              </a:cxn>
              <a:cxn ang="0">
                <a:pos x="220" y="368"/>
              </a:cxn>
              <a:cxn ang="0">
                <a:pos x="186" y="370"/>
              </a:cxn>
              <a:cxn ang="0">
                <a:pos x="152" y="368"/>
              </a:cxn>
              <a:cxn ang="0">
                <a:pos x="119" y="358"/>
              </a:cxn>
              <a:cxn ang="0">
                <a:pos x="88" y="343"/>
              </a:cxn>
              <a:cxn ang="0">
                <a:pos x="61" y="322"/>
              </a:cxn>
              <a:cxn ang="0">
                <a:pos x="38" y="297"/>
              </a:cxn>
              <a:cxn ang="0">
                <a:pos x="20" y="268"/>
              </a:cxn>
              <a:cxn ang="0">
                <a:pos x="8" y="236"/>
              </a:cxn>
              <a:cxn ang="0">
                <a:pos x="1" y="202"/>
              </a:cxn>
            </a:cxnLst>
            <a:rect l="0" t="0" r="r" b="b"/>
            <a:pathLst>
              <a:path w="372" h="370">
                <a:moveTo>
                  <a:pt x="0" y="185"/>
                </a:moveTo>
                <a:lnTo>
                  <a:pt x="1" y="168"/>
                </a:lnTo>
                <a:lnTo>
                  <a:pt x="3" y="151"/>
                </a:lnTo>
                <a:lnTo>
                  <a:pt x="8" y="134"/>
                </a:lnTo>
                <a:lnTo>
                  <a:pt x="13" y="118"/>
                </a:lnTo>
                <a:lnTo>
                  <a:pt x="20" y="103"/>
                </a:lnTo>
                <a:lnTo>
                  <a:pt x="28" y="87"/>
                </a:lnTo>
                <a:lnTo>
                  <a:pt x="38" y="73"/>
                </a:lnTo>
                <a:lnTo>
                  <a:pt x="49" y="60"/>
                </a:lnTo>
                <a:lnTo>
                  <a:pt x="61" y="48"/>
                </a:lnTo>
                <a:lnTo>
                  <a:pt x="74" y="37"/>
                </a:lnTo>
                <a:lnTo>
                  <a:pt x="88" y="28"/>
                </a:lnTo>
                <a:lnTo>
                  <a:pt x="103" y="19"/>
                </a:lnTo>
                <a:lnTo>
                  <a:pt x="119" y="13"/>
                </a:lnTo>
                <a:lnTo>
                  <a:pt x="135" y="7"/>
                </a:lnTo>
                <a:lnTo>
                  <a:pt x="152" y="3"/>
                </a:lnTo>
                <a:lnTo>
                  <a:pt x="169" y="1"/>
                </a:lnTo>
                <a:lnTo>
                  <a:pt x="186" y="0"/>
                </a:lnTo>
                <a:lnTo>
                  <a:pt x="203" y="1"/>
                </a:lnTo>
                <a:lnTo>
                  <a:pt x="220" y="3"/>
                </a:lnTo>
                <a:lnTo>
                  <a:pt x="237" y="7"/>
                </a:lnTo>
                <a:lnTo>
                  <a:pt x="253" y="13"/>
                </a:lnTo>
                <a:lnTo>
                  <a:pt x="269" y="19"/>
                </a:lnTo>
                <a:lnTo>
                  <a:pt x="284" y="28"/>
                </a:lnTo>
                <a:lnTo>
                  <a:pt x="298" y="37"/>
                </a:lnTo>
                <a:lnTo>
                  <a:pt x="311" y="48"/>
                </a:lnTo>
                <a:lnTo>
                  <a:pt x="323" y="60"/>
                </a:lnTo>
                <a:lnTo>
                  <a:pt x="334" y="73"/>
                </a:lnTo>
                <a:lnTo>
                  <a:pt x="344" y="87"/>
                </a:lnTo>
                <a:lnTo>
                  <a:pt x="352" y="103"/>
                </a:lnTo>
                <a:lnTo>
                  <a:pt x="359" y="118"/>
                </a:lnTo>
                <a:lnTo>
                  <a:pt x="365" y="134"/>
                </a:lnTo>
                <a:lnTo>
                  <a:pt x="369" y="151"/>
                </a:lnTo>
                <a:lnTo>
                  <a:pt x="371" y="168"/>
                </a:lnTo>
                <a:lnTo>
                  <a:pt x="372" y="185"/>
                </a:lnTo>
                <a:lnTo>
                  <a:pt x="371" y="202"/>
                </a:lnTo>
                <a:lnTo>
                  <a:pt x="369" y="219"/>
                </a:lnTo>
                <a:lnTo>
                  <a:pt x="365" y="236"/>
                </a:lnTo>
                <a:lnTo>
                  <a:pt x="359" y="252"/>
                </a:lnTo>
                <a:lnTo>
                  <a:pt x="352" y="268"/>
                </a:lnTo>
                <a:lnTo>
                  <a:pt x="344" y="283"/>
                </a:lnTo>
                <a:lnTo>
                  <a:pt x="334" y="297"/>
                </a:lnTo>
                <a:lnTo>
                  <a:pt x="323" y="310"/>
                </a:lnTo>
                <a:lnTo>
                  <a:pt x="311" y="322"/>
                </a:lnTo>
                <a:lnTo>
                  <a:pt x="298" y="333"/>
                </a:lnTo>
                <a:lnTo>
                  <a:pt x="284" y="343"/>
                </a:lnTo>
                <a:lnTo>
                  <a:pt x="269" y="351"/>
                </a:lnTo>
                <a:lnTo>
                  <a:pt x="253" y="358"/>
                </a:lnTo>
                <a:lnTo>
                  <a:pt x="237" y="363"/>
                </a:lnTo>
                <a:lnTo>
                  <a:pt x="220" y="368"/>
                </a:lnTo>
                <a:lnTo>
                  <a:pt x="203" y="370"/>
                </a:lnTo>
                <a:lnTo>
                  <a:pt x="186" y="370"/>
                </a:lnTo>
                <a:lnTo>
                  <a:pt x="169" y="370"/>
                </a:lnTo>
                <a:lnTo>
                  <a:pt x="152" y="368"/>
                </a:lnTo>
                <a:lnTo>
                  <a:pt x="135" y="363"/>
                </a:lnTo>
                <a:lnTo>
                  <a:pt x="119" y="358"/>
                </a:lnTo>
                <a:lnTo>
                  <a:pt x="103" y="351"/>
                </a:lnTo>
                <a:lnTo>
                  <a:pt x="88" y="343"/>
                </a:lnTo>
                <a:lnTo>
                  <a:pt x="74" y="333"/>
                </a:lnTo>
                <a:lnTo>
                  <a:pt x="61" y="322"/>
                </a:lnTo>
                <a:lnTo>
                  <a:pt x="49" y="310"/>
                </a:lnTo>
                <a:lnTo>
                  <a:pt x="38" y="297"/>
                </a:lnTo>
                <a:lnTo>
                  <a:pt x="28" y="283"/>
                </a:lnTo>
                <a:lnTo>
                  <a:pt x="20" y="268"/>
                </a:lnTo>
                <a:lnTo>
                  <a:pt x="13" y="252"/>
                </a:lnTo>
                <a:lnTo>
                  <a:pt x="8" y="236"/>
                </a:lnTo>
                <a:lnTo>
                  <a:pt x="3" y="219"/>
                </a:lnTo>
                <a:lnTo>
                  <a:pt x="1" y="202"/>
                </a:lnTo>
                <a:lnTo>
                  <a:pt x="0" y="185"/>
                </a:lnTo>
                <a:close/>
              </a:path>
            </a:pathLst>
          </a:custGeom>
          <a:solidFill>
            <a:srgbClr val="00CCFF"/>
          </a:solidFill>
          <a:ln w="3175">
            <a:solidFill>
              <a:srgbClr val="000000"/>
            </a:solidFill>
            <a:prstDash val="solid"/>
            <a:round/>
            <a:headEnd/>
            <a:tailEnd/>
          </a:ln>
        </p:spPr>
        <p:txBody>
          <a:bodyPr/>
          <a:lstStyle/>
          <a:p>
            <a:pPr algn="ctr"/>
            <a:endParaRPr lang="en-US" sz="1100" dirty="0"/>
          </a:p>
          <a:p>
            <a:pPr algn="ctr"/>
            <a:endParaRPr lang="en-US" sz="1100" dirty="0"/>
          </a:p>
          <a:p>
            <a:pPr algn="ctr"/>
            <a:r>
              <a:rPr lang="en-US" sz="1100" dirty="0"/>
              <a:t>Software Component</a:t>
            </a:r>
          </a:p>
        </p:txBody>
      </p:sp>
      <p:sp>
        <p:nvSpPr>
          <p:cNvPr id="17" name="Freeform 41"/>
          <p:cNvSpPr>
            <a:spLocks/>
          </p:cNvSpPr>
          <p:nvPr/>
        </p:nvSpPr>
        <p:spPr bwMode="auto">
          <a:xfrm>
            <a:off x="5043081" y="1143000"/>
            <a:ext cx="1143000" cy="1081086"/>
          </a:xfrm>
          <a:custGeom>
            <a:avLst/>
            <a:gdLst/>
            <a:ahLst/>
            <a:cxnLst>
              <a:cxn ang="0">
                <a:pos x="1" y="168"/>
              </a:cxn>
              <a:cxn ang="0">
                <a:pos x="8" y="134"/>
              </a:cxn>
              <a:cxn ang="0">
                <a:pos x="20" y="103"/>
              </a:cxn>
              <a:cxn ang="0">
                <a:pos x="38" y="73"/>
              </a:cxn>
              <a:cxn ang="0">
                <a:pos x="61" y="48"/>
              </a:cxn>
              <a:cxn ang="0">
                <a:pos x="88" y="28"/>
              </a:cxn>
              <a:cxn ang="0">
                <a:pos x="119" y="13"/>
              </a:cxn>
              <a:cxn ang="0">
                <a:pos x="152" y="3"/>
              </a:cxn>
              <a:cxn ang="0">
                <a:pos x="186" y="0"/>
              </a:cxn>
              <a:cxn ang="0">
                <a:pos x="220" y="3"/>
              </a:cxn>
              <a:cxn ang="0">
                <a:pos x="253" y="13"/>
              </a:cxn>
              <a:cxn ang="0">
                <a:pos x="284" y="28"/>
              </a:cxn>
              <a:cxn ang="0">
                <a:pos x="311" y="48"/>
              </a:cxn>
              <a:cxn ang="0">
                <a:pos x="334" y="73"/>
              </a:cxn>
              <a:cxn ang="0">
                <a:pos x="352" y="103"/>
              </a:cxn>
              <a:cxn ang="0">
                <a:pos x="365" y="134"/>
              </a:cxn>
              <a:cxn ang="0">
                <a:pos x="371" y="168"/>
              </a:cxn>
              <a:cxn ang="0">
                <a:pos x="371" y="202"/>
              </a:cxn>
              <a:cxn ang="0">
                <a:pos x="365" y="236"/>
              </a:cxn>
              <a:cxn ang="0">
                <a:pos x="352" y="268"/>
              </a:cxn>
              <a:cxn ang="0">
                <a:pos x="334" y="297"/>
              </a:cxn>
              <a:cxn ang="0">
                <a:pos x="311" y="322"/>
              </a:cxn>
              <a:cxn ang="0">
                <a:pos x="284" y="343"/>
              </a:cxn>
              <a:cxn ang="0">
                <a:pos x="253" y="358"/>
              </a:cxn>
              <a:cxn ang="0">
                <a:pos x="220" y="368"/>
              </a:cxn>
              <a:cxn ang="0">
                <a:pos x="186" y="370"/>
              </a:cxn>
              <a:cxn ang="0">
                <a:pos x="152" y="368"/>
              </a:cxn>
              <a:cxn ang="0">
                <a:pos x="119" y="358"/>
              </a:cxn>
              <a:cxn ang="0">
                <a:pos x="88" y="343"/>
              </a:cxn>
              <a:cxn ang="0">
                <a:pos x="61" y="322"/>
              </a:cxn>
              <a:cxn ang="0">
                <a:pos x="38" y="297"/>
              </a:cxn>
              <a:cxn ang="0">
                <a:pos x="20" y="268"/>
              </a:cxn>
              <a:cxn ang="0">
                <a:pos x="8" y="236"/>
              </a:cxn>
              <a:cxn ang="0">
                <a:pos x="1" y="202"/>
              </a:cxn>
            </a:cxnLst>
            <a:rect l="0" t="0" r="r" b="b"/>
            <a:pathLst>
              <a:path w="372" h="370">
                <a:moveTo>
                  <a:pt x="0" y="185"/>
                </a:moveTo>
                <a:lnTo>
                  <a:pt x="1" y="168"/>
                </a:lnTo>
                <a:lnTo>
                  <a:pt x="3" y="151"/>
                </a:lnTo>
                <a:lnTo>
                  <a:pt x="8" y="134"/>
                </a:lnTo>
                <a:lnTo>
                  <a:pt x="13" y="118"/>
                </a:lnTo>
                <a:lnTo>
                  <a:pt x="20" y="103"/>
                </a:lnTo>
                <a:lnTo>
                  <a:pt x="28" y="87"/>
                </a:lnTo>
                <a:lnTo>
                  <a:pt x="38" y="73"/>
                </a:lnTo>
                <a:lnTo>
                  <a:pt x="49" y="60"/>
                </a:lnTo>
                <a:lnTo>
                  <a:pt x="61" y="48"/>
                </a:lnTo>
                <a:lnTo>
                  <a:pt x="74" y="37"/>
                </a:lnTo>
                <a:lnTo>
                  <a:pt x="88" y="28"/>
                </a:lnTo>
                <a:lnTo>
                  <a:pt x="103" y="19"/>
                </a:lnTo>
                <a:lnTo>
                  <a:pt x="119" y="13"/>
                </a:lnTo>
                <a:lnTo>
                  <a:pt x="135" y="7"/>
                </a:lnTo>
                <a:lnTo>
                  <a:pt x="152" y="3"/>
                </a:lnTo>
                <a:lnTo>
                  <a:pt x="169" y="1"/>
                </a:lnTo>
                <a:lnTo>
                  <a:pt x="186" y="0"/>
                </a:lnTo>
                <a:lnTo>
                  <a:pt x="203" y="1"/>
                </a:lnTo>
                <a:lnTo>
                  <a:pt x="220" y="3"/>
                </a:lnTo>
                <a:lnTo>
                  <a:pt x="237" y="7"/>
                </a:lnTo>
                <a:lnTo>
                  <a:pt x="253" y="13"/>
                </a:lnTo>
                <a:lnTo>
                  <a:pt x="269" y="19"/>
                </a:lnTo>
                <a:lnTo>
                  <a:pt x="284" y="28"/>
                </a:lnTo>
                <a:lnTo>
                  <a:pt x="298" y="37"/>
                </a:lnTo>
                <a:lnTo>
                  <a:pt x="311" y="48"/>
                </a:lnTo>
                <a:lnTo>
                  <a:pt x="323" y="60"/>
                </a:lnTo>
                <a:lnTo>
                  <a:pt x="334" y="73"/>
                </a:lnTo>
                <a:lnTo>
                  <a:pt x="344" y="87"/>
                </a:lnTo>
                <a:lnTo>
                  <a:pt x="352" y="103"/>
                </a:lnTo>
                <a:lnTo>
                  <a:pt x="359" y="118"/>
                </a:lnTo>
                <a:lnTo>
                  <a:pt x="365" y="134"/>
                </a:lnTo>
                <a:lnTo>
                  <a:pt x="369" y="151"/>
                </a:lnTo>
                <a:lnTo>
                  <a:pt x="371" y="168"/>
                </a:lnTo>
                <a:lnTo>
                  <a:pt x="372" y="185"/>
                </a:lnTo>
                <a:lnTo>
                  <a:pt x="371" y="202"/>
                </a:lnTo>
                <a:lnTo>
                  <a:pt x="369" y="219"/>
                </a:lnTo>
                <a:lnTo>
                  <a:pt x="365" y="236"/>
                </a:lnTo>
                <a:lnTo>
                  <a:pt x="359" y="252"/>
                </a:lnTo>
                <a:lnTo>
                  <a:pt x="352" y="268"/>
                </a:lnTo>
                <a:lnTo>
                  <a:pt x="344" y="283"/>
                </a:lnTo>
                <a:lnTo>
                  <a:pt x="334" y="297"/>
                </a:lnTo>
                <a:lnTo>
                  <a:pt x="323" y="310"/>
                </a:lnTo>
                <a:lnTo>
                  <a:pt x="311" y="322"/>
                </a:lnTo>
                <a:lnTo>
                  <a:pt x="298" y="333"/>
                </a:lnTo>
                <a:lnTo>
                  <a:pt x="284" y="343"/>
                </a:lnTo>
                <a:lnTo>
                  <a:pt x="269" y="351"/>
                </a:lnTo>
                <a:lnTo>
                  <a:pt x="253" y="358"/>
                </a:lnTo>
                <a:lnTo>
                  <a:pt x="237" y="363"/>
                </a:lnTo>
                <a:lnTo>
                  <a:pt x="220" y="368"/>
                </a:lnTo>
                <a:lnTo>
                  <a:pt x="203" y="370"/>
                </a:lnTo>
                <a:lnTo>
                  <a:pt x="186" y="370"/>
                </a:lnTo>
                <a:lnTo>
                  <a:pt x="169" y="370"/>
                </a:lnTo>
                <a:lnTo>
                  <a:pt x="152" y="368"/>
                </a:lnTo>
                <a:lnTo>
                  <a:pt x="135" y="363"/>
                </a:lnTo>
                <a:lnTo>
                  <a:pt x="119" y="358"/>
                </a:lnTo>
                <a:lnTo>
                  <a:pt x="103" y="351"/>
                </a:lnTo>
                <a:lnTo>
                  <a:pt x="88" y="343"/>
                </a:lnTo>
                <a:lnTo>
                  <a:pt x="74" y="333"/>
                </a:lnTo>
                <a:lnTo>
                  <a:pt x="61" y="322"/>
                </a:lnTo>
                <a:lnTo>
                  <a:pt x="49" y="310"/>
                </a:lnTo>
                <a:lnTo>
                  <a:pt x="38" y="297"/>
                </a:lnTo>
                <a:lnTo>
                  <a:pt x="28" y="283"/>
                </a:lnTo>
                <a:lnTo>
                  <a:pt x="20" y="268"/>
                </a:lnTo>
                <a:lnTo>
                  <a:pt x="13" y="252"/>
                </a:lnTo>
                <a:lnTo>
                  <a:pt x="8" y="236"/>
                </a:lnTo>
                <a:lnTo>
                  <a:pt x="3" y="219"/>
                </a:lnTo>
                <a:lnTo>
                  <a:pt x="1" y="202"/>
                </a:lnTo>
                <a:lnTo>
                  <a:pt x="0" y="185"/>
                </a:lnTo>
                <a:close/>
              </a:path>
            </a:pathLst>
          </a:custGeom>
          <a:solidFill>
            <a:srgbClr val="00CCFF"/>
          </a:solidFill>
          <a:ln w="3175">
            <a:solidFill>
              <a:srgbClr val="000000"/>
            </a:solidFill>
            <a:prstDash val="solid"/>
            <a:round/>
            <a:headEnd/>
            <a:tailEnd/>
          </a:ln>
        </p:spPr>
        <p:txBody>
          <a:bodyPr/>
          <a:lstStyle/>
          <a:p>
            <a:pPr algn="ctr"/>
            <a:endParaRPr lang="en-US" sz="1100" dirty="0"/>
          </a:p>
          <a:p>
            <a:pPr algn="ctr"/>
            <a:endParaRPr lang="en-US" sz="1100" dirty="0"/>
          </a:p>
          <a:p>
            <a:pPr algn="ctr"/>
            <a:r>
              <a:rPr lang="en-US" sz="1100" dirty="0"/>
              <a:t>Software Component</a:t>
            </a:r>
          </a:p>
        </p:txBody>
      </p:sp>
      <p:sp>
        <p:nvSpPr>
          <p:cNvPr id="18" name="Folded Corner 17"/>
          <p:cNvSpPr/>
          <p:nvPr/>
        </p:nvSpPr>
        <p:spPr>
          <a:xfrm>
            <a:off x="7930930" y="2480848"/>
            <a:ext cx="685800" cy="441087"/>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EDS</a:t>
            </a:r>
          </a:p>
        </p:txBody>
      </p:sp>
      <p:sp>
        <p:nvSpPr>
          <p:cNvPr id="19" name="Folded Corner 18"/>
          <p:cNvSpPr/>
          <p:nvPr/>
        </p:nvSpPr>
        <p:spPr>
          <a:xfrm>
            <a:off x="6682717" y="2492165"/>
            <a:ext cx="685800" cy="441087"/>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EDS</a:t>
            </a:r>
          </a:p>
        </p:txBody>
      </p:sp>
      <p:sp>
        <p:nvSpPr>
          <p:cNvPr id="20" name="Folded Corner 19"/>
          <p:cNvSpPr/>
          <p:nvPr/>
        </p:nvSpPr>
        <p:spPr>
          <a:xfrm>
            <a:off x="5319847" y="2480848"/>
            <a:ext cx="685800" cy="441087"/>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EDS</a:t>
            </a:r>
          </a:p>
        </p:txBody>
      </p:sp>
      <p:pic>
        <p:nvPicPr>
          <p:cNvPr id="21" name="Picture 20"/>
          <p:cNvPicPr>
            <a:picLocks noChangeAspect="1"/>
          </p:cNvPicPr>
          <p:nvPr/>
        </p:nvPicPr>
        <p:blipFill>
          <a:blip r:embed="rId5"/>
          <a:stretch>
            <a:fillRect/>
          </a:stretch>
        </p:blipFill>
        <p:spPr>
          <a:xfrm>
            <a:off x="5454235" y="4095690"/>
            <a:ext cx="2097159" cy="1862082"/>
          </a:xfrm>
          <a:prstGeom prst="rect">
            <a:avLst/>
          </a:prstGeom>
        </p:spPr>
      </p:pic>
      <p:sp>
        <p:nvSpPr>
          <p:cNvPr id="22" name="Oval 21"/>
          <p:cNvSpPr/>
          <p:nvPr/>
        </p:nvSpPr>
        <p:spPr>
          <a:xfrm>
            <a:off x="3807981" y="3195463"/>
            <a:ext cx="1447800" cy="883401"/>
          </a:xfrm>
          <a:prstGeom prst="ellipse">
            <a:avLst/>
          </a:prstGeom>
          <a:gradFill>
            <a:gsLst>
              <a:gs pos="0">
                <a:srgbClr val="8488C4"/>
              </a:gs>
              <a:gs pos="53000">
                <a:srgbClr val="D4DEFF"/>
              </a:gs>
              <a:gs pos="83000">
                <a:srgbClr val="D4DEFF"/>
              </a:gs>
              <a:gs pos="100000">
                <a:srgbClr val="96AB94"/>
              </a:gs>
            </a:gsLst>
            <a:lin ang="5400000" scaled="0"/>
          </a:gradFill>
          <a:ln>
            <a:noFill/>
          </a:ln>
          <a:scene3d>
            <a:camera prst="orthographicFront"/>
            <a:lightRig rig="threePt" dir="t"/>
          </a:scene3d>
          <a:sp3d prstMaterial="flat">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Software tools</a:t>
            </a:r>
          </a:p>
        </p:txBody>
      </p:sp>
      <p:cxnSp>
        <p:nvCxnSpPr>
          <p:cNvPr id="23" name="Straight Arrow Connector 22"/>
          <p:cNvCxnSpPr/>
          <p:nvPr/>
        </p:nvCxnSpPr>
        <p:spPr>
          <a:xfrm>
            <a:off x="4137087" y="2963017"/>
            <a:ext cx="215172" cy="259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4258" y="3017038"/>
            <a:ext cx="1065008" cy="4341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312503" y="3010567"/>
            <a:ext cx="2453026" cy="65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256033" y="3010567"/>
            <a:ext cx="1680348" cy="5202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255781" y="2931548"/>
            <a:ext cx="3023475" cy="8394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2"/>
          </p:cNvCxnSpPr>
          <p:nvPr/>
        </p:nvCxnSpPr>
        <p:spPr>
          <a:xfrm flipH="1">
            <a:off x="5052554" y="2921935"/>
            <a:ext cx="610193" cy="4297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4503" y="4095690"/>
            <a:ext cx="879732" cy="762886"/>
          </a:xfrm>
          <a:prstGeom prst="straightConnector1">
            <a:avLst/>
          </a:prstGeom>
          <a:ln w="53975"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695618" y="4095690"/>
            <a:ext cx="824005" cy="696625"/>
          </a:xfrm>
          <a:prstGeom prst="straightConnector1">
            <a:avLst/>
          </a:prstGeom>
          <a:ln w="53975"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6"/>
          <a:stretch>
            <a:fillRect/>
          </a:stretch>
        </p:blipFill>
        <p:spPr>
          <a:xfrm>
            <a:off x="466520" y="4149477"/>
            <a:ext cx="3229098" cy="1808295"/>
          </a:xfrm>
          <a:prstGeom prst="rect">
            <a:avLst/>
          </a:prstGeom>
        </p:spPr>
      </p:pic>
      <p:sp>
        <p:nvSpPr>
          <p:cNvPr id="32" name="TextBox 31"/>
          <p:cNvSpPr txBox="1"/>
          <p:nvPr/>
        </p:nvSpPr>
        <p:spPr>
          <a:xfrm>
            <a:off x="674256" y="6107260"/>
            <a:ext cx="8428461" cy="400110"/>
          </a:xfrm>
          <a:prstGeom prst="rect">
            <a:avLst/>
          </a:prstGeom>
          <a:noFill/>
        </p:spPr>
        <p:txBody>
          <a:bodyPr wrap="square" rtlCol="0">
            <a:spAutoFit/>
          </a:bodyPr>
          <a:lstStyle/>
          <a:p>
            <a:r>
              <a:rPr lang="en-US" sz="2000" b="1" dirty="0" smtClean="0">
                <a:solidFill>
                  <a:srgbClr val="0000FF"/>
                </a:solidFill>
              </a:rPr>
              <a:t>Goal: </a:t>
            </a:r>
            <a:r>
              <a:rPr lang="en-US" sz="2000" b="1" dirty="0">
                <a:solidFill>
                  <a:srgbClr val="0000FF"/>
                </a:solidFill>
              </a:rPr>
              <a:t>D</a:t>
            </a:r>
            <a:r>
              <a:rPr lang="en-US" sz="2000" b="1" dirty="0" smtClean="0">
                <a:solidFill>
                  <a:srgbClr val="0000FF"/>
                </a:solidFill>
              </a:rPr>
              <a:t>evice </a:t>
            </a:r>
            <a:r>
              <a:rPr lang="en-US" sz="2000" b="1" dirty="0">
                <a:solidFill>
                  <a:srgbClr val="0000FF"/>
                </a:solidFill>
              </a:rPr>
              <a:t>manufactures provide an </a:t>
            </a:r>
            <a:r>
              <a:rPr lang="en-US" sz="2000" b="1" dirty="0" smtClean="0">
                <a:solidFill>
                  <a:srgbClr val="0000FF"/>
                </a:solidFill>
              </a:rPr>
              <a:t>SEDS </a:t>
            </a:r>
            <a:r>
              <a:rPr lang="en-US" sz="2000" b="1" dirty="0">
                <a:solidFill>
                  <a:srgbClr val="0000FF"/>
                </a:solidFill>
              </a:rPr>
              <a:t>with each component </a:t>
            </a:r>
          </a:p>
        </p:txBody>
      </p:sp>
    </p:spTree>
    <p:extLst>
      <p:ext uri="{BB962C8B-B14F-4D97-AF65-F5344CB8AC3E}">
        <p14:creationId xmlns:p14="http://schemas.microsoft.com/office/powerpoint/2010/main" val="216593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EDS Tool Prototypes</a:t>
            </a:r>
          </a:p>
        </p:txBody>
      </p:sp>
      <p:pic>
        <p:nvPicPr>
          <p:cNvPr id="4" name="Content Placeholder 3"/>
          <p:cNvPicPr>
            <a:picLocks noGrp="1"/>
          </p:cNvPicPr>
          <p:nvPr>
            <p:ph idx="1"/>
          </p:nvPr>
        </p:nvPicPr>
        <p:blipFill>
          <a:blip r:embed="rId2" cstate="print"/>
          <a:srcRect/>
          <a:stretch>
            <a:fillRect/>
          </a:stretch>
        </p:blipFill>
        <p:spPr bwMode="auto">
          <a:xfrm>
            <a:off x="381000" y="2098299"/>
            <a:ext cx="8312150" cy="4370606"/>
          </a:xfrm>
          <a:prstGeom prst="rect">
            <a:avLst/>
          </a:prstGeom>
          <a:noFill/>
        </p:spPr>
      </p:pic>
      <p:sp>
        <p:nvSpPr>
          <p:cNvPr id="13" name="Folded Corner 12"/>
          <p:cNvSpPr/>
          <p:nvPr/>
        </p:nvSpPr>
        <p:spPr>
          <a:xfrm>
            <a:off x="2346052" y="1030379"/>
            <a:ext cx="1066800" cy="533400"/>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Models</a:t>
            </a:r>
          </a:p>
        </p:txBody>
      </p:sp>
      <p:sp>
        <p:nvSpPr>
          <p:cNvPr id="14" name="Folded Corner 13"/>
          <p:cNvSpPr/>
          <p:nvPr/>
        </p:nvSpPr>
        <p:spPr>
          <a:xfrm>
            <a:off x="2286000" y="1094947"/>
            <a:ext cx="1066800" cy="533400"/>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a:solidFill>
                  <a:schemeClr val="tx1"/>
                </a:solidFill>
              </a:rPr>
              <a:t>Models</a:t>
            </a:r>
          </a:p>
        </p:txBody>
      </p:sp>
      <p:sp>
        <p:nvSpPr>
          <p:cNvPr id="15" name="Folded Corner 14"/>
          <p:cNvSpPr/>
          <p:nvPr/>
        </p:nvSpPr>
        <p:spPr>
          <a:xfrm>
            <a:off x="2225948" y="1183163"/>
            <a:ext cx="1066800" cy="533400"/>
          </a:xfrm>
          <a:prstGeom prst="foldedCorner">
            <a:avLst/>
          </a:prstGeom>
          <a:gradFill>
            <a:gsLst>
              <a:gs pos="0">
                <a:srgbClr val="FFEFD1"/>
              </a:gs>
              <a:gs pos="64999">
                <a:srgbClr val="F0EBD5"/>
              </a:gs>
              <a:gs pos="100000">
                <a:srgbClr val="D1C39F"/>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Models</a:t>
            </a:r>
          </a:p>
        </p:txBody>
      </p:sp>
      <p:cxnSp>
        <p:nvCxnSpPr>
          <p:cNvPr id="19" name="Straight Arrow Connector 18"/>
          <p:cNvCxnSpPr>
            <a:stCxn id="4" idx="0"/>
          </p:cNvCxnSpPr>
          <p:nvPr/>
        </p:nvCxnSpPr>
        <p:spPr>
          <a:xfrm flipH="1" flipV="1">
            <a:off x="3467649" y="1563779"/>
            <a:ext cx="1069426" cy="5345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699296" y="1772914"/>
            <a:ext cx="60052" cy="389953"/>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170044" y="82417"/>
            <a:ext cx="6215163" cy="566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nSpc>
                <a:spcPct val="93000"/>
              </a:lnSpc>
              <a:buClr>
                <a:srgbClr val="000000"/>
              </a:buClr>
              <a:buSzPct val="100000"/>
              <a:buFont typeface="Times New Roman" panose="02020603050405020304" pitchFamily="18" charset="0"/>
              <a:defRPr sz="3200" b="1">
                <a:solidFill>
                  <a:srgbClr val="99CCFF"/>
                </a:solidFill>
              </a:defRPr>
            </a:lvl1pPr>
            <a:lvl2pPr>
              <a:lnSpc>
                <a:spcPct val="93000"/>
              </a:lnSpc>
              <a:buClr>
                <a:srgbClr val="000000"/>
              </a:buClr>
              <a:buSzPct val="100000"/>
              <a:buFont typeface="Times New Roman" panose="02020603050405020304" pitchFamily="18" charset="0"/>
              <a:defRPr sz="2400">
                <a:solidFill>
                  <a:srgbClr val="000000"/>
                </a:solidFill>
                <a:ea typeface="ヒラギノ角ゴ Pro W3" charset="0"/>
                <a:cs typeface="ヒラギノ角ゴ Pro W3" charset="0"/>
              </a:defRPr>
            </a:lvl2pPr>
            <a:lvl3pPr>
              <a:lnSpc>
                <a:spcPct val="93000"/>
              </a:lnSpc>
              <a:buClr>
                <a:srgbClr val="000000"/>
              </a:buClr>
              <a:buSzPct val="100000"/>
              <a:buFont typeface="Times New Roman" panose="02020603050405020304" pitchFamily="18" charset="0"/>
              <a:defRPr sz="2400">
                <a:solidFill>
                  <a:srgbClr val="000000"/>
                </a:solidFill>
                <a:ea typeface="ヒラギノ角ゴ Pro W3" charset="0"/>
                <a:cs typeface="ヒラギノ角ゴ Pro W3" charset="0"/>
              </a:defRPr>
            </a:lvl3pPr>
            <a:lvl4pPr>
              <a:lnSpc>
                <a:spcPct val="93000"/>
              </a:lnSpc>
              <a:buClr>
                <a:srgbClr val="000000"/>
              </a:buClr>
              <a:buSzPct val="100000"/>
              <a:buFont typeface="Times New Roman" panose="02020603050405020304" pitchFamily="18" charset="0"/>
              <a:defRPr sz="2400">
                <a:solidFill>
                  <a:srgbClr val="000000"/>
                </a:solidFill>
                <a:ea typeface="ヒラギノ角ゴ Pro W3" charset="0"/>
                <a:cs typeface="ヒラギノ角ゴ Pro W3" charset="0"/>
              </a:defRPr>
            </a:lvl4pPr>
            <a:lvl5pPr>
              <a:lnSpc>
                <a:spcPct val="93000"/>
              </a:lnSpc>
              <a:buClr>
                <a:srgbClr val="000000"/>
              </a:buClr>
              <a:buSzPct val="100000"/>
              <a:buFont typeface="Times New Roman" panose="02020603050405020304" pitchFamily="18" charset="0"/>
              <a:defRPr sz="2400">
                <a:solidFill>
                  <a:srgbClr val="000000"/>
                </a:solidFill>
                <a:ea typeface="ヒラギノ角ゴ Pro W3" charset="0"/>
                <a:cs typeface="ヒラギノ角ゴ Pro W3"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ea typeface="ヒラギノ角ゴ Pro W3" charset="0"/>
                <a:cs typeface="ヒラギノ角ゴ Pro W3"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ea typeface="ヒラギノ角ゴ Pro W3" charset="0"/>
                <a:cs typeface="ヒラギノ角ゴ Pro W3"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ea typeface="ヒラギノ角ゴ Pro W3" charset="0"/>
                <a:cs typeface="ヒラギノ角ゴ Pro W3"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defRPr sz="2400">
                <a:solidFill>
                  <a:srgbClr val="000000"/>
                </a:solidFill>
                <a:ea typeface="ヒラギノ角ゴ Pro W3" charset="0"/>
                <a:cs typeface="ヒラギノ角ゴ Pro W3" charset="0"/>
              </a:defRPr>
            </a:lvl9pPr>
          </a:lstStyle>
          <a:p>
            <a:pPr algn="ctr"/>
            <a:r>
              <a:rPr lang="en-US" sz="2800" dirty="0"/>
              <a:t>D</a:t>
            </a:r>
            <a:r>
              <a:rPr lang="en-US" sz="2800" dirty="0" smtClean="0"/>
              <a:t>evelopment and Operations Products</a:t>
            </a:r>
            <a:endParaRPr lang="en-US" sz="2800" dirty="0"/>
          </a:p>
        </p:txBody>
      </p:sp>
    </p:spTree>
    <p:extLst>
      <p:ext uri="{BB962C8B-B14F-4D97-AF65-F5344CB8AC3E}">
        <p14:creationId xmlns:p14="http://schemas.microsoft.com/office/powerpoint/2010/main" val="3248857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4265" y="914400"/>
            <a:ext cx="8305800" cy="5638800"/>
          </a:xfrm>
        </p:spPr>
        <p:txBody>
          <a:bodyPr/>
          <a:lstStyle/>
          <a:p>
            <a:pPr marL="482600" eaLnBrk="1">
              <a:spcAft>
                <a:spcPts val="600"/>
              </a:spcAft>
              <a:buSzPct val="75000"/>
              <a:buFont typeface="Arial" panose="020B0604020202020204" pitchFamily="34" charset="0"/>
              <a:buChar char="•"/>
            </a:pPr>
            <a:r>
              <a:rPr lang="en-US" sz="2400" dirty="0" smtClean="0"/>
              <a:t>Devices </a:t>
            </a:r>
            <a:r>
              <a:rPr lang="en-US" sz="2400" dirty="0"/>
              <a:t>are delivered with a SEDS that also contains device specific information, version, serial number, calibrations</a:t>
            </a:r>
            <a:r>
              <a:rPr lang="en-US" sz="2400" dirty="0" smtClean="0"/>
              <a:t>…</a:t>
            </a:r>
          </a:p>
          <a:p>
            <a:pPr marL="863600" lvl="1" indent="-323850" eaLnBrk="1">
              <a:buSzPct val="75000"/>
              <a:buFont typeface="Symbol" panose="05050102010706020507" pitchFamily="18" charset="2"/>
              <a:buChar char=""/>
            </a:pPr>
            <a:r>
              <a:rPr lang="en-US" sz="2000" dirty="0"/>
              <a:t>SEDS has placeholders for project deployment configuration </a:t>
            </a:r>
            <a:r>
              <a:rPr lang="en-US" sz="2000" dirty="0" smtClean="0"/>
              <a:t>(MAC address, MIL1553 RT, …</a:t>
            </a:r>
            <a:endParaRPr lang="en-US" sz="2000" dirty="0"/>
          </a:p>
          <a:p>
            <a:pPr marL="863600" lvl="1" indent="-323850" eaLnBrk="1">
              <a:buSzPct val="75000"/>
              <a:buFont typeface="Symbol" panose="05050102010706020507" pitchFamily="18" charset="2"/>
              <a:buChar char=""/>
            </a:pPr>
            <a:r>
              <a:rPr lang="en-US" sz="2000" dirty="0"/>
              <a:t>These SEDS will not validate with generic XML tools (XML Spy)</a:t>
            </a:r>
            <a:endParaRPr lang="en-US" sz="2400" dirty="0"/>
          </a:p>
          <a:p>
            <a:pPr marL="482600" eaLnBrk="1">
              <a:spcAft>
                <a:spcPts val="600"/>
              </a:spcAft>
              <a:buSzPct val="75000"/>
              <a:buFont typeface="Arial" panose="020B0604020202020204" pitchFamily="34" charset="0"/>
              <a:buChar char="•"/>
            </a:pPr>
            <a:r>
              <a:rPr lang="en-US" sz="2400" dirty="0"/>
              <a:t>SEDS used to </a:t>
            </a:r>
            <a:r>
              <a:rPr lang="en-US" sz="2400" dirty="0" err="1" smtClean="0"/>
              <a:t>autocode</a:t>
            </a:r>
            <a:r>
              <a:rPr lang="en-US" sz="2400" dirty="0" smtClean="0"/>
              <a:t> </a:t>
            </a:r>
            <a:r>
              <a:rPr lang="en-US" sz="2400" dirty="0"/>
              <a:t>interface tests that are run against that specific device to verify compliance to the data sheet prior to shipping</a:t>
            </a:r>
          </a:p>
          <a:p>
            <a:pPr marL="482600" eaLnBrk="1">
              <a:spcAft>
                <a:spcPts val="600"/>
              </a:spcAft>
              <a:buSzPct val="75000"/>
              <a:buFont typeface="Arial" panose="020B0604020202020204" pitchFamily="34" charset="0"/>
              <a:buChar char="•"/>
            </a:pPr>
            <a:r>
              <a:rPr lang="en-US" sz="2400" dirty="0" smtClean="0"/>
              <a:t>SEDS is a input to systems integration tools</a:t>
            </a:r>
          </a:p>
          <a:p>
            <a:pPr marL="482600" eaLnBrk="1">
              <a:spcAft>
                <a:spcPts val="600"/>
              </a:spcAft>
              <a:buSzPct val="75000"/>
              <a:buFont typeface="Arial" panose="020B0604020202020204" pitchFamily="34" charset="0"/>
              <a:buChar char="•"/>
            </a:pPr>
            <a:r>
              <a:rPr lang="en-US" sz="2400" dirty="0" smtClean="0"/>
              <a:t>Flight </a:t>
            </a:r>
            <a:r>
              <a:rPr lang="en-US" sz="2400" dirty="0"/>
              <a:t>project can used those tests or </a:t>
            </a:r>
            <a:r>
              <a:rPr lang="en-US" sz="2400" dirty="0" err="1" smtClean="0"/>
              <a:t>autocode</a:t>
            </a:r>
            <a:r>
              <a:rPr lang="en-US" sz="2400" dirty="0" smtClean="0"/>
              <a:t> </a:t>
            </a:r>
            <a:r>
              <a:rPr lang="en-US" sz="2400" dirty="0"/>
              <a:t>test set specific tests to verify the device is compliant and preforms as </a:t>
            </a:r>
            <a:r>
              <a:rPr lang="en-US" sz="2400" dirty="0" smtClean="0"/>
              <a:t>stated</a:t>
            </a:r>
          </a:p>
          <a:p>
            <a:pPr marL="482600" eaLnBrk="1">
              <a:spcAft>
                <a:spcPts val="600"/>
              </a:spcAft>
              <a:buSzPct val="75000"/>
              <a:buFont typeface="Arial" panose="020B0604020202020204" pitchFamily="34" charset="0"/>
              <a:buChar char="•"/>
            </a:pPr>
            <a:r>
              <a:rPr lang="en-US" sz="2400" dirty="0" smtClean="0"/>
              <a:t>Autocoding </a:t>
            </a:r>
            <a:r>
              <a:rPr lang="en-US" sz="2400" dirty="0" smtClean="0"/>
              <a:t>of device </a:t>
            </a:r>
            <a:r>
              <a:rPr lang="en-US" sz="2400" dirty="0" smtClean="0"/>
              <a:t>drivers </a:t>
            </a:r>
            <a:endParaRPr lang="en-US" sz="2400" dirty="0" smtClean="0"/>
          </a:p>
          <a:p>
            <a:pPr marL="482600" eaLnBrk="1">
              <a:spcAft>
                <a:spcPts val="600"/>
              </a:spcAft>
              <a:buSzPct val="75000"/>
              <a:buFont typeface="Arial" panose="020B0604020202020204" pitchFamily="34" charset="0"/>
              <a:buChar char="•"/>
            </a:pPr>
            <a:r>
              <a:rPr lang="en-US" sz="2400" dirty="0" smtClean="0"/>
              <a:t>Autocoding </a:t>
            </a:r>
            <a:r>
              <a:rPr lang="en-US" sz="2400" dirty="0" smtClean="0"/>
              <a:t>of device models</a:t>
            </a:r>
          </a:p>
          <a:p>
            <a:pPr marL="482600" eaLnBrk="1">
              <a:spcAft>
                <a:spcPts val="600"/>
              </a:spcAft>
              <a:buSzPct val="75000"/>
              <a:buFont typeface="Arial" panose="020B0604020202020204" pitchFamily="34" charset="0"/>
              <a:buChar char="•"/>
            </a:pPr>
            <a:endParaRPr lang="en-US" sz="2400" dirty="0"/>
          </a:p>
        </p:txBody>
      </p:sp>
      <p:sp>
        <p:nvSpPr>
          <p:cNvPr id="7" name="Title 6"/>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800" b="1" dirty="0">
                <a:solidFill>
                  <a:srgbClr val="99CCFF"/>
                </a:solidFill>
                <a:latin typeface="Arial" panose="020B0604020202020204" pitchFamily="34" charset="0"/>
                <a:ea typeface="ＭＳ Ｐゴシック" panose="020B0600070205080204" pitchFamily="34" charset="-128"/>
                <a:cs typeface="+mn-cs"/>
              </a:rPr>
              <a:t>Primary </a:t>
            </a:r>
            <a:r>
              <a:rPr lang="en-US" sz="2800" b="1" dirty="0" smtClean="0">
                <a:solidFill>
                  <a:srgbClr val="99CCFF"/>
                </a:solidFill>
                <a:latin typeface="Arial" panose="020B0604020202020204" pitchFamily="34" charset="0"/>
                <a:ea typeface="ＭＳ Ｐゴシック" panose="020B0600070205080204" pitchFamily="34" charset="-128"/>
                <a:cs typeface="+mn-cs"/>
              </a:rPr>
              <a:t>Use Cases for Devices</a:t>
            </a:r>
            <a:endParaRPr lang="en-US" sz="2800" b="1" dirty="0">
              <a:solidFill>
                <a:srgbClr val="99CCFF"/>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1959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7563" y="92075"/>
            <a:ext cx="8021637" cy="60801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800" b="1" dirty="0" smtClean="0">
                <a:solidFill>
                  <a:srgbClr val="99CCFF"/>
                </a:solidFill>
                <a:latin typeface="Arial" panose="020B0604020202020204" pitchFamily="34" charset="0"/>
                <a:ea typeface="ＭＳ Ｐゴシック" panose="020B0600070205080204" pitchFamily="34" charset="-128"/>
                <a:cs typeface="+mn-cs"/>
              </a:rPr>
              <a:t>Primary Use Cases for Software Components</a:t>
            </a:r>
            <a:endParaRPr lang="en-US" sz="2800" b="1" dirty="0">
              <a:solidFill>
                <a:srgbClr val="99CCFF"/>
              </a:solidFill>
              <a:latin typeface="Arial" panose="020B0604020202020204" pitchFamily="34" charset="0"/>
              <a:ea typeface="ＭＳ Ｐゴシック" panose="020B0600070205080204" pitchFamily="34" charset="-128"/>
              <a:cs typeface="+mn-cs"/>
            </a:endParaRPr>
          </a:p>
        </p:txBody>
      </p:sp>
      <p:sp>
        <p:nvSpPr>
          <p:cNvPr id="5" name="Content Placeholder 5"/>
          <p:cNvSpPr>
            <a:spLocks noGrp="1"/>
          </p:cNvSpPr>
          <p:nvPr>
            <p:ph idx="1"/>
          </p:nvPr>
        </p:nvSpPr>
        <p:spPr>
          <a:xfrm>
            <a:off x="304800" y="914400"/>
            <a:ext cx="8534400" cy="5410200"/>
          </a:xfrm>
        </p:spPr>
        <p:txBody>
          <a:bodyPr/>
          <a:lstStyle/>
          <a:p>
            <a:pPr marL="482600" eaLnBrk="1">
              <a:spcAft>
                <a:spcPts val="600"/>
              </a:spcAft>
              <a:buSzPct val="75000"/>
              <a:buFont typeface="Arial" panose="020B0604020202020204" pitchFamily="34" charset="0"/>
              <a:buChar char="•"/>
            </a:pPr>
            <a:r>
              <a:rPr lang="en-US" sz="2400" dirty="0" smtClean="0"/>
              <a:t>Software components </a:t>
            </a:r>
            <a:r>
              <a:rPr lang="en-US" sz="2400" dirty="0"/>
              <a:t>are delivered with a </a:t>
            </a:r>
            <a:r>
              <a:rPr lang="en-US" sz="2400" dirty="0" smtClean="0"/>
              <a:t>SEDS</a:t>
            </a:r>
          </a:p>
          <a:p>
            <a:pPr marL="863600" lvl="1" indent="-323850" eaLnBrk="1">
              <a:buSzPct val="75000"/>
              <a:buFont typeface="Symbol" panose="05050102010706020507" pitchFamily="18" charset="2"/>
              <a:buChar char=""/>
            </a:pPr>
            <a:r>
              <a:rPr lang="en-US" sz="2000" dirty="0"/>
              <a:t>SEDS has placeholders for project deployment </a:t>
            </a:r>
            <a:r>
              <a:rPr lang="en-US" sz="2000" dirty="0" smtClean="0"/>
              <a:t>configuration </a:t>
            </a:r>
          </a:p>
          <a:p>
            <a:pPr marL="863600" lvl="1" indent="-323850" eaLnBrk="1">
              <a:buSzPct val="75000"/>
              <a:buFont typeface="Symbol" panose="05050102010706020507" pitchFamily="18" charset="2"/>
              <a:buChar char=""/>
            </a:pPr>
            <a:r>
              <a:rPr lang="en-US" sz="2000" dirty="0" smtClean="0"/>
              <a:t>These SEDS will not validate with generic XML tools (XML Spy)</a:t>
            </a:r>
            <a:endParaRPr lang="en-US" sz="2000" dirty="0"/>
          </a:p>
          <a:p>
            <a:pPr marL="482600" eaLnBrk="1">
              <a:spcAft>
                <a:spcPts val="600"/>
              </a:spcAft>
              <a:buSzPct val="75000"/>
              <a:buFont typeface="Arial" panose="020B0604020202020204" pitchFamily="34" charset="0"/>
              <a:buChar char="•"/>
            </a:pPr>
            <a:r>
              <a:rPr lang="en-US" sz="2400" dirty="0" smtClean="0"/>
              <a:t>SEDS are configuration managed with the component</a:t>
            </a:r>
          </a:p>
          <a:p>
            <a:pPr marL="863600" lvl="1" indent="-323850" eaLnBrk="1">
              <a:buSzPct val="75000"/>
              <a:buFont typeface="Symbol" panose="05050102010706020507" pitchFamily="18" charset="2"/>
              <a:buChar char=""/>
            </a:pPr>
            <a:r>
              <a:rPr lang="en-US" sz="2000" dirty="0"/>
              <a:t>Any interface changes must be reflected in the SEDS</a:t>
            </a:r>
          </a:p>
          <a:p>
            <a:pPr marL="482600" eaLnBrk="1">
              <a:spcAft>
                <a:spcPts val="600"/>
              </a:spcAft>
              <a:buSzPct val="75000"/>
              <a:buFont typeface="Arial" panose="020B0604020202020204" pitchFamily="34" charset="0"/>
              <a:buChar char="•"/>
            </a:pPr>
            <a:r>
              <a:rPr lang="en-US" sz="2400" dirty="0" smtClean="0"/>
              <a:t>SEDS is a input to </a:t>
            </a:r>
            <a:r>
              <a:rPr lang="en-US" sz="2400" dirty="0" smtClean="0"/>
              <a:t>system </a:t>
            </a:r>
            <a:r>
              <a:rPr lang="en-US" sz="2400" dirty="0" smtClean="0"/>
              <a:t>integration tools</a:t>
            </a:r>
          </a:p>
          <a:p>
            <a:pPr marL="863600" lvl="1" indent="-323850" eaLnBrk="1">
              <a:buSzPct val="75000"/>
              <a:buFont typeface="Symbol" panose="05050102010706020507" pitchFamily="18" charset="2"/>
              <a:buChar char=""/>
            </a:pPr>
            <a:r>
              <a:rPr lang="en-US" sz="2000" dirty="0"/>
              <a:t>These tools </a:t>
            </a:r>
            <a:r>
              <a:rPr lang="en-US" sz="2000" dirty="0" smtClean="0"/>
              <a:t>create </a:t>
            </a:r>
            <a:r>
              <a:rPr lang="en-US" sz="2000" dirty="0"/>
              <a:t>a new SEDS with all the variables populated</a:t>
            </a:r>
          </a:p>
          <a:p>
            <a:pPr marL="482600" eaLnBrk="1">
              <a:spcAft>
                <a:spcPts val="600"/>
              </a:spcAft>
              <a:buSzPct val="75000"/>
              <a:buFont typeface="Arial" panose="020B0604020202020204" pitchFamily="34" charset="0"/>
              <a:buChar char="•"/>
            </a:pPr>
            <a:r>
              <a:rPr lang="en-US" sz="2400" dirty="0" smtClean="0"/>
              <a:t>SEDS are used to </a:t>
            </a:r>
            <a:r>
              <a:rPr lang="en-US" sz="2400" dirty="0" err="1" smtClean="0"/>
              <a:t>autocode</a:t>
            </a:r>
            <a:r>
              <a:rPr lang="en-US" sz="2400" dirty="0" smtClean="0"/>
              <a:t> </a:t>
            </a:r>
            <a:r>
              <a:rPr lang="en-US" sz="2400" dirty="0" smtClean="0"/>
              <a:t>integration tests </a:t>
            </a:r>
          </a:p>
          <a:p>
            <a:pPr marL="863600" lvl="1" indent="-323850" eaLnBrk="1">
              <a:buSzPct val="75000"/>
              <a:buFont typeface="Symbol" panose="05050102010706020507" pitchFamily="18" charset="2"/>
              <a:buChar char=""/>
            </a:pPr>
            <a:r>
              <a:rPr lang="en-US" sz="2000" dirty="0"/>
              <a:t>Interface black box (not a unit test)</a:t>
            </a:r>
          </a:p>
          <a:p>
            <a:pPr marL="482600" eaLnBrk="1">
              <a:spcAft>
                <a:spcPts val="600"/>
              </a:spcAft>
              <a:buSzPct val="75000"/>
              <a:buFont typeface="Arial" panose="020B0604020202020204" pitchFamily="34" charset="0"/>
              <a:buChar char="•"/>
            </a:pPr>
            <a:r>
              <a:rPr lang="en-US" sz="2400" dirty="0" smtClean="0"/>
              <a:t>Flight </a:t>
            </a:r>
            <a:r>
              <a:rPr lang="en-US" sz="2400" dirty="0"/>
              <a:t>project can used those tests or </a:t>
            </a:r>
            <a:r>
              <a:rPr lang="en-US" sz="2400" dirty="0" err="1" smtClean="0"/>
              <a:t>autocode</a:t>
            </a:r>
            <a:r>
              <a:rPr lang="en-US" sz="2400" dirty="0" smtClean="0"/>
              <a:t> </a:t>
            </a:r>
            <a:r>
              <a:rPr lang="en-US" sz="2400" dirty="0"/>
              <a:t>test set specific tests to verify the </a:t>
            </a:r>
            <a:r>
              <a:rPr lang="en-US" sz="2400" dirty="0" smtClean="0"/>
              <a:t>component matches it’s EDS interface</a:t>
            </a:r>
            <a:endParaRPr lang="en-US" sz="2400" dirty="0" smtClean="0"/>
          </a:p>
          <a:p>
            <a:pPr marL="482600" eaLnBrk="1">
              <a:spcAft>
                <a:spcPts val="600"/>
              </a:spcAft>
              <a:buSzPct val="75000"/>
              <a:buFont typeface="Arial" panose="020B0604020202020204" pitchFamily="34" charset="0"/>
              <a:buChar char="•"/>
            </a:pPr>
            <a:r>
              <a:rPr lang="en-US" sz="2400" dirty="0" smtClean="0"/>
              <a:t>Autocoding component models in a </a:t>
            </a:r>
            <a:r>
              <a:rPr lang="en-US" sz="2400" smtClean="0"/>
              <a:t>modeling language</a:t>
            </a:r>
            <a:endParaRPr lang="en-US" sz="2400" dirty="0" smtClean="0"/>
          </a:p>
        </p:txBody>
      </p:sp>
    </p:spTree>
    <p:extLst>
      <p:ext uri="{BB962C8B-B14F-4D97-AF65-F5344CB8AC3E}">
        <p14:creationId xmlns:p14="http://schemas.microsoft.com/office/powerpoint/2010/main" val="4287677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048000"/>
            <a:ext cx="6934200" cy="2055813"/>
          </a:xfrm>
        </p:spPr>
        <p:txBody>
          <a:bodyPr/>
          <a:lstStyle/>
          <a:p>
            <a:pPr marL="0" indent="0" algn="ctr"/>
            <a:r>
              <a:rPr lang="en-US" sz="3600" dirty="0" smtClean="0"/>
              <a:t>State </a:t>
            </a:r>
            <a:r>
              <a:rPr lang="en-US" sz="3600" dirty="0"/>
              <a:t>Machines </a:t>
            </a:r>
            <a:r>
              <a:rPr lang="en-US" sz="3600" dirty="0" smtClean="0"/>
              <a:t>and Activities</a:t>
            </a:r>
          </a:p>
          <a:p>
            <a:pPr marL="0" indent="0" algn="ctr"/>
            <a:r>
              <a:rPr lang="en-US" sz="3200" dirty="0" smtClean="0"/>
              <a:t>Examples</a:t>
            </a:r>
            <a:endParaRPr lang="en-US" sz="3200" dirty="0"/>
          </a:p>
        </p:txBody>
      </p:sp>
    </p:spTree>
    <p:extLst>
      <p:ext uri="{BB962C8B-B14F-4D97-AF65-F5344CB8AC3E}">
        <p14:creationId xmlns:p14="http://schemas.microsoft.com/office/powerpoint/2010/main" val="113245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1896</Words>
  <Application>Microsoft Office PowerPoint</Application>
  <PresentationFormat>On-screen Show (4:3)</PresentationFormat>
  <Paragraphs>329</Paragraphs>
  <Slides>27</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ＭＳ Ｐゴシック</vt:lpstr>
      <vt:lpstr>Arial</vt:lpstr>
      <vt:lpstr>Calibri</vt:lpstr>
      <vt:lpstr>Courier New</vt:lpstr>
      <vt:lpstr>Droid Sans Fallback</vt:lpstr>
      <vt:lpstr>Segoe UI</vt:lpstr>
      <vt:lpstr>Symbol</vt:lpstr>
      <vt:lpstr>Times New Roman</vt:lpstr>
      <vt:lpstr>Wingdings</vt:lpstr>
      <vt:lpstr>ヒラギノ角ゴ Pro W3</vt:lpstr>
      <vt:lpstr>Office Theme</vt:lpstr>
      <vt:lpstr>Office Theme</vt:lpstr>
      <vt:lpstr>PowerPoint Presentation</vt:lpstr>
      <vt:lpstr>Agenda</vt:lpstr>
      <vt:lpstr>Definitions</vt:lpstr>
      <vt:lpstr>Electronic Data Sheet Definition</vt:lpstr>
      <vt:lpstr>Device and Software Component SEDS</vt:lpstr>
      <vt:lpstr>Current EDS Tool Prototypes</vt:lpstr>
      <vt:lpstr>Primary Use Cases for Devices</vt:lpstr>
      <vt:lpstr>Primary Use Cases for Software Components</vt:lpstr>
      <vt:lpstr>PowerPoint Presentation</vt:lpstr>
      <vt:lpstr>State Machine and Activity Diagram Examples</vt:lpstr>
      <vt:lpstr> Complex SEDS State Machine Example</vt:lpstr>
      <vt:lpstr>PowerPoint Presentation</vt:lpstr>
      <vt:lpstr>SEDS Work Flow / Tool Chain (GSFC)</vt:lpstr>
      <vt:lpstr>Integration Toolchain Overview  CCDD (JSC)</vt:lpstr>
      <vt:lpstr> cFS Command and Data Dictionary tool </vt:lpstr>
      <vt:lpstr>PowerPoint Presentation</vt:lpstr>
      <vt:lpstr>PowerPoint Presentation</vt:lpstr>
      <vt:lpstr>LOP-G Use Case</vt:lpstr>
      <vt:lpstr>Summary and Status</vt:lpstr>
      <vt:lpstr>Acronyms</vt:lpstr>
      <vt:lpstr>Backup  cFS SEDS Work Flow Details </vt:lpstr>
      <vt:lpstr>EDS Work Flow: Pre-build</vt:lpstr>
      <vt:lpstr>EDS Work Flow: Compilation</vt:lpstr>
      <vt:lpstr>EDS Work Flow: Verification</vt:lpstr>
      <vt:lpstr>EDS Results: Development Cycle</vt:lpstr>
      <vt:lpstr>EDS Results: Run Time</vt:lpstr>
      <vt:lpstr>EDS Results: Verification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Pid</dc:creator>
  <cp:lastModifiedBy>Pid</cp:lastModifiedBy>
  <cp:revision>109</cp:revision>
  <cp:lastPrinted>1601-01-01T00:00:00Z</cp:lastPrinted>
  <dcterms:created xsi:type="dcterms:W3CDTF">2012-03-12T19:08:53Z</dcterms:created>
  <dcterms:modified xsi:type="dcterms:W3CDTF">2018-11-14T22:43:17Z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2</vt:r8>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r8>16</vt:r8>
  </property>
</Properties>
</file>