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53" r:id="rId1"/>
  </p:sldMasterIdLst>
  <p:notesMasterIdLst>
    <p:notesMasterId r:id="rId29"/>
  </p:notesMasterIdLst>
  <p:handoutMasterIdLst>
    <p:handoutMasterId r:id="rId30"/>
  </p:handoutMasterIdLst>
  <p:sldIdLst>
    <p:sldId id="259" r:id="rId2"/>
    <p:sldId id="260" r:id="rId3"/>
    <p:sldId id="264" r:id="rId4"/>
    <p:sldId id="281" r:id="rId5"/>
    <p:sldId id="262" r:id="rId6"/>
    <p:sldId id="263" r:id="rId7"/>
    <p:sldId id="261" r:id="rId8"/>
    <p:sldId id="271" r:id="rId9"/>
    <p:sldId id="272" r:id="rId10"/>
    <p:sldId id="267" r:id="rId11"/>
    <p:sldId id="275" r:id="rId12"/>
    <p:sldId id="283" r:id="rId13"/>
    <p:sldId id="277" r:id="rId14"/>
    <p:sldId id="268" r:id="rId15"/>
    <p:sldId id="269" r:id="rId16"/>
    <p:sldId id="276" r:id="rId17"/>
    <p:sldId id="278" r:id="rId18"/>
    <p:sldId id="279" r:id="rId19"/>
    <p:sldId id="280" r:id="rId20"/>
    <p:sldId id="285" r:id="rId21"/>
    <p:sldId id="284" r:id="rId22"/>
    <p:sldId id="273" r:id="rId23"/>
    <p:sldId id="292" r:id="rId24"/>
    <p:sldId id="265" r:id="rId25"/>
    <p:sldId id="270" r:id="rId26"/>
    <p:sldId id="289" r:id="rId27"/>
    <p:sldId id="290" r:id="rId28"/>
  </p:sldIdLst>
  <p:sldSz cx="9144000" cy="6858000" type="screen4x3"/>
  <p:notesSz cx="7023100" cy="9309100"/>
  <p:defaultTextStyle>
    <a:defPPr>
      <a:defRPr lang="en-US"/>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3DB35151-9224-4147-A9EB-6CD77AF1B876}">
          <p14:sldIdLst>
            <p14:sldId id="259"/>
            <p14:sldId id="260"/>
          </p14:sldIdLst>
        </p14:section>
        <p14:section name="Why, What, When?" id="{5BB6B651-3157-F641-92D8-3DC1FF17CA9E}">
          <p14:sldIdLst>
            <p14:sldId id="264"/>
            <p14:sldId id="281"/>
            <p14:sldId id="262"/>
          </p14:sldIdLst>
        </p14:section>
        <p14:section name="NRL Implmentation" id="{E6514396-A779-5F44-BF54-1E926D084B0B}">
          <p14:sldIdLst>
            <p14:sldId id="263"/>
            <p14:sldId id="261"/>
          </p14:sldIdLst>
        </p14:section>
        <p14:section name="Tools" id="{EC56512A-B0F4-EB41-A97D-43464849A14E}">
          <p14:sldIdLst>
            <p14:sldId id="271"/>
            <p14:sldId id="272"/>
          </p14:sldIdLst>
        </p14:section>
        <p14:section name="Example Applications" id="{7BC6E61B-25DB-BB49-83B3-F9CE6ABCFF66}">
          <p14:sldIdLst>
            <p14:sldId id="267"/>
            <p14:sldId id="275"/>
            <p14:sldId id="283"/>
            <p14:sldId id="277"/>
            <p14:sldId id="268"/>
            <p14:sldId id="269"/>
            <p14:sldId id="276"/>
            <p14:sldId id="278"/>
            <p14:sldId id="279"/>
            <p14:sldId id="280"/>
            <p14:sldId id="285"/>
            <p14:sldId id="284"/>
            <p14:sldId id="273"/>
          </p14:sldIdLst>
        </p14:section>
        <p14:section name="Practical Considerations" id="{5A665864-2A6A-2D4D-97AE-0D792AA73D15}">
          <p14:sldIdLst>
            <p14:sldId id="292"/>
            <p14:sldId id="265"/>
            <p14:sldId id="270"/>
          </p14:sldIdLst>
        </p14:section>
        <p14:section name="Conclusion" id="{B330DE8C-1D28-9E4F-859A-9AA4AD195FA9}">
          <p14:sldIdLst>
            <p14:sldId id="289"/>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 Ngo (Contractor)" initials="JN(" lastIdx="4" clrIdx="0"/>
  <p:cmAuthor id="1" name="Lauren Briese (Contractor)" initials="L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89CC40"/>
    <a:srgbClr val="7EBC57"/>
    <a:srgbClr val="FF9900"/>
    <a:srgbClr val="1192B1"/>
    <a:srgbClr val="0F8AB1"/>
    <a:srgbClr val="11C5EF"/>
    <a:srgbClr val="33CCFF"/>
    <a:srgbClr val="99FF99"/>
    <a:srgbClr val="8BBF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241" autoAdjust="0"/>
    <p:restoredTop sz="94715" autoAdjust="0"/>
  </p:normalViewPr>
  <p:slideViewPr>
    <p:cSldViewPr snapToGrid="0">
      <p:cViewPr varScale="1">
        <p:scale>
          <a:sx n="143" d="100"/>
          <a:sy n="143" d="100"/>
        </p:scale>
        <p:origin x="3280" y="208"/>
      </p:cViewPr>
      <p:guideLst>
        <p:guide orient="horz" pos="2160"/>
        <p:guide pos="2880"/>
      </p:guideLst>
    </p:cSldViewPr>
  </p:slideViewPr>
  <p:outlineViewPr>
    <p:cViewPr>
      <p:scale>
        <a:sx n="33" d="100"/>
        <a:sy n="33" d="100"/>
      </p:scale>
      <p:origin x="0" y="2232"/>
    </p:cViewPr>
  </p:outlineViewPr>
  <p:notesTextViewPr>
    <p:cViewPr>
      <p:scale>
        <a:sx n="3" d="2"/>
        <a:sy n="3" d="2"/>
      </p:scale>
      <p:origin x="0" y="0"/>
    </p:cViewPr>
  </p:notesTextViewPr>
  <p:sorterViewPr>
    <p:cViewPr varScale="1">
      <p:scale>
        <a:sx n="100" d="100"/>
        <a:sy n="100" d="100"/>
      </p:scale>
      <p:origin x="0" y="768"/>
    </p:cViewPr>
  </p:sorterViewPr>
  <p:notesViewPr>
    <p:cSldViewPr snapToGrid="0">
      <p:cViewPr varScale="1">
        <p:scale>
          <a:sx n="94" d="100"/>
          <a:sy n="94" d="100"/>
        </p:scale>
        <p:origin x="3568"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EBB9B34-7468-4735-9CB4-80A4F30F6D85}" type="datetimeFigureOut">
              <a:rPr lang="en-US" smtClean="0"/>
              <a:t>11/14/18</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D2696AFF-F3E7-40A4-B366-CF518C883E85}" type="slidenum">
              <a:rPr lang="en-US" smtClean="0"/>
              <a:t>‹#›</a:t>
            </a:fld>
            <a:endParaRPr lang="en-US"/>
          </a:p>
        </p:txBody>
      </p:sp>
    </p:spTree>
    <p:extLst>
      <p:ext uri="{BB962C8B-B14F-4D97-AF65-F5344CB8AC3E}">
        <p14:creationId xmlns:p14="http://schemas.microsoft.com/office/powerpoint/2010/main" val="3951267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3043343"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defRPr sz="1200" b="0"/>
            </a:lvl1pPr>
          </a:lstStyle>
          <a:p>
            <a:endParaRPr lang="en-US" dirty="0"/>
          </a:p>
        </p:txBody>
      </p:sp>
      <p:sp>
        <p:nvSpPr>
          <p:cNvPr id="5123" name="Rectangle 3"/>
          <p:cNvSpPr>
            <a:spLocks noGrp="1" noChangeArrowheads="1"/>
          </p:cNvSpPr>
          <p:nvPr>
            <p:ph type="dt" idx="1"/>
          </p:nvPr>
        </p:nvSpPr>
        <p:spPr bwMode="auto">
          <a:xfrm>
            <a:off x="3978133" y="0"/>
            <a:ext cx="3043343"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a:defRPr sz="1200" b="0"/>
            </a:lvl1pPr>
          </a:lstStyle>
          <a:p>
            <a:endParaRPr lang="en-US" dirty="0"/>
          </a:p>
        </p:txBody>
      </p:sp>
      <p:sp>
        <p:nvSpPr>
          <p:cNvPr id="5124" name="Rectangle 4"/>
          <p:cNvSpPr>
            <a:spLocks noGrp="1" noRot="1" noChangeAspect="1" noChangeArrowheads="1" noTextEdit="1"/>
          </p:cNvSpPr>
          <p:nvPr>
            <p:ph type="sldImg" idx="2"/>
          </p:nvPr>
        </p:nvSpPr>
        <p:spPr bwMode="auto">
          <a:xfrm>
            <a:off x="1184275" y="698500"/>
            <a:ext cx="4656138" cy="3490913"/>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702311" y="4421823"/>
            <a:ext cx="5618480" cy="41890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1" y="8842030"/>
            <a:ext cx="3043343"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defRPr sz="1200" b="0"/>
            </a:lvl1pPr>
          </a:lstStyle>
          <a:p>
            <a:endParaRPr lang="en-US" dirty="0"/>
          </a:p>
        </p:txBody>
      </p:sp>
      <p:sp>
        <p:nvSpPr>
          <p:cNvPr id="5127" name="Rectangle 7"/>
          <p:cNvSpPr>
            <a:spLocks noGrp="1" noChangeArrowheads="1"/>
          </p:cNvSpPr>
          <p:nvPr>
            <p:ph type="sldNum" sz="quarter" idx="5"/>
          </p:nvPr>
        </p:nvSpPr>
        <p:spPr bwMode="auto">
          <a:xfrm>
            <a:off x="3978133" y="8842030"/>
            <a:ext cx="3043343"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a:defRPr sz="1200" b="0"/>
            </a:lvl1pPr>
          </a:lstStyle>
          <a:p>
            <a:fld id="{F65AC635-05A1-488D-9939-B44F69A9A413}" type="slidenum">
              <a:rPr lang="en-US"/>
              <a:pPr/>
              <a:t>‹#›</a:t>
            </a:fld>
            <a:endParaRPr lang="en-US" dirty="0"/>
          </a:p>
        </p:txBody>
      </p:sp>
    </p:spTree>
    <p:extLst>
      <p:ext uri="{BB962C8B-B14F-4D97-AF65-F5344CB8AC3E}">
        <p14:creationId xmlns:p14="http://schemas.microsoft.com/office/powerpoint/2010/main" val="11192583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5AC635-05A1-488D-9939-B44F69A9A413}" type="slidenum">
              <a:rPr lang="en-US" smtClean="0"/>
              <a:pPr/>
              <a:t>3</a:t>
            </a:fld>
            <a:endParaRPr lang="en-US" dirty="0"/>
          </a:p>
        </p:txBody>
      </p:sp>
    </p:spTree>
    <p:extLst>
      <p:ext uri="{BB962C8B-B14F-4D97-AF65-F5344CB8AC3E}">
        <p14:creationId xmlns:p14="http://schemas.microsoft.com/office/powerpoint/2010/main" val="932526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5AC635-05A1-488D-9939-B44F69A9A413}" type="slidenum">
              <a:rPr lang="en-US" smtClean="0"/>
              <a:pPr/>
              <a:t>5</a:t>
            </a:fld>
            <a:endParaRPr lang="en-US" dirty="0"/>
          </a:p>
        </p:txBody>
      </p:sp>
    </p:spTree>
    <p:extLst>
      <p:ext uri="{BB962C8B-B14F-4D97-AF65-F5344CB8AC3E}">
        <p14:creationId xmlns:p14="http://schemas.microsoft.com/office/powerpoint/2010/main" val="262505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a:t>
            </a:r>
            <a:r>
              <a:rPr lang="en-US" b="1" dirty="0"/>
              <a:t>A Practitioner’s Handbook for Real-Time Analysis: Guide to Rate Monotonic Analysis for Real-Time Systems [Klein, </a:t>
            </a:r>
            <a:r>
              <a:rPr lang="en-US" b="1" dirty="0" err="1"/>
              <a:t>Ralya</a:t>
            </a:r>
            <a:r>
              <a:rPr lang="en-US" b="1" dirty="0"/>
              <a:t>, Pollak, </a:t>
            </a:r>
            <a:r>
              <a:rPr lang="en-US" b="1" dirty="0" err="1"/>
              <a:t>Obenza</a:t>
            </a:r>
            <a:r>
              <a:rPr lang="en-US" b="1" dirty="0"/>
              <a:t> and </a:t>
            </a:r>
            <a:r>
              <a:rPr lang="en-US" b="1" dirty="0" err="1"/>
              <a:t>Harbour</a:t>
            </a:r>
            <a:r>
              <a:rPr lang="en-US" b="1" dirty="0"/>
              <a:t>]”</a:t>
            </a:r>
            <a:endParaRPr lang="en-US" dirty="0"/>
          </a:p>
          <a:p>
            <a:endParaRPr lang="en-US" dirty="0"/>
          </a:p>
        </p:txBody>
      </p:sp>
      <p:sp>
        <p:nvSpPr>
          <p:cNvPr id="4" name="Slide Number Placeholder 3"/>
          <p:cNvSpPr>
            <a:spLocks noGrp="1"/>
          </p:cNvSpPr>
          <p:nvPr>
            <p:ph type="sldNum" sz="quarter" idx="10"/>
          </p:nvPr>
        </p:nvSpPr>
        <p:spPr/>
        <p:txBody>
          <a:bodyPr/>
          <a:lstStyle/>
          <a:p>
            <a:fld id="{F65AC635-05A1-488D-9939-B44F69A9A413}" type="slidenum">
              <a:rPr lang="en-US" smtClean="0"/>
              <a:pPr/>
              <a:t>15</a:t>
            </a:fld>
            <a:endParaRPr lang="en-US" dirty="0"/>
          </a:p>
        </p:txBody>
      </p:sp>
    </p:spTree>
    <p:extLst>
      <p:ext uri="{BB962C8B-B14F-4D97-AF65-F5344CB8AC3E}">
        <p14:creationId xmlns:p14="http://schemas.microsoft.com/office/powerpoint/2010/main" val="19123867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15637" y="2420470"/>
            <a:ext cx="8312727" cy="2420471"/>
          </a:xfrm>
        </p:spPr>
        <p:txBody>
          <a:bodyPr anchor="t">
            <a:noAutofit/>
          </a:bodyPr>
          <a:lstStyle>
            <a:lvl1pPr>
              <a:lnSpc>
                <a:spcPts val="4500"/>
              </a:lnSpc>
              <a:defRPr sz="4059" b="1">
                <a:solidFill>
                  <a:schemeClr val="bg1"/>
                </a:solidFill>
              </a:defRPr>
            </a:lvl1pPr>
          </a:lstStyle>
          <a:p>
            <a:r>
              <a:rPr lang="en-US" dirty="0"/>
              <a:t>Click to edit Master title style</a:t>
            </a:r>
          </a:p>
        </p:txBody>
      </p:sp>
      <p:sp>
        <p:nvSpPr>
          <p:cNvPr id="9" name="Content Placeholder 2"/>
          <p:cNvSpPr>
            <a:spLocks noGrp="1"/>
          </p:cNvSpPr>
          <p:nvPr>
            <p:ph idx="13"/>
          </p:nvPr>
        </p:nvSpPr>
        <p:spPr>
          <a:xfrm>
            <a:off x="415636" y="5748965"/>
            <a:ext cx="4779818" cy="840094"/>
          </a:xfrm>
        </p:spPr>
        <p:txBody>
          <a:bodyPr anchor="b"/>
          <a:lstStyle>
            <a:lvl1pPr marL="0" indent="0">
              <a:lnSpc>
                <a:spcPts val="1677"/>
              </a:lnSpc>
              <a:spcAft>
                <a:spcPts val="0"/>
              </a:spcAft>
              <a:buNone/>
              <a:defRPr sz="1500" b="1">
                <a:solidFill>
                  <a:schemeClr val="bg2"/>
                </a:solidFill>
                <a:latin typeface="+mj-lt"/>
              </a:defRPr>
            </a:lvl1pPr>
            <a:lvl2pPr marL="0" indent="0">
              <a:lnSpc>
                <a:spcPts val="1677"/>
              </a:lnSpc>
              <a:spcAft>
                <a:spcPts val="0"/>
              </a:spcAft>
              <a:buNone/>
              <a:defRPr sz="1500">
                <a:solidFill>
                  <a:schemeClr val="bg1"/>
                </a:solidFill>
              </a:defRPr>
            </a:lvl2pPr>
            <a:lvl3pPr marL="0" indent="0">
              <a:lnSpc>
                <a:spcPts val="1677"/>
              </a:lnSpc>
              <a:spcAft>
                <a:spcPts val="0"/>
              </a:spcAft>
              <a:buFontTx/>
              <a:buNone/>
              <a:defRPr sz="1324" b="1">
                <a:solidFill>
                  <a:schemeClr val="bg1"/>
                </a:solidFill>
              </a:defRPr>
            </a:lvl3pPr>
            <a:lvl4pPr>
              <a:lnSpc>
                <a:spcPts val="2330"/>
              </a:lnSpc>
              <a:spcAft>
                <a:spcPts val="1588"/>
              </a:spcAft>
              <a:defRPr sz="1941">
                <a:solidFill>
                  <a:schemeClr val="bg1"/>
                </a:solidFill>
              </a:defRPr>
            </a:lvl4pPr>
            <a:lvl5pPr>
              <a:defRPr>
                <a:solidFill>
                  <a:schemeClr val="bg1"/>
                </a:solidFill>
              </a:defRPr>
            </a:lvl5pPr>
          </a:lstStyle>
          <a:p>
            <a:pPr lvl="0"/>
            <a:r>
              <a:rPr lang="en-US" dirty="0"/>
              <a:t>Click to edit Master text styles</a:t>
            </a:r>
          </a:p>
          <a:p>
            <a:pPr lvl="1"/>
            <a:r>
              <a:rPr lang="en-US" dirty="0"/>
              <a:t>U.S. Naval Research Laboratory</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5636" y="403412"/>
            <a:ext cx="1242795" cy="806824"/>
          </a:xfrm>
          <a:prstGeom prst="rect">
            <a:avLst/>
          </a:prstGeom>
        </p:spPr>
      </p:pic>
    </p:spTree>
    <p:extLst>
      <p:ext uri="{BB962C8B-B14F-4D97-AF65-F5344CB8AC3E}">
        <p14:creationId xmlns:p14="http://schemas.microsoft.com/office/powerpoint/2010/main" val="1412626288"/>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a:t>
            </a:fld>
            <a:endParaRPr lang="en-US" dirty="0">
              <a:solidFill>
                <a:srgbClr val="1B365D"/>
              </a:solidFill>
            </a:endParaRPr>
          </a:p>
        </p:txBody>
      </p:sp>
      <p:sp>
        <p:nvSpPr>
          <p:cNvPr id="4" name="Footer Placeholder 3"/>
          <p:cNvSpPr>
            <a:spLocks noGrp="1"/>
          </p:cNvSpPr>
          <p:nvPr>
            <p:ph type="ftr" sz="quarter" idx="11"/>
          </p:nvPr>
        </p:nvSpPr>
        <p:spPr/>
        <p:txBody>
          <a:bodyPr/>
          <a:lstStyle/>
          <a:p>
            <a:endParaRPr lang="en-US" dirty="0">
              <a:solidFill>
                <a:prstClr val="white">
                  <a:lumMod val="50000"/>
                </a:prstClr>
              </a:solidFill>
            </a:endParaRP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1478"/>
          <a:stretch/>
        </p:blipFill>
        <p:spPr>
          <a:xfrm>
            <a:off x="0" y="0"/>
            <a:ext cx="9144000" cy="1089212"/>
          </a:xfrm>
          <a:prstGeom prst="rect">
            <a:avLst/>
          </a:prstGeom>
        </p:spPr>
      </p:pic>
      <p:sp>
        <p:nvSpPr>
          <p:cNvPr id="6" name="Title 1"/>
          <p:cNvSpPr>
            <a:spLocks noGrp="1"/>
          </p:cNvSpPr>
          <p:nvPr>
            <p:ph type="title"/>
          </p:nvPr>
        </p:nvSpPr>
        <p:spPr>
          <a:xfrm>
            <a:off x="1870363" y="342898"/>
            <a:ext cx="5715000" cy="403412"/>
          </a:xfrm>
        </p:spPr>
        <p:txBody>
          <a:bodyPr>
            <a:normAutofit/>
          </a:bodyPr>
          <a:lstStyle>
            <a:lvl1pPr>
              <a:defRPr sz="2647" b="1">
                <a:solidFill>
                  <a:srgbClr val="FABE07"/>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5636" y="207317"/>
            <a:ext cx="1039091" cy="674579"/>
          </a:xfrm>
          <a:prstGeom prst="rect">
            <a:avLst/>
          </a:prstGeom>
        </p:spPr>
      </p:pic>
      <p:sp>
        <p:nvSpPr>
          <p:cNvPr id="9" name="Content Placeholder 2"/>
          <p:cNvSpPr>
            <a:spLocks noGrp="1"/>
          </p:cNvSpPr>
          <p:nvPr>
            <p:ph idx="13"/>
          </p:nvPr>
        </p:nvSpPr>
        <p:spPr>
          <a:xfrm>
            <a:off x="415637" y="1555751"/>
            <a:ext cx="3948545" cy="4639235"/>
          </a:xfrm>
        </p:spPr>
        <p:txBody>
          <a:bodyPr/>
          <a:lstStyle>
            <a:lvl1pPr>
              <a:lnSpc>
                <a:spcPct val="100000"/>
              </a:lnSpc>
              <a:spcAft>
                <a:spcPts val="0"/>
              </a:spcAft>
              <a:defRPr sz="1800">
                <a:solidFill>
                  <a:schemeClr val="tx2"/>
                </a:solidFill>
              </a:defRPr>
            </a:lvl1pPr>
            <a:lvl2pPr>
              <a:lnSpc>
                <a:spcPct val="100000"/>
              </a:lnSpc>
              <a:spcAft>
                <a:spcPts val="0"/>
              </a:spcAft>
              <a:defRPr sz="1600">
                <a:solidFill>
                  <a:schemeClr val="tx2"/>
                </a:solidFill>
              </a:defRPr>
            </a:lvl2pPr>
            <a:lvl3pPr>
              <a:lnSpc>
                <a:spcPct val="100000"/>
              </a:lnSpc>
              <a:spcAft>
                <a:spcPts val="0"/>
              </a:spcAft>
              <a:defRPr sz="1400">
                <a:solidFill>
                  <a:schemeClr val="tx2"/>
                </a:solidFill>
              </a:defRPr>
            </a:lvl3pPr>
            <a:lvl4pPr>
              <a:lnSpc>
                <a:spcPct val="100000"/>
              </a:lnSpc>
              <a:spcAft>
                <a:spcPts val="0"/>
              </a:spcAft>
              <a:defRPr sz="1400">
                <a:solidFill>
                  <a:schemeClr val="tx2"/>
                </a:solidFill>
              </a:defRPr>
            </a:lvl4pPr>
            <a:lvl5pPr>
              <a:lnSpc>
                <a:spcPct val="100000"/>
              </a:lnSpc>
              <a:spcAft>
                <a:spcPts val="0"/>
              </a:spcAft>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4"/>
          </p:nvPr>
        </p:nvSpPr>
        <p:spPr>
          <a:xfrm>
            <a:off x="4759037" y="1555751"/>
            <a:ext cx="3948545" cy="4639235"/>
          </a:xfrm>
        </p:spPr>
        <p:txBody>
          <a:bodyPr/>
          <a:lstStyle>
            <a:lvl1pPr>
              <a:lnSpc>
                <a:spcPct val="100000"/>
              </a:lnSpc>
              <a:spcAft>
                <a:spcPts val="0"/>
              </a:spcAft>
              <a:defRPr sz="1800">
                <a:solidFill>
                  <a:schemeClr val="tx2"/>
                </a:solidFill>
              </a:defRPr>
            </a:lvl1pPr>
            <a:lvl2pPr>
              <a:lnSpc>
                <a:spcPct val="100000"/>
              </a:lnSpc>
              <a:spcAft>
                <a:spcPts val="0"/>
              </a:spcAft>
              <a:defRPr sz="1600">
                <a:solidFill>
                  <a:schemeClr val="tx2"/>
                </a:solidFill>
              </a:defRPr>
            </a:lvl2pPr>
            <a:lvl3pPr>
              <a:lnSpc>
                <a:spcPct val="100000"/>
              </a:lnSpc>
              <a:spcAft>
                <a:spcPts val="0"/>
              </a:spcAft>
              <a:defRPr sz="1400">
                <a:solidFill>
                  <a:schemeClr val="tx2"/>
                </a:solidFill>
              </a:defRPr>
            </a:lvl3pPr>
            <a:lvl4pPr>
              <a:lnSpc>
                <a:spcPct val="100000"/>
              </a:lnSpc>
              <a:spcAft>
                <a:spcPts val="0"/>
              </a:spcAft>
              <a:defRPr sz="1400">
                <a:solidFill>
                  <a:schemeClr val="tx2"/>
                </a:solidFill>
              </a:defRPr>
            </a:lvl4pPr>
            <a:lvl5pPr>
              <a:lnSpc>
                <a:spcPct val="100000"/>
              </a:lnSpc>
              <a:spcAft>
                <a:spcPts val="0"/>
              </a:spcAft>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2132282"/>
      </p:ext>
    </p:extLst>
  </p:cSld>
  <p:clrMapOvr>
    <a:masterClrMapping/>
  </p:clrMapOvr>
  <p:extLst mod="1">
    <p:ext uri="{DCECCB84-F9BA-43D5-87BE-67443E8EF086}">
      <p15:sldGuideLst xmlns:p15="http://schemas.microsoft.com/office/powerpoint/2012/main">
        <p15:guide id="1" orient="horz" pos="62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a:t>
            </a:fld>
            <a:endParaRPr lang="en-US" dirty="0">
              <a:solidFill>
                <a:srgbClr val="1B365D"/>
              </a:solidFill>
            </a:endParaRPr>
          </a:p>
        </p:txBody>
      </p:sp>
      <p:sp>
        <p:nvSpPr>
          <p:cNvPr id="4" name="Footer Placeholder 3"/>
          <p:cNvSpPr>
            <a:spLocks noGrp="1"/>
          </p:cNvSpPr>
          <p:nvPr>
            <p:ph type="ftr" sz="quarter" idx="11"/>
          </p:nvPr>
        </p:nvSpPr>
        <p:spPr/>
        <p:txBody>
          <a:bodyPr/>
          <a:lstStyle/>
          <a:p>
            <a:endParaRPr lang="en-US" dirty="0">
              <a:solidFill>
                <a:prstClr val="white">
                  <a:lumMod val="50000"/>
                </a:prstClr>
              </a:solidFill>
            </a:endParaRP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1478"/>
          <a:stretch/>
        </p:blipFill>
        <p:spPr>
          <a:xfrm>
            <a:off x="0" y="0"/>
            <a:ext cx="9144000" cy="1089212"/>
          </a:xfrm>
          <a:prstGeom prst="rect">
            <a:avLst/>
          </a:prstGeom>
        </p:spPr>
      </p:pic>
      <p:sp>
        <p:nvSpPr>
          <p:cNvPr id="6" name="Title 1"/>
          <p:cNvSpPr>
            <a:spLocks noGrp="1"/>
          </p:cNvSpPr>
          <p:nvPr>
            <p:ph type="title"/>
          </p:nvPr>
        </p:nvSpPr>
        <p:spPr>
          <a:xfrm>
            <a:off x="1870363" y="342898"/>
            <a:ext cx="5715000" cy="403412"/>
          </a:xfrm>
        </p:spPr>
        <p:txBody>
          <a:bodyPr>
            <a:normAutofit/>
          </a:bodyPr>
          <a:lstStyle>
            <a:lvl1pPr>
              <a:defRPr sz="2647" b="1">
                <a:solidFill>
                  <a:srgbClr val="FABE07"/>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5636" y="207317"/>
            <a:ext cx="1039091" cy="674579"/>
          </a:xfrm>
          <a:prstGeom prst="rect">
            <a:avLst/>
          </a:prstGeom>
        </p:spPr>
      </p:pic>
      <p:sp>
        <p:nvSpPr>
          <p:cNvPr id="9" name="Content Placeholder 2"/>
          <p:cNvSpPr>
            <a:spLocks noGrp="1"/>
          </p:cNvSpPr>
          <p:nvPr>
            <p:ph idx="13"/>
          </p:nvPr>
        </p:nvSpPr>
        <p:spPr>
          <a:xfrm>
            <a:off x="415637" y="1555751"/>
            <a:ext cx="8291945" cy="4639235"/>
          </a:xfrm>
        </p:spPr>
        <p:txBody>
          <a:bodyPr/>
          <a:lstStyle>
            <a:lvl1pPr>
              <a:lnSpc>
                <a:spcPct val="100000"/>
              </a:lnSpc>
              <a:spcAft>
                <a:spcPts val="0"/>
              </a:spcAft>
              <a:defRPr sz="1800">
                <a:solidFill>
                  <a:schemeClr val="tx2"/>
                </a:solidFill>
              </a:defRPr>
            </a:lvl1pPr>
            <a:lvl2pPr>
              <a:lnSpc>
                <a:spcPct val="100000"/>
              </a:lnSpc>
              <a:spcAft>
                <a:spcPts val="0"/>
              </a:spcAft>
              <a:defRPr sz="1600">
                <a:solidFill>
                  <a:schemeClr val="tx2"/>
                </a:solidFill>
              </a:defRPr>
            </a:lvl2pPr>
            <a:lvl3pPr>
              <a:lnSpc>
                <a:spcPct val="100000"/>
              </a:lnSpc>
              <a:spcAft>
                <a:spcPts val="0"/>
              </a:spcAft>
              <a:defRPr sz="1400">
                <a:solidFill>
                  <a:schemeClr val="tx2"/>
                </a:solidFill>
              </a:defRPr>
            </a:lvl3pPr>
            <a:lvl4pPr>
              <a:lnSpc>
                <a:spcPct val="100000"/>
              </a:lnSpc>
              <a:spcAft>
                <a:spcPts val="0"/>
              </a:spcAft>
              <a:defRPr sz="1400">
                <a:solidFill>
                  <a:schemeClr val="tx2"/>
                </a:solidFill>
              </a:defRPr>
            </a:lvl4pPr>
            <a:lvl5pPr>
              <a:lnSpc>
                <a:spcPct val="100000"/>
              </a:lnSpc>
              <a:spcAft>
                <a:spcPts val="0"/>
              </a:spcAft>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59364708"/>
      </p:ext>
    </p:extLst>
  </p:cSld>
  <p:clrMapOvr>
    <a:masterClrMapping/>
  </p:clrMapOvr>
  <p:extLst mod="1">
    <p:ext uri="{DCECCB84-F9BA-43D5-87BE-67443E8EF086}">
      <p15:sldGuideLst xmlns:p15="http://schemas.microsoft.com/office/powerpoint/2012/main">
        <p15:guide id="1" orient="horz" pos="62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a:t>
            </a:fld>
            <a:endParaRPr lang="en-US" dirty="0">
              <a:solidFill>
                <a:srgbClr val="1B365D"/>
              </a:solidFill>
            </a:endParaRPr>
          </a:p>
        </p:txBody>
      </p:sp>
      <p:sp>
        <p:nvSpPr>
          <p:cNvPr id="4" name="Footer Placeholder 3"/>
          <p:cNvSpPr>
            <a:spLocks noGrp="1"/>
          </p:cNvSpPr>
          <p:nvPr>
            <p:ph type="ftr" sz="quarter" idx="11"/>
          </p:nvPr>
        </p:nvSpPr>
        <p:spPr/>
        <p:txBody>
          <a:bodyPr/>
          <a:lstStyle/>
          <a:p>
            <a:endParaRPr lang="en-US" dirty="0">
              <a:solidFill>
                <a:prstClr val="white">
                  <a:lumMod val="50000"/>
                </a:prstClr>
              </a:solidFill>
            </a:endParaRP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1478"/>
          <a:stretch/>
        </p:blipFill>
        <p:spPr>
          <a:xfrm>
            <a:off x="0" y="0"/>
            <a:ext cx="9144000" cy="1089212"/>
          </a:xfrm>
          <a:prstGeom prst="rect">
            <a:avLst/>
          </a:prstGeom>
        </p:spPr>
      </p:pic>
      <p:sp>
        <p:nvSpPr>
          <p:cNvPr id="6" name="Title 1"/>
          <p:cNvSpPr>
            <a:spLocks noGrp="1"/>
          </p:cNvSpPr>
          <p:nvPr>
            <p:ph type="title"/>
          </p:nvPr>
        </p:nvSpPr>
        <p:spPr>
          <a:xfrm>
            <a:off x="1870363" y="342898"/>
            <a:ext cx="5715000" cy="403412"/>
          </a:xfrm>
        </p:spPr>
        <p:txBody>
          <a:bodyPr>
            <a:normAutofit/>
          </a:bodyPr>
          <a:lstStyle>
            <a:lvl1pPr>
              <a:defRPr sz="2647" b="1">
                <a:solidFill>
                  <a:srgbClr val="FABE07"/>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5636" y="207317"/>
            <a:ext cx="1039091" cy="674579"/>
          </a:xfrm>
          <a:prstGeom prst="rect">
            <a:avLst/>
          </a:prstGeom>
        </p:spPr>
      </p:pic>
    </p:spTree>
    <p:extLst>
      <p:ext uri="{BB962C8B-B14F-4D97-AF65-F5344CB8AC3E}">
        <p14:creationId xmlns:p14="http://schemas.microsoft.com/office/powerpoint/2010/main" val="3576022752"/>
      </p:ext>
    </p:extLst>
  </p:cSld>
  <p:clrMapOvr>
    <a:masterClrMapping/>
  </p:clrMapOvr>
  <p:extLst mod="1">
    <p:ext uri="{DCECCB84-F9BA-43D5-87BE-67443E8EF086}">
      <p15:sldGuideLst xmlns:p15="http://schemas.microsoft.com/office/powerpoint/2012/main">
        <p15:guide id="1" orient="horz" pos="62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tart Blue">
    <p:bg>
      <p:bgPr>
        <a:solidFill>
          <a:schemeClr val="accent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15637" y="2867552"/>
            <a:ext cx="8291945" cy="403412"/>
          </a:xfrm>
        </p:spPr>
        <p:txBody>
          <a:bodyPr>
            <a:noAutofit/>
          </a:bodyPr>
          <a:lstStyle>
            <a:lvl1pPr>
              <a:defRPr sz="4059" b="1">
                <a:solidFill>
                  <a:srgbClr val="FABE07"/>
                </a:solidFill>
              </a:defRPr>
            </a:lvl1pPr>
          </a:lstStyle>
          <a:p>
            <a:r>
              <a:rPr lang="en-US" dirty="0"/>
              <a:t>Click to edit Master title style</a:t>
            </a:r>
          </a:p>
        </p:txBody>
      </p:sp>
      <p:sp>
        <p:nvSpPr>
          <p:cNvPr id="9" name="Content Placeholder 2"/>
          <p:cNvSpPr>
            <a:spLocks noGrp="1"/>
          </p:cNvSpPr>
          <p:nvPr>
            <p:ph idx="13"/>
          </p:nvPr>
        </p:nvSpPr>
        <p:spPr>
          <a:xfrm>
            <a:off x="415637" y="3425674"/>
            <a:ext cx="8291945" cy="2576756"/>
          </a:xfrm>
        </p:spPr>
        <p:txBody>
          <a:bodyPr>
            <a:normAutofit/>
          </a:bodyPr>
          <a:lstStyle>
            <a:lvl1pPr marL="0" indent="0">
              <a:lnSpc>
                <a:spcPct val="100000"/>
              </a:lnSpc>
              <a:spcAft>
                <a:spcPts val="0"/>
              </a:spcAft>
              <a:buNone/>
              <a:defRPr lang="en-US" sz="1500" b="0" kern="100" dirty="0" smtClean="0">
                <a:solidFill>
                  <a:schemeClr val="bg1"/>
                </a:solidFill>
                <a:latin typeface="+mn-lt"/>
                <a:ea typeface="+mn-ea"/>
                <a:cs typeface="+mn-cs"/>
              </a:defRPr>
            </a:lvl1pPr>
            <a:lvl2pPr marL="228600" indent="-228600">
              <a:lnSpc>
                <a:spcPct val="100000"/>
              </a:lnSpc>
              <a:spcAft>
                <a:spcPts val="0"/>
              </a:spcAft>
              <a:defRPr lang="en-US" sz="1500" b="0" kern="100" dirty="0" smtClean="0">
                <a:solidFill>
                  <a:schemeClr val="bg1"/>
                </a:solidFill>
                <a:latin typeface="+mn-lt"/>
                <a:ea typeface="+mn-ea"/>
                <a:cs typeface="+mn-cs"/>
              </a:defRPr>
            </a:lvl2pPr>
            <a:lvl3pPr marL="457200" indent="-228600">
              <a:lnSpc>
                <a:spcPct val="100000"/>
              </a:lnSpc>
              <a:spcAft>
                <a:spcPts val="0"/>
              </a:spcAft>
              <a:defRPr lang="en-US" sz="1500" b="0" kern="100" baseline="0" dirty="0" smtClean="0">
                <a:solidFill>
                  <a:schemeClr val="bg1"/>
                </a:solidFill>
                <a:latin typeface="+mn-lt"/>
                <a:ea typeface="+mn-ea"/>
                <a:cs typeface="+mn-cs"/>
              </a:defRPr>
            </a:lvl3pPr>
            <a:lvl4pPr marL="685800" indent="-228600">
              <a:lnSpc>
                <a:spcPct val="100000"/>
              </a:lnSpc>
              <a:spcAft>
                <a:spcPts val="0"/>
              </a:spcAft>
              <a:defRPr lang="en-US" sz="1500" b="0" kern="100" baseline="0" dirty="0">
                <a:solidFill>
                  <a:schemeClr val="bg1"/>
                </a:solidFill>
                <a:latin typeface="+mn-lt"/>
                <a:ea typeface="+mn-ea"/>
                <a:cs typeface="+mn-cs"/>
              </a:defRPr>
            </a:lvl4pPr>
            <a:lvl5pPr marL="914400" indent="-228600">
              <a:lnSpc>
                <a:spcPct val="100000"/>
              </a:lnSpc>
              <a:spcAft>
                <a:spcPts val="0"/>
              </a:spcAft>
              <a:defRPr sz="1500" b="0">
                <a:solidFill>
                  <a:schemeClr val="bg1"/>
                </a:solidFill>
              </a:defRPr>
            </a:lvl5pPr>
          </a:lstStyle>
          <a:p>
            <a:pPr lvl="0"/>
            <a:r>
              <a:rPr lang="en-US" dirty="0"/>
              <a:t>Click to edit Master text styles</a:t>
            </a:r>
          </a:p>
          <a:p>
            <a:pPr marL="228600" lvl="0" indent="-228600" algn="l" defTabSz="914422" rtl="0" eaLnBrk="1" latinLnBrk="0" hangingPunct="1">
              <a:lnSpc>
                <a:spcPct val="100000"/>
              </a:lnSpc>
              <a:spcBef>
                <a:spcPts val="0"/>
              </a:spcBef>
              <a:spcAft>
                <a:spcPts val="0"/>
              </a:spcAft>
              <a:buFont typeface="Arial" panose="020B0604020202020204" pitchFamily="34" charset="0"/>
              <a:buChar char="•"/>
            </a:pPr>
            <a:r>
              <a:rPr lang="en-US" dirty="0"/>
              <a:t>Second level</a:t>
            </a:r>
          </a:p>
          <a:p>
            <a:pPr marL="457200" lvl="1" indent="-228600" algn="l" defTabSz="914422" rtl="0" eaLnBrk="1" latinLnBrk="0" hangingPunct="1">
              <a:lnSpc>
                <a:spcPct val="100000"/>
              </a:lnSpc>
              <a:spcBef>
                <a:spcPts val="0"/>
              </a:spcBef>
              <a:spcAft>
                <a:spcPts val="0"/>
              </a:spcAft>
              <a:buFont typeface="Arial" panose="020B0604020202020204" pitchFamily="34" charset="0"/>
              <a:buChar char="–"/>
            </a:pPr>
            <a:r>
              <a:rPr lang="en-US" dirty="0"/>
              <a:t>Third level</a:t>
            </a:r>
          </a:p>
          <a:p>
            <a:pPr marL="685800" lvl="2" indent="-228600" algn="l" defTabSz="914422" rtl="0" eaLnBrk="1" latinLnBrk="0" hangingPunct="1">
              <a:lnSpc>
                <a:spcPct val="100000"/>
              </a:lnSpc>
              <a:spcBef>
                <a:spcPts val="0"/>
              </a:spcBef>
              <a:spcAft>
                <a:spcPts val="0"/>
              </a:spcAft>
              <a:buFont typeface="Arial" panose="020B0604020202020204" pitchFamily="34" charset="0"/>
              <a:buChar char="•"/>
            </a:pPr>
            <a:r>
              <a:rPr lang="en-US" dirty="0"/>
              <a:t>Fourth level</a:t>
            </a:r>
          </a:p>
          <a:p>
            <a:pPr marL="914400" lvl="3" indent="-228600" algn="l" defTabSz="914422" rtl="0" eaLnBrk="1" latinLnBrk="0" hangingPunct="1">
              <a:lnSpc>
                <a:spcPct val="100000"/>
              </a:lnSpc>
              <a:spcBef>
                <a:spcPts val="0"/>
              </a:spcBef>
              <a:spcAft>
                <a:spcPts val="0"/>
              </a:spcAft>
              <a:buFont typeface="Arial" panose="020B0604020202020204" pitchFamily="34" charset="0"/>
              <a:buChar char="–"/>
            </a:pPr>
            <a:r>
              <a:rPr lang="en-US" dirty="0"/>
              <a:t>Fifth level</a:t>
            </a:r>
          </a:p>
        </p:txBody>
      </p:sp>
      <p:sp>
        <p:nvSpPr>
          <p:cNvPr id="8" name="Slide Number Placeholder 2"/>
          <p:cNvSpPr>
            <a:spLocks noGrp="1"/>
          </p:cNvSpPr>
          <p:nvPr>
            <p:ph type="sldNum" sz="quarter" idx="10"/>
          </p:nvPr>
        </p:nvSpPr>
        <p:spPr>
          <a:xfrm>
            <a:off x="6650182" y="6356350"/>
            <a:ext cx="2057400" cy="365125"/>
          </a:xfrm>
        </p:spPr>
        <p:txBody>
          <a:bodyPr/>
          <a:lstStyle/>
          <a:p>
            <a:r>
              <a:rPr lang="en-US" dirty="0">
                <a:solidFill>
                  <a:prstClr val="black">
                    <a:tint val="75000"/>
                  </a:prstClr>
                </a:solidFill>
              </a:rPr>
              <a:t>Instrumentation in FSW  |  </a:t>
            </a:r>
            <a:fld id="{EC78876D-F60F-416A-9AB8-0484C938732F}"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570751598"/>
      </p:ext>
    </p:extLst>
  </p:cSld>
  <p:clrMapOvr>
    <a:masterClrMapping/>
  </p:clrMapOvr>
  <p:extLst mod="1">
    <p:ext uri="{DCECCB84-F9BA-43D5-87BE-67443E8EF086}">
      <p15:sldGuideLst xmlns:p15="http://schemas.microsoft.com/office/powerpoint/2012/main">
        <p15:guide id="1" orient="horz" pos="23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tart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15637" y="2867552"/>
            <a:ext cx="8291945" cy="403412"/>
          </a:xfrm>
        </p:spPr>
        <p:txBody>
          <a:bodyPr>
            <a:noAutofit/>
          </a:bodyPr>
          <a:lstStyle>
            <a:lvl1pPr>
              <a:defRPr sz="4059" b="1">
                <a:solidFill>
                  <a:schemeClr val="tx2"/>
                </a:solidFill>
              </a:defRPr>
            </a:lvl1pPr>
          </a:lstStyle>
          <a:p>
            <a:r>
              <a:rPr lang="en-US" dirty="0"/>
              <a:t>Click to edit Master title style</a:t>
            </a:r>
          </a:p>
        </p:txBody>
      </p:sp>
      <p:sp>
        <p:nvSpPr>
          <p:cNvPr id="9" name="Content Placeholder 2"/>
          <p:cNvSpPr>
            <a:spLocks noGrp="1"/>
          </p:cNvSpPr>
          <p:nvPr>
            <p:ph idx="13"/>
          </p:nvPr>
        </p:nvSpPr>
        <p:spPr>
          <a:xfrm>
            <a:off x="415637" y="3425674"/>
            <a:ext cx="8291945" cy="2576756"/>
          </a:xfrm>
        </p:spPr>
        <p:txBody>
          <a:bodyPr>
            <a:normAutofit/>
          </a:bodyPr>
          <a:lstStyle>
            <a:lvl1pPr marL="0" indent="0">
              <a:lnSpc>
                <a:spcPct val="100000"/>
              </a:lnSpc>
              <a:spcAft>
                <a:spcPts val="0"/>
              </a:spcAft>
              <a:buNone/>
              <a:defRPr lang="en-US" sz="1500" b="0" kern="100" dirty="0" smtClean="0">
                <a:solidFill>
                  <a:schemeClr val="tx2">
                    <a:lumMod val="60000"/>
                    <a:lumOff val="40000"/>
                  </a:schemeClr>
                </a:solidFill>
                <a:latin typeface="+mn-lt"/>
                <a:ea typeface="+mn-ea"/>
                <a:cs typeface="+mn-cs"/>
              </a:defRPr>
            </a:lvl1pPr>
            <a:lvl2pPr marL="228600" indent="-228600">
              <a:lnSpc>
                <a:spcPct val="100000"/>
              </a:lnSpc>
              <a:spcAft>
                <a:spcPts val="0"/>
              </a:spcAft>
              <a:defRPr lang="en-US" sz="1500" b="0" kern="100" dirty="0" smtClean="0">
                <a:solidFill>
                  <a:schemeClr val="tx2">
                    <a:lumMod val="60000"/>
                    <a:lumOff val="40000"/>
                  </a:schemeClr>
                </a:solidFill>
                <a:latin typeface="+mn-lt"/>
                <a:ea typeface="+mn-ea"/>
                <a:cs typeface="+mn-cs"/>
              </a:defRPr>
            </a:lvl2pPr>
            <a:lvl3pPr marL="457200" indent="-228600">
              <a:lnSpc>
                <a:spcPct val="100000"/>
              </a:lnSpc>
              <a:spcAft>
                <a:spcPts val="0"/>
              </a:spcAft>
              <a:defRPr lang="en-US" sz="1500" b="0" kern="100" baseline="0" dirty="0" smtClean="0">
                <a:solidFill>
                  <a:schemeClr val="tx2">
                    <a:lumMod val="60000"/>
                    <a:lumOff val="40000"/>
                  </a:schemeClr>
                </a:solidFill>
                <a:latin typeface="+mn-lt"/>
                <a:ea typeface="+mn-ea"/>
                <a:cs typeface="+mn-cs"/>
              </a:defRPr>
            </a:lvl3pPr>
            <a:lvl4pPr marL="685800" indent="-228600">
              <a:lnSpc>
                <a:spcPct val="100000"/>
              </a:lnSpc>
              <a:spcAft>
                <a:spcPts val="0"/>
              </a:spcAft>
              <a:defRPr lang="en-US" sz="1500" b="0" kern="100" baseline="0" dirty="0">
                <a:solidFill>
                  <a:schemeClr val="tx2">
                    <a:lumMod val="60000"/>
                    <a:lumOff val="40000"/>
                  </a:schemeClr>
                </a:solidFill>
                <a:latin typeface="+mn-lt"/>
                <a:ea typeface="+mn-ea"/>
                <a:cs typeface="+mn-cs"/>
              </a:defRPr>
            </a:lvl4pPr>
            <a:lvl5pPr marL="914400" indent="-228600">
              <a:lnSpc>
                <a:spcPct val="100000"/>
              </a:lnSpc>
              <a:spcAft>
                <a:spcPts val="0"/>
              </a:spcAft>
              <a:defRPr sz="1500" b="0">
                <a:solidFill>
                  <a:schemeClr val="tx2">
                    <a:lumMod val="60000"/>
                    <a:lumOff val="40000"/>
                  </a:schemeClr>
                </a:solidFill>
              </a:defRPr>
            </a:lvl5pPr>
          </a:lstStyle>
          <a:p>
            <a:pPr lvl="0"/>
            <a:r>
              <a:rPr lang="en-US" dirty="0"/>
              <a:t>Click to edit Master text styles</a:t>
            </a:r>
          </a:p>
          <a:p>
            <a:pPr marL="228600" lvl="0" indent="-228600" algn="l" defTabSz="914422" rtl="0" eaLnBrk="1" latinLnBrk="0" hangingPunct="1">
              <a:lnSpc>
                <a:spcPct val="100000"/>
              </a:lnSpc>
              <a:spcBef>
                <a:spcPts val="0"/>
              </a:spcBef>
              <a:spcAft>
                <a:spcPts val="0"/>
              </a:spcAft>
              <a:buFont typeface="Arial" panose="020B0604020202020204" pitchFamily="34" charset="0"/>
              <a:buChar char="•"/>
            </a:pPr>
            <a:r>
              <a:rPr lang="en-US" dirty="0"/>
              <a:t>Second level</a:t>
            </a:r>
          </a:p>
          <a:p>
            <a:pPr marL="457200" lvl="1" indent="-228600" algn="l" defTabSz="914422" rtl="0" eaLnBrk="1" latinLnBrk="0" hangingPunct="1">
              <a:lnSpc>
                <a:spcPct val="100000"/>
              </a:lnSpc>
              <a:spcBef>
                <a:spcPts val="0"/>
              </a:spcBef>
              <a:spcAft>
                <a:spcPts val="0"/>
              </a:spcAft>
              <a:buFont typeface="Arial" panose="020B0604020202020204" pitchFamily="34" charset="0"/>
              <a:buChar char="–"/>
            </a:pPr>
            <a:r>
              <a:rPr lang="en-US" dirty="0"/>
              <a:t>Third level</a:t>
            </a:r>
          </a:p>
          <a:p>
            <a:pPr marL="685800" lvl="2" indent="-228600" algn="l" defTabSz="914422" rtl="0" eaLnBrk="1" latinLnBrk="0" hangingPunct="1">
              <a:lnSpc>
                <a:spcPct val="100000"/>
              </a:lnSpc>
              <a:spcBef>
                <a:spcPts val="0"/>
              </a:spcBef>
              <a:spcAft>
                <a:spcPts val="0"/>
              </a:spcAft>
              <a:buFont typeface="Arial" panose="020B0604020202020204" pitchFamily="34" charset="0"/>
              <a:buChar char="•"/>
            </a:pPr>
            <a:r>
              <a:rPr lang="en-US" dirty="0"/>
              <a:t>Fourth level</a:t>
            </a:r>
          </a:p>
          <a:p>
            <a:pPr marL="914400" lvl="3" indent="-228600" algn="l" defTabSz="914422" rtl="0" eaLnBrk="1" latinLnBrk="0" hangingPunct="1">
              <a:lnSpc>
                <a:spcPct val="100000"/>
              </a:lnSpc>
              <a:spcBef>
                <a:spcPts val="0"/>
              </a:spcBef>
              <a:spcAft>
                <a:spcPts val="0"/>
              </a:spcAft>
              <a:buFont typeface="Arial" panose="020B0604020202020204" pitchFamily="34" charset="0"/>
              <a:buChar char="–"/>
            </a:pPr>
            <a:r>
              <a:rPr lang="en-US" dirty="0"/>
              <a:t>Fifth level</a:t>
            </a:r>
          </a:p>
        </p:txBody>
      </p:sp>
      <p:sp>
        <p:nvSpPr>
          <p:cNvPr id="8" name="Slide Number Placeholder 2"/>
          <p:cNvSpPr>
            <a:spLocks noGrp="1"/>
          </p:cNvSpPr>
          <p:nvPr>
            <p:ph type="sldNum" sz="quarter" idx="10"/>
          </p:nvPr>
        </p:nvSpPr>
        <p:spPr>
          <a:xfrm>
            <a:off x="6650182" y="6356350"/>
            <a:ext cx="2057400" cy="365125"/>
          </a:xfrm>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a:t>
            </a:fld>
            <a:endParaRPr lang="en-US" dirty="0">
              <a:solidFill>
                <a:srgbClr val="1B365D"/>
              </a:solidFill>
            </a:endParaRPr>
          </a:p>
        </p:txBody>
      </p:sp>
    </p:spTree>
    <p:extLst>
      <p:ext uri="{BB962C8B-B14F-4D97-AF65-F5344CB8AC3E}">
        <p14:creationId xmlns:p14="http://schemas.microsoft.com/office/powerpoint/2010/main" val="238581519"/>
      </p:ext>
    </p:extLst>
  </p:cSld>
  <p:clrMapOvr>
    <a:masterClrMapping/>
  </p:clrMapOvr>
  <p:extLst mod="1">
    <p:ext uri="{DCECCB84-F9BA-43D5-87BE-67443E8EF086}">
      <p15:sldGuideLst xmlns:p15="http://schemas.microsoft.com/office/powerpoint/2012/main">
        <p15:guide id="1" orient="horz" pos="23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15637" y="1580377"/>
            <a:ext cx="5163317" cy="2295704"/>
          </a:xfrm>
        </p:spPr>
        <p:txBody>
          <a:bodyPr anchor="b">
            <a:noAutofit/>
          </a:bodyPr>
          <a:lstStyle>
            <a:lvl1pPr>
              <a:lnSpc>
                <a:spcPts val="3441"/>
              </a:lnSpc>
              <a:defRPr sz="3000" b="1">
                <a:solidFill>
                  <a:schemeClr val="tx2"/>
                </a:solidFill>
              </a:defRPr>
            </a:lvl1pPr>
          </a:lstStyle>
          <a:p>
            <a:r>
              <a:rPr lang="en-US" dirty="0"/>
              <a:t>Click to edit Master title style</a:t>
            </a:r>
          </a:p>
        </p:txBody>
      </p:sp>
      <p:sp>
        <p:nvSpPr>
          <p:cNvPr id="9" name="Content Placeholder 2"/>
          <p:cNvSpPr>
            <a:spLocks noGrp="1"/>
          </p:cNvSpPr>
          <p:nvPr>
            <p:ph idx="13"/>
          </p:nvPr>
        </p:nvSpPr>
        <p:spPr>
          <a:xfrm>
            <a:off x="415636" y="4167205"/>
            <a:ext cx="4779818" cy="840094"/>
          </a:xfrm>
        </p:spPr>
        <p:txBody>
          <a:bodyPr anchor="t">
            <a:normAutofit/>
          </a:bodyPr>
          <a:lstStyle>
            <a:lvl1pPr marL="0" indent="0">
              <a:lnSpc>
                <a:spcPts val="1677"/>
              </a:lnSpc>
              <a:spcAft>
                <a:spcPts val="0"/>
              </a:spcAft>
              <a:buNone/>
              <a:defRPr lang="en-US" sz="1500" b="0" kern="100" dirty="0" smtClean="0">
                <a:solidFill>
                  <a:schemeClr val="tx2"/>
                </a:solidFill>
                <a:latin typeface="+mn-lt"/>
                <a:ea typeface="+mn-ea"/>
                <a:cs typeface="+mn-cs"/>
              </a:defRPr>
            </a:lvl1pPr>
            <a:lvl2pPr marL="228600" indent="-228600">
              <a:lnSpc>
                <a:spcPts val="1677"/>
              </a:lnSpc>
              <a:spcAft>
                <a:spcPts val="0"/>
              </a:spcAft>
              <a:defRPr lang="en-US" sz="1500" b="0" kern="100" dirty="0" smtClean="0">
                <a:solidFill>
                  <a:schemeClr val="tx2"/>
                </a:solidFill>
                <a:latin typeface="+mn-lt"/>
                <a:ea typeface="+mn-ea"/>
                <a:cs typeface="+mn-cs"/>
              </a:defRPr>
            </a:lvl2pPr>
            <a:lvl3pPr marL="457200" indent="-228600">
              <a:lnSpc>
                <a:spcPts val="1677"/>
              </a:lnSpc>
              <a:spcAft>
                <a:spcPts val="0"/>
              </a:spcAft>
              <a:buFontTx/>
              <a:buNone/>
              <a:defRPr sz="1324" b="1">
                <a:solidFill>
                  <a:schemeClr val="tx2"/>
                </a:solidFill>
              </a:defRPr>
            </a:lvl3pPr>
            <a:lvl4pPr>
              <a:lnSpc>
                <a:spcPts val="2330"/>
              </a:lnSpc>
              <a:spcAft>
                <a:spcPts val="1588"/>
              </a:spcAft>
              <a:defRPr sz="1941">
                <a:solidFill>
                  <a:schemeClr val="bg1"/>
                </a:solidFill>
              </a:defRPr>
            </a:lvl4pPr>
            <a:lvl5pPr>
              <a:defRPr>
                <a:solidFill>
                  <a:schemeClr val="bg1"/>
                </a:solidFill>
              </a:defRPr>
            </a:lvl5pPr>
          </a:lstStyle>
          <a:p>
            <a:pPr lvl="0"/>
            <a:r>
              <a:rPr lang="en-US" dirty="0"/>
              <a:t>Click to edit Master text styles</a:t>
            </a:r>
          </a:p>
          <a:p>
            <a:pPr marL="228600" lvl="0" indent="-228600" algn="l" defTabSz="914422" rtl="0" eaLnBrk="1" latinLnBrk="0" hangingPunct="1">
              <a:lnSpc>
                <a:spcPts val="1677"/>
              </a:lnSpc>
              <a:spcBef>
                <a:spcPts val="0"/>
              </a:spcBef>
              <a:spcAft>
                <a:spcPts val="0"/>
              </a:spcAft>
              <a:buFont typeface="Arial" panose="020B0604020202020204" pitchFamily="34" charset="0"/>
              <a:buChar char="•"/>
            </a:pPr>
            <a:r>
              <a:rPr lang="en-US" dirty="0"/>
              <a:t>Second level</a:t>
            </a:r>
          </a:p>
          <a:p>
            <a:pPr marL="457200" lvl="1" indent="-228600" algn="l" defTabSz="914422" rtl="0" eaLnBrk="1" latinLnBrk="0" hangingPunct="1">
              <a:lnSpc>
                <a:spcPts val="1677"/>
              </a:lnSpc>
              <a:spcBef>
                <a:spcPts val="0"/>
              </a:spcBef>
              <a:spcAft>
                <a:spcPts val="0"/>
              </a:spcAft>
              <a:buFont typeface="Arial" panose="020B0604020202020204" pitchFamily="34" charset="0"/>
              <a:buChar char="–"/>
            </a:pPr>
            <a:r>
              <a:rPr lang="en-US" dirty="0"/>
              <a:t>Third level</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5637" y="403412"/>
            <a:ext cx="1242794" cy="806824"/>
          </a:xfrm>
          <a:prstGeom prst="rect">
            <a:avLst/>
          </a:prstGeom>
        </p:spPr>
      </p:pic>
      <p:sp>
        <p:nvSpPr>
          <p:cNvPr id="3" name="Picture Placeholder 2"/>
          <p:cNvSpPr>
            <a:spLocks noGrp="1"/>
          </p:cNvSpPr>
          <p:nvPr>
            <p:ph type="pic" sz="quarter" idx="15"/>
          </p:nvPr>
        </p:nvSpPr>
        <p:spPr>
          <a:xfrm>
            <a:off x="4147793" y="-8317"/>
            <a:ext cx="4996206" cy="6866317"/>
          </a:xfrm>
          <a:custGeom>
            <a:avLst/>
            <a:gdLst>
              <a:gd name="connsiteX0" fmla="*/ 0 w 3657600"/>
              <a:gd name="connsiteY0" fmla="*/ 0 h 7772400"/>
              <a:gd name="connsiteX1" fmla="*/ 3657600 w 3657600"/>
              <a:gd name="connsiteY1" fmla="*/ 0 h 7772400"/>
              <a:gd name="connsiteX2" fmla="*/ 3657600 w 3657600"/>
              <a:gd name="connsiteY2" fmla="*/ 7772400 h 7772400"/>
              <a:gd name="connsiteX3" fmla="*/ 0 w 3657600"/>
              <a:gd name="connsiteY3" fmla="*/ 7772400 h 7772400"/>
              <a:gd name="connsiteX4" fmla="*/ 0 w 3657600"/>
              <a:gd name="connsiteY4" fmla="*/ 0 h 7772400"/>
              <a:gd name="connsiteX0" fmla="*/ 0 w 5495827"/>
              <a:gd name="connsiteY0" fmla="*/ 0 h 7781826"/>
              <a:gd name="connsiteX1" fmla="*/ 5495827 w 5495827"/>
              <a:gd name="connsiteY1" fmla="*/ 9426 h 7781826"/>
              <a:gd name="connsiteX2" fmla="*/ 5495827 w 5495827"/>
              <a:gd name="connsiteY2" fmla="*/ 7781826 h 7781826"/>
              <a:gd name="connsiteX3" fmla="*/ 1838227 w 5495827"/>
              <a:gd name="connsiteY3" fmla="*/ 7781826 h 7781826"/>
              <a:gd name="connsiteX4" fmla="*/ 0 w 5495827"/>
              <a:gd name="connsiteY4" fmla="*/ 0 h 7781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5827" h="7781826">
                <a:moveTo>
                  <a:pt x="0" y="0"/>
                </a:moveTo>
                <a:lnTo>
                  <a:pt x="5495827" y="9426"/>
                </a:lnTo>
                <a:lnTo>
                  <a:pt x="5495827" y="7781826"/>
                </a:lnTo>
                <a:lnTo>
                  <a:pt x="1838227" y="7781826"/>
                </a:lnTo>
                <a:lnTo>
                  <a:pt x="0" y="0"/>
                </a:lnTo>
                <a:close/>
              </a:path>
            </a:pathLst>
          </a:custGeom>
        </p:spPr>
        <p:txBody>
          <a:bodyPr/>
          <a:lstStyle/>
          <a:p>
            <a:endParaRPr lang="en-US"/>
          </a:p>
        </p:txBody>
      </p:sp>
      <p:sp>
        <p:nvSpPr>
          <p:cNvPr id="12" name="Slide Number Placeholder 2"/>
          <p:cNvSpPr>
            <a:spLocks noGrp="1"/>
          </p:cNvSpPr>
          <p:nvPr>
            <p:ph type="sldNum" sz="quarter" idx="10"/>
          </p:nvPr>
        </p:nvSpPr>
        <p:spPr>
          <a:xfrm>
            <a:off x="6650182" y="6356350"/>
            <a:ext cx="2057400" cy="365125"/>
          </a:xfrm>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a:t>
            </a:fld>
            <a:endParaRPr lang="en-US" dirty="0">
              <a:solidFill>
                <a:srgbClr val="1B365D"/>
              </a:solidFill>
            </a:endParaRPr>
          </a:p>
        </p:txBody>
      </p:sp>
    </p:spTree>
    <p:extLst>
      <p:ext uri="{BB962C8B-B14F-4D97-AF65-F5344CB8AC3E}">
        <p14:creationId xmlns:p14="http://schemas.microsoft.com/office/powerpoint/2010/main" val="3704249491"/>
      </p:ext>
    </p:extLst>
  </p:cSld>
  <p:clrMapOvr>
    <a:masterClrMapping/>
  </p:clrMapOvr>
  <p:extLst mod="1">
    <p:ext uri="{DCECCB84-F9BA-43D5-87BE-67443E8EF086}">
      <p15:sldGuideLst xmlns:p15="http://schemas.microsoft.com/office/powerpoint/2012/main">
        <p15:guide id="1"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415637" y="1815353"/>
            <a:ext cx="8312727" cy="443752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650182" y="6356350"/>
            <a:ext cx="2057400" cy="365125"/>
          </a:xfrm>
          <a:prstGeom prst="rect">
            <a:avLst/>
          </a:prstGeom>
        </p:spPr>
        <p:txBody>
          <a:bodyPr vert="horz" lIns="0" tIns="0" rIns="0" bIns="0" rtlCol="0" anchor="ctr"/>
          <a:lstStyle>
            <a:lvl1pPr algn="r">
              <a:defRPr sz="794" b="0">
                <a:solidFill>
                  <a:schemeClr val="tx1">
                    <a:tint val="75000"/>
                  </a:schemeClr>
                </a:solidFill>
              </a:defRPr>
            </a:lvl1pPr>
          </a:lstStyle>
          <a:p>
            <a:r>
              <a:rPr lang="en-US" dirty="0">
                <a:solidFill>
                  <a:prstClr val="black">
                    <a:tint val="75000"/>
                  </a:prstClr>
                </a:solidFill>
              </a:rPr>
              <a:t>Instrumentation in FSW  |  </a:t>
            </a:r>
            <a:fld id="{EC78876D-F60F-416A-9AB8-0484C938732F}" type="slidenum">
              <a:rPr lang="en-US" smtClean="0">
                <a:solidFill>
                  <a:srgbClr val="1B365D"/>
                </a:solidFill>
              </a:rPr>
              <a:pPr/>
              <a:t>‹#›</a:t>
            </a:fld>
            <a:endParaRPr lang="en-US" dirty="0">
              <a:solidFill>
                <a:srgbClr val="1B365D"/>
              </a:solidFill>
            </a:endParaRPr>
          </a:p>
        </p:txBody>
      </p:sp>
      <p:sp>
        <p:nvSpPr>
          <p:cNvPr id="8" name="Footer Placeholder 2"/>
          <p:cNvSpPr>
            <a:spLocks noGrp="1"/>
          </p:cNvSpPr>
          <p:nvPr>
            <p:ph type="ftr" sz="quarter" idx="3"/>
          </p:nvPr>
        </p:nvSpPr>
        <p:spPr>
          <a:xfrm>
            <a:off x="415636" y="6356350"/>
            <a:ext cx="3086100" cy="365125"/>
          </a:xfrm>
          <a:prstGeom prst="rect">
            <a:avLst/>
          </a:prstGeom>
        </p:spPr>
        <p:txBody>
          <a:bodyPr anchor="ctr"/>
          <a:lstStyle>
            <a:lvl1pPr>
              <a:defRPr sz="794" b="0">
                <a:solidFill>
                  <a:schemeClr val="bg1">
                    <a:lumMod val="50000"/>
                  </a:schemeClr>
                </a:solidFill>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54909176"/>
      </p:ext>
    </p:extLst>
  </p:cSld>
  <p:clrMap bg1="lt1" tx1="dk1" bg2="lt2" tx2="dk2" accent1="accent1" accent2="accent2" accent3="accent3" accent4="accent4" accent5="accent5" accent6="accent6" hlink="hlink" folHlink="folHlink"/>
  <p:sldLayoutIdLst>
    <p:sldLayoutId id="2147484258" r:id="rId1"/>
    <p:sldLayoutId id="2147484254" r:id="rId2"/>
    <p:sldLayoutId id="2147484255" r:id="rId3"/>
    <p:sldLayoutId id="2147484260" r:id="rId4"/>
    <p:sldLayoutId id="2147484256" r:id="rId5"/>
    <p:sldLayoutId id="2147484257" r:id="rId6"/>
    <p:sldLayoutId id="2147484259" r:id="rId7"/>
  </p:sldLayoutIdLst>
  <p:hf hdr="0" dt="0"/>
  <p:txStyles>
    <p:titleStyle>
      <a:lvl1pPr algn="l" defTabSz="914422" rtl="0" eaLnBrk="1" latinLnBrk="0" hangingPunct="1">
        <a:lnSpc>
          <a:spcPct val="90000"/>
        </a:lnSpc>
        <a:spcBef>
          <a:spcPct val="0"/>
        </a:spcBef>
        <a:buNone/>
        <a:defRPr sz="4059" kern="100" baseline="0">
          <a:solidFill>
            <a:schemeClr val="tx2"/>
          </a:solidFill>
          <a:latin typeface="+mj-lt"/>
          <a:ea typeface="+mj-ea"/>
          <a:cs typeface="+mj-cs"/>
        </a:defRPr>
      </a:lvl1pPr>
    </p:titleStyle>
    <p:bodyStyle>
      <a:lvl1pPr marL="228600" indent="-228600" algn="l" defTabSz="914422" rtl="0" eaLnBrk="1" latinLnBrk="0" hangingPunct="1">
        <a:lnSpc>
          <a:spcPct val="100000"/>
        </a:lnSpc>
        <a:spcBef>
          <a:spcPts val="0"/>
        </a:spcBef>
        <a:spcAft>
          <a:spcPts val="0"/>
        </a:spcAft>
        <a:buFont typeface="Arial" panose="020B0604020202020204" pitchFamily="34" charset="0"/>
        <a:buChar char="•"/>
        <a:defRPr sz="1800" kern="100">
          <a:solidFill>
            <a:schemeClr val="tx2"/>
          </a:solidFill>
          <a:latin typeface="+mn-lt"/>
          <a:ea typeface="+mn-ea"/>
          <a:cs typeface="+mn-cs"/>
        </a:defRPr>
      </a:lvl1pPr>
      <a:lvl2pPr marL="457200" indent="-228600" algn="l" defTabSz="914422" rtl="0" eaLnBrk="1" latinLnBrk="0" hangingPunct="1">
        <a:lnSpc>
          <a:spcPct val="100000"/>
        </a:lnSpc>
        <a:spcBef>
          <a:spcPts val="0"/>
        </a:spcBef>
        <a:spcAft>
          <a:spcPts val="0"/>
        </a:spcAft>
        <a:buFont typeface="Arial" panose="020B0604020202020204" pitchFamily="34" charset="0"/>
        <a:buChar char="–"/>
        <a:defRPr sz="1600" b="0" kern="100">
          <a:solidFill>
            <a:schemeClr val="tx2"/>
          </a:solidFill>
          <a:latin typeface="+mn-lt"/>
          <a:ea typeface="+mn-ea"/>
          <a:cs typeface="+mn-cs"/>
        </a:defRPr>
      </a:lvl2pPr>
      <a:lvl3pPr marL="685800" indent="-228600" algn="l" defTabSz="914422" rtl="0" eaLnBrk="1" latinLnBrk="0" hangingPunct="1">
        <a:lnSpc>
          <a:spcPct val="100000"/>
        </a:lnSpc>
        <a:spcBef>
          <a:spcPts val="0"/>
        </a:spcBef>
        <a:spcAft>
          <a:spcPts val="0"/>
        </a:spcAft>
        <a:buFont typeface="Arial" panose="020B0604020202020204" pitchFamily="34" charset="0"/>
        <a:buChar char="•"/>
        <a:defRPr sz="1400" kern="100" baseline="0">
          <a:solidFill>
            <a:schemeClr val="tx2"/>
          </a:solidFill>
          <a:latin typeface="+mn-lt"/>
          <a:ea typeface="+mn-ea"/>
          <a:cs typeface="+mn-cs"/>
        </a:defRPr>
      </a:lvl3pPr>
      <a:lvl4pPr marL="914400" indent="-228600" algn="l" defTabSz="914422" rtl="0" eaLnBrk="1" latinLnBrk="0" hangingPunct="1">
        <a:lnSpc>
          <a:spcPct val="100000"/>
        </a:lnSpc>
        <a:spcBef>
          <a:spcPts val="0"/>
        </a:spcBef>
        <a:spcAft>
          <a:spcPts val="0"/>
        </a:spcAft>
        <a:buFont typeface="Arial" panose="020B0604020202020204" pitchFamily="34" charset="0"/>
        <a:buChar char="–"/>
        <a:defRPr sz="1400" b="0" kern="100" baseline="0">
          <a:solidFill>
            <a:schemeClr val="tx2"/>
          </a:solidFill>
          <a:latin typeface="+mn-lt"/>
          <a:ea typeface="+mn-ea"/>
          <a:cs typeface="+mn-cs"/>
        </a:defRPr>
      </a:lvl4pPr>
      <a:lvl5pPr marL="1143000" indent="-228600" algn="l" defTabSz="914422" rtl="0" eaLnBrk="1" latinLnBrk="0" hangingPunct="1">
        <a:lnSpc>
          <a:spcPct val="100000"/>
        </a:lnSpc>
        <a:spcBef>
          <a:spcPts val="0"/>
        </a:spcBef>
        <a:spcAft>
          <a:spcPts val="0"/>
        </a:spcAft>
        <a:buFont typeface="Arial" panose="020B0604020202020204" pitchFamily="34" charset="0"/>
        <a:buChar char="•"/>
        <a:defRPr sz="1400" b="0" kern="100">
          <a:solidFill>
            <a:schemeClr val="tx2"/>
          </a:solidFill>
          <a:latin typeface="+mn-lt"/>
          <a:ea typeface="+mn-ea"/>
          <a:cs typeface="+mn-cs"/>
        </a:defRPr>
      </a:lvl5pPr>
      <a:lvl6pPr marL="2514660" indent="-228605" algn="l" defTabSz="91442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1" indent="-228605" algn="l" defTabSz="91442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2" indent="-228605" algn="l" defTabSz="91442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3" indent="-228605" algn="l" defTabSz="91442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2" rtl="0" eaLnBrk="1" latinLnBrk="0" hangingPunct="1">
        <a:defRPr sz="1800" kern="1200">
          <a:solidFill>
            <a:schemeClr val="tx1"/>
          </a:solidFill>
          <a:latin typeface="+mn-lt"/>
          <a:ea typeface="+mn-ea"/>
          <a:cs typeface="+mn-cs"/>
        </a:defRPr>
      </a:lvl1pPr>
      <a:lvl2pPr marL="457211" algn="l" defTabSz="914422" rtl="0" eaLnBrk="1" latinLnBrk="0" hangingPunct="1">
        <a:defRPr sz="1800" kern="1200">
          <a:solidFill>
            <a:schemeClr val="tx1"/>
          </a:solidFill>
          <a:latin typeface="+mn-lt"/>
          <a:ea typeface="+mn-ea"/>
          <a:cs typeface="+mn-cs"/>
        </a:defRPr>
      </a:lvl2pPr>
      <a:lvl3pPr marL="914422" algn="l" defTabSz="914422" rtl="0" eaLnBrk="1" latinLnBrk="0" hangingPunct="1">
        <a:defRPr sz="1800" kern="1200">
          <a:solidFill>
            <a:schemeClr val="tx1"/>
          </a:solidFill>
          <a:latin typeface="+mn-lt"/>
          <a:ea typeface="+mn-ea"/>
          <a:cs typeface="+mn-cs"/>
        </a:defRPr>
      </a:lvl3pPr>
      <a:lvl4pPr marL="1371633" algn="l" defTabSz="914422" rtl="0" eaLnBrk="1" latinLnBrk="0" hangingPunct="1">
        <a:defRPr sz="1800" kern="1200">
          <a:solidFill>
            <a:schemeClr val="tx1"/>
          </a:solidFill>
          <a:latin typeface="+mn-lt"/>
          <a:ea typeface="+mn-ea"/>
          <a:cs typeface="+mn-cs"/>
        </a:defRPr>
      </a:lvl4pPr>
      <a:lvl5pPr marL="1828844" algn="l" defTabSz="914422" rtl="0" eaLnBrk="1" latinLnBrk="0" hangingPunct="1">
        <a:defRPr sz="1800" kern="1200">
          <a:solidFill>
            <a:schemeClr val="tx1"/>
          </a:solidFill>
          <a:latin typeface="+mn-lt"/>
          <a:ea typeface="+mn-ea"/>
          <a:cs typeface="+mn-cs"/>
        </a:defRPr>
      </a:lvl5pPr>
      <a:lvl6pPr marL="2286055" algn="l" defTabSz="914422" rtl="0" eaLnBrk="1" latinLnBrk="0" hangingPunct="1">
        <a:defRPr sz="1800" kern="1200">
          <a:solidFill>
            <a:schemeClr val="tx1"/>
          </a:solidFill>
          <a:latin typeface="+mn-lt"/>
          <a:ea typeface="+mn-ea"/>
          <a:cs typeface="+mn-cs"/>
        </a:defRPr>
      </a:lvl6pPr>
      <a:lvl7pPr marL="2743266" algn="l" defTabSz="914422" rtl="0" eaLnBrk="1" latinLnBrk="0" hangingPunct="1">
        <a:defRPr sz="1800" kern="1200">
          <a:solidFill>
            <a:schemeClr val="tx1"/>
          </a:solidFill>
          <a:latin typeface="+mn-lt"/>
          <a:ea typeface="+mn-ea"/>
          <a:cs typeface="+mn-cs"/>
        </a:defRPr>
      </a:lvl7pPr>
      <a:lvl8pPr marL="3200476" algn="l" defTabSz="914422" rtl="0" eaLnBrk="1" latinLnBrk="0" hangingPunct="1">
        <a:defRPr sz="1800" kern="1200">
          <a:solidFill>
            <a:schemeClr val="tx1"/>
          </a:solidFill>
          <a:latin typeface="+mn-lt"/>
          <a:ea typeface="+mn-ea"/>
          <a:cs typeface="+mn-cs"/>
        </a:defRPr>
      </a:lvl8pPr>
      <a:lvl9pPr marL="3657687" algn="l" defTabSz="91442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D9D15-6A8F-684D-85C6-76FFE2175685}"/>
              </a:ext>
            </a:extLst>
          </p:cNvPr>
          <p:cNvSpPr>
            <a:spLocks noGrp="1"/>
          </p:cNvSpPr>
          <p:nvPr>
            <p:ph type="title"/>
          </p:nvPr>
        </p:nvSpPr>
        <p:spPr>
          <a:xfrm>
            <a:off x="415637" y="1623029"/>
            <a:ext cx="8312727" cy="1237130"/>
          </a:xfrm>
        </p:spPr>
        <p:txBody>
          <a:bodyPr/>
          <a:lstStyle/>
          <a:p>
            <a:r>
              <a:rPr lang="en-US" dirty="0"/>
              <a:t>Instrumentation in Flight Software Systems</a:t>
            </a:r>
            <a:br>
              <a:rPr lang="en-US" b="0" dirty="0"/>
            </a:br>
            <a:br>
              <a:rPr lang="en-US" dirty="0"/>
            </a:br>
            <a:endParaRPr lang="en-US" dirty="0"/>
          </a:p>
        </p:txBody>
      </p:sp>
      <p:sp>
        <p:nvSpPr>
          <p:cNvPr id="3" name="Content Placeholder 2">
            <a:extLst>
              <a:ext uri="{FF2B5EF4-FFF2-40B4-BE49-F238E27FC236}">
                <a16:creationId xmlns:a16="http://schemas.microsoft.com/office/drawing/2014/main" id="{F9B5DCCB-728E-4F40-BC05-904550635A0A}"/>
              </a:ext>
            </a:extLst>
          </p:cNvPr>
          <p:cNvSpPr>
            <a:spLocks noGrp="1"/>
          </p:cNvSpPr>
          <p:nvPr>
            <p:ph idx="13"/>
          </p:nvPr>
        </p:nvSpPr>
        <p:spPr>
          <a:xfrm>
            <a:off x="415636" y="5348177"/>
            <a:ext cx="4779818" cy="1315310"/>
          </a:xfrm>
        </p:spPr>
        <p:txBody>
          <a:bodyPr>
            <a:normAutofit/>
          </a:bodyPr>
          <a:lstStyle/>
          <a:p>
            <a:r>
              <a:rPr lang="en-US" dirty="0"/>
              <a:t>Raymond Caperoon, SGSS</a:t>
            </a:r>
          </a:p>
          <a:p>
            <a:r>
              <a:rPr lang="en-US" dirty="0"/>
              <a:t>Michael </a:t>
            </a:r>
            <a:r>
              <a:rPr lang="en-US" dirty="0" err="1"/>
              <a:t>Tietz</a:t>
            </a:r>
            <a:r>
              <a:rPr lang="en-US" dirty="0"/>
              <a:t>, U.S. Naval Research Laboratory</a:t>
            </a:r>
          </a:p>
          <a:p>
            <a:r>
              <a:rPr lang="en-US" dirty="0"/>
              <a:t>Brian Davis, SGSS</a:t>
            </a:r>
          </a:p>
          <a:p>
            <a:r>
              <a:rPr lang="en-US" dirty="0"/>
              <a:t>Eric Bradley, U.S. Naval Research Laboratory</a:t>
            </a:r>
          </a:p>
        </p:txBody>
      </p:sp>
      <p:sp>
        <p:nvSpPr>
          <p:cNvPr id="4" name="Title 1">
            <a:extLst>
              <a:ext uri="{FF2B5EF4-FFF2-40B4-BE49-F238E27FC236}">
                <a16:creationId xmlns:a16="http://schemas.microsoft.com/office/drawing/2014/main" id="{AA7512A0-C516-0A49-981E-291F58910C37}"/>
              </a:ext>
            </a:extLst>
          </p:cNvPr>
          <p:cNvSpPr txBox="1">
            <a:spLocks/>
          </p:cNvSpPr>
          <p:nvPr/>
        </p:nvSpPr>
        <p:spPr>
          <a:xfrm>
            <a:off x="415637" y="3604231"/>
            <a:ext cx="8312727" cy="723221"/>
          </a:xfrm>
          <a:prstGeom prst="rect">
            <a:avLst/>
          </a:prstGeom>
        </p:spPr>
        <p:txBody>
          <a:bodyPr vert="horz" lIns="0" tIns="0" rIns="0" bIns="0" rtlCol="0" anchor="t">
            <a:noAutofit/>
          </a:bodyPr>
          <a:lstStyle>
            <a:lvl1pPr algn="l" defTabSz="914422" rtl="0" eaLnBrk="1" latinLnBrk="0" hangingPunct="1">
              <a:lnSpc>
                <a:spcPts val="4500"/>
              </a:lnSpc>
              <a:spcBef>
                <a:spcPct val="0"/>
              </a:spcBef>
              <a:buNone/>
              <a:defRPr sz="4059" b="1" kern="100" baseline="0">
                <a:solidFill>
                  <a:schemeClr val="bg1"/>
                </a:solidFill>
                <a:latin typeface="+mj-lt"/>
                <a:ea typeface="+mj-ea"/>
                <a:cs typeface="+mj-cs"/>
              </a:defRPr>
            </a:lvl1pPr>
          </a:lstStyle>
          <a:p>
            <a:pPr fontAlgn="auto">
              <a:spcAft>
                <a:spcPts val="0"/>
              </a:spcAft>
            </a:pPr>
            <a:r>
              <a:rPr lang="en-US" sz="3200" b="0" dirty="0"/>
              <a:t>Approaches, Applications and Experiences</a:t>
            </a:r>
            <a:br>
              <a:rPr lang="en-US" sz="3200" dirty="0"/>
            </a:br>
            <a:endParaRPr lang="en-US" sz="3200" dirty="0"/>
          </a:p>
        </p:txBody>
      </p:sp>
    </p:spTree>
    <p:extLst>
      <p:ext uri="{BB962C8B-B14F-4D97-AF65-F5344CB8AC3E}">
        <p14:creationId xmlns:p14="http://schemas.microsoft.com/office/powerpoint/2010/main" val="4135628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62F87-C75B-BD4C-A66E-563D379A54AB}"/>
              </a:ext>
            </a:extLst>
          </p:cNvPr>
          <p:cNvSpPr>
            <a:spLocks noGrp="1"/>
          </p:cNvSpPr>
          <p:nvPr>
            <p:ph type="title"/>
          </p:nvPr>
        </p:nvSpPr>
        <p:spPr/>
        <p:txBody>
          <a:bodyPr/>
          <a:lstStyle/>
          <a:p>
            <a:r>
              <a:rPr lang="en-US" dirty="0"/>
              <a:t>Instrumentation Usage</a:t>
            </a:r>
          </a:p>
        </p:txBody>
      </p:sp>
      <p:sp>
        <p:nvSpPr>
          <p:cNvPr id="3" name="Content Placeholder 2">
            <a:extLst>
              <a:ext uri="{FF2B5EF4-FFF2-40B4-BE49-F238E27FC236}">
                <a16:creationId xmlns:a16="http://schemas.microsoft.com/office/drawing/2014/main" id="{35330734-0371-664E-9469-59FB0C5F730D}"/>
              </a:ext>
            </a:extLst>
          </p:cNvPr>
          <p:cNvSpPr>
            <a:spLocks noGrp="1"/>
          </p:cNvSpPr>
          <p:nvPr>
            <p:ph idx="13"/>
          </p:nvPr>
        </p:nvSpPr>
        <p:spPr/>
        <p:txBody>
          <a:bodyPr/>
          <a:lstStyle/>
          <a:p>
            <a:r>
              <a:rPr lang="en-US" dirty="0"/>
              <a:t>Real-world examples from past NRL missions, including:</a:t>
            </a:r>
          </a:p>
          <a:p>
            <a:endParaRPr lang="en-US" dirty="0"/>
          </a:p>
          <a:p>
            <a:pPr marL="285750" indent="-285750">
              <a:buFont typeface="Arial" panose="020B0604020202020204" pitchFamily="34" charset="0"/>
              <a:buChar char="•"/>
            </a:pPr>
            <a:r>
              <a:rPr lang="en-US" dirty="0"/>
              <a:t>Development Support</a:t>
            </a:r>
          </a:p>
          <a:p>
            <a:pPr marL="285750" indent="-285750">
              <a:buFont typeface="Arial" panose="020B0604020202020204" pitchFamily="34" charset="0"/>
              <a:buChar char="•"/>
            </a:pPr>
            <a:r>
              <a:rPr lang="en-US" dirty="0"/>
              <a:t>Integration and Test Support</a:t>
            </a:r>
          </a:p>
          <a:p>
            <a:pPr marL="285750" indent="-285750">
              <a:buFont typeface="Arial" panose="020B0604020202020204" pitchFamily="34" charset="0"/>
              <a:buChar char="•"/>
            </a:pPr>
            <a:r>
              <a:rPr lang="en-US" dirty="0"/>
              <a:t>Behavior Tuning</a:t>
            </a:r>
          </a:p>
          <a:p>
            <a:pPr marL="285750" indent="-285750">
              <a:buFont typeface="Arial" panose="020B0604020202020204" pitchFamily="34" charset="0"/>
              <a:buChar char="•"/>
            </a:pPr>
            <a:r>
              <a:rPr lang="en-US" dirty="0"/>
              <a:t>Performance Analysis</a:t>
            </a:r>
          </a:p>
          <a:p>
            <a:pPr marL="285750" indent="-285750">
              <a:buFont typeface="Arial" panose="020B0604020202020204" pitchFamily="34" charset="0"/>
              <a:buChar char="•"/>
            </a:pPr>
            <a:r>
              <a:rPr lang="en-US" dirty="0"/>
              <a:t>Operational Anomaly Resolution</a:t>
            </a:r>
          </a:p>
          <a:p>
            <a:endParaRPr lang="en-US" dirty="0"/>
          </a:p>
        </p:txBody>
      </p:sp>
      <p:sp>
        <p:nvSpPr>
          <p:cNvPr id="4" name="Slide Number Placeholder 3">
            <a:extLst>
              <a:ext uri="{FF2B5EF4-FFF2-40B4-BE49-F238E27FC236}">
                <a16:creationId xmlns:a16="http://schemas.microsoft.com/office/drawing/2014/main" id="{19CAC7EC-755C-1946-B579-7F5D3D82A031}"/>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10</a:t>
            </a:fld>
            <a:endParaRPr lang="en-US" dirty="0">
              <a:solidFill>
                <a:srgbClr val="1B365D"/>
              </a:solidFill>
            </a:endParaRPr>
          </a:p>
        </p:txBody>
      </p:sp>
    </p:spTree>
    <p:extLst>
      <p:ext uri="{BB962C8B-B14F-4D97-AF65-F5344CB8AC3E}">
        <p14:creationId xmlns:p14="http://schemas.microsoft.com/office/powerpoint/2010/main" val="3625402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DF100-9D35-774A-B5D3-1DE0BD6980C5}"/>
              </a:ext>
            </a:extLst>
          </p:cNvPr>
          <p:cNvSpPr/>
          <p:nvPr/>
        </p:nvSpPr>
        <p:spPr>
          <a:xfrm>
            <a:off x="307377" y="1137685"/>
            <a:ext cx="681451" cy="52186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endParaRPr lang="en-US" dirty="0">
              <a:solidFill>
                <a:schemeClr val="tx1"/>
              </a:solidFill>
            </a:endParaRPr>
          </a:p>
          <a:p>
            <a:pPr algn="ctr"/>
            <a:r>
              <a:rPr lang="en-US" dirty="0">
                <a:solidFill>
                  <a:schemeClr val="tx1"/>
                </a:solidFill>
              </a:rPr>
              <a:t>Time</a:t>
            </a:r>
          </a:p>
        </p:txBody>
      </p:sp>
      <p:sp>
        <p:nvSpPr>
          <p:cNvPr id="12" name="Rectangle 11">
            <a:extLst>
              <a:ext uri="{FF2B5EF4-FFF2-40B4-BE49-F238E27FC236}">
                <a16:creationId xmlns:a16="http://schemas.microsoft.com/office/drawing/2014/main" id="{BE8376DE-EC01-854A-8934-D2ACC67C390B}"/>
              </a:ext>
            </a:extLst>
          </p:cNvPr>
          <p:cNvSpPr/>
          <p:nvPr/>
        </p:nvSpPr>
        <p:spPr>
          <a:xfrm>
            <a:off x="988829" y="1137685"/>
            <a:ext cx="542260" cy="521866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Raw</a:t>
            </a:r>
          </a:p>
          <a:p>
            <a:pPr algn="ctr"/>
            <a:r>
              <a:rPr lang="en-US" dirty="0">
                <a:solidFill>
                  <a:schemeClr val="tx1"/>
                </a:solidFill>
              </a:rPr>
              <a:t>Time</a:t>
            </a:r>
          </a:p>
        </p:txBody>
      </p:sp>
      <p:sp>
        <p:nvSpPr>
          <p:cNvPr id="13" name="Rectangle 12">
            <a:extLst>
              <a:ext uri="{FF2B5EF4-FFF2-40B4-BE49-F238E27FC236}">
                <a16:creationId xmlns:a16="http://schemas.microsoft.com/office/drawing/2014/main" id="{6CB73653-9AFD-EF40-8E60-DBE88E8434B7}"/>
              </a:ext>
            </a:extLst>
          </p:cNvPr>
          <p:cNvSpPr/>
          <p:nvPr/>
        </p:nvSpPr>
        <p:spPr>
          <a:xfrm>
            <a:off x="1531089" y="1137685"/>
            <a:ext cx="542260" cy="52186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Raw</a:t>
            </a:r>
          </a:p>
          <a:p>
            <a:pPr algn="ctr"/>
            <a:r>
              <a:rPr lang="en-US" dirty="0">
                <a:solidFill>
                  <a:schemeClr val="tx1"/>
                </a:solidFill>
              </a:rPr>
              <a:t>Data</a:t>
            </a:r>
          </a:p>
        </p:txBody>
      </p:sp>
      <p:sp>
        <p:nvSpPr>
          <p:cNvPr id="14" name="Rectangle 13">
            <a:extLst>
              <a:ext uri="{FF2B5EF4-FFF2-40B4-BE49-F238E27FC236}">
                <a16:creationId xmlns:a16="http://schemas.microsoft.com/office/drawing/2014/main" id="{AF18948F-A25E-7C4E-BB02-B8B4FF80BD82}"/>
              </a:ext>
            </a:extLst>
          </p:cNvPr>
          <p:cNvSpPr/>
          <p:nvPr/>
        </p:nvSpPr>
        <p:spPr>
          <a:xfrm>
            <a:off x="2073348" y="1137684"/>
            <a:ext cx="1864019" cy="521866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Task/Interrupt Context</a:t>
            </a:r>
          </a:p>
          <a:p>
            <a:pPr algn="ctr"/>
            <a:r>
              <a:rPr lang="en-US" dirty="0">
                <a:solidFill>
                  <a:schemeClr val="tx1"/>
                </a:solidFill>
              </a:rPr>
              <a:t>(determined by analysis tool)</a:t>
            </a:r>
          </a:p>
        </p:txBody>
      </p:sp>
      <p:sp>
        <p:nvSpPr>
          <p:cNvPr id="2" name="Slide Number Placeholder 1">
            <a:extLst>
              <a:ext uri="{FF2B5EF4-FFF2-40B4-BE49-F238E27FC236}">
                <a16:creationId xmlns:a16="http://schemas.microsoft.com/office/drawing/2014/main" id="{0A482A81-A3F6-F942-B59D-7B05B044F072}"/>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11</a:t>
            </a:fld>
            <a:endParaRPr lang="en-US" dirty="0">
              <a:solidFill>
                <a:srgbClr val="1B365D"/>
              </a:solidFill>
            </a:endParaRPr>
          </a:p>
        </p:txBody>
      </p:sp>
      <p:sp>
        <p:nvSpPr>
          <p:cNvPr id="3" name="Footer Placeholder 2">
            <a:extLst>
              <a:ext uri="{FF2B5EF4-FFF2-40B4-BE49-F238E27FC236}">
                <a16:creationId xmlns:a16="http://schemas.microsoft.com/office/drawing/2014/main" id="{C3E12C5F-7B4F-4E4C-A4AC-A9C37C4E784B}"/>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7DBF4AFC-4985-574A-9714-035D0306BB20}"/>
              </a:ext>
            </a:extLst>
          </p:cNvPr>
          <p:cNvSpPr>
            <a:spLocks noGrp="1"/>
          </p:cNvSpPr>
          <p:nvPr>
            <p:ph type="title"/>
          </p:nvPr>
        </p:nvSpPr>
        <p:spPr/>
        <p:txBody>
          <a:bodyPr/>
          <a:lstStyle/>
          <a:p>
            <a:r>
              <a:rPr lang="en-US" dirty="0"/>
              <a:t>Sample Data</a:t>
            </a:r>
          </a:p>
        </p:txBody>
      </p:sp>
      <p:sp>
        <p:nvSpPr>
          <p:cNvPr id="5" name="Content Placeholder 4">
            <a:extLst>
              <a:ext uri="{FF2B5EF4-FFF2-40B4-BE49-F238E27FC236}">
                <a16:creationId xmlns:a16="http://schemas.microsoft.com/office/drawing/2014/main" id="{01FE2F10-32C6-D545-923A-D9BA052ECB87}"/>
              </a:ext>
            </a:extLst>
          </p:cNvPr>
          <p:cNvSpPr>
            <a:spLocks noGrp="1"/>
          </p:cNvSpPr>
          <p:nvPr>
            <p:ph idx="13"/>
          </p:nvPr>
        </p:nvSpPr>
        <p:spPr>
          <a:xfrm>
            <a:off x="415637" y="1580667"/>
            <a:ext cx="8291945" cy="4775683"/>
          </a:xfrm>
        </p:spPr>
        <p:txBody>
          <a:bodyPr>
            <a:normAutofit fontScale="92500" lnSpcReduction="10000"/>
          </a:bodyPr>
          <a:lstStyle/>
          <a:p>
            <a:pPr marL="0" indent="0">
              <a:buNone/>
            </a:pPr>
            <a:r>
              <a:rPr lang="en-US" sz="900" b="1" dirty="0">
                <a:latin typeface="Courier New" panose="02070309020205020404" pitchFamily="49" charset="0"/>
                <a:cs typeface="Courier New" panose="02070309020205020404" pitchFamily="49" charset="0"/>
              </a:rPr>
              <a:t>0.0005887:000012f9:40ff0028:                              :EF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0.0007348:000017ae:011b3e30:                              :SP:0x011b3e30</a:t>
            </a:r>
          </a:p>
          <a:p>
            <a:pPr marL="0" indent="0">
              <a:buNone/>
            </a:pPr>
            <a:r>
              <a:rPr lang="en-US" sz="900" b="1" dirty="0">
                <a:latin typeface="Courier New" panose="02070309020205020404" pitchFamily="49" charset="0"/>
                <a:cs typeface="Courier New" panose="02070309020205020404" pitchFamily="49" charset="0"/>
              </a:rPr>
              <a:t>0.0007366:000017bd:000572e8:                              :PC:0x000572e8</a:t>
            </a:r>
          </a:p>
          <a:p>
            <a:pPr marL="0" indent="0">
              <a:buNone/>
            </a:pPr>
            <a:r>
              <a:rPr lang="en-US" sz="900" b="1" dirty="0">
                <a:latin typeface="Courier New" panose="02070309020205020404" pitchFamily="49" charset="0"/>
                <a:cs typeface="Courier New" panose="02070309020205020404" pitchFamily="49" charset="0"/>
              </a:rPr>
              <a:t>0.0007384:000017cc:ff0b0211: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0.0007493:00001826:20110000: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0.0007661:000018b0:10110028: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0.0007994:000019c3:00000000: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(start) </a:t>
            </a:r>
          </a:p>
          <a:p>
            <a:pPr marL="0" indent="0">
              <a:buNone/>
            </a:pPr>
            <a:r>
              <a:rPr lang="en-US" sz="900" b="1" dirty="0">
                <a:latin typeface="Courier New" panose="02070309020205020404" pitchFamily="49" charset="0"/>
                <a:cs typeface="Courier New" panose="02070309020205020404" pitchFamily="49" charset="0"/>
              </a:rPr>
              <a:t>0.0008091:00001a13:0000044f: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init</a:t>
            </a:r>
            <a:r>
              <a:rPr lang="en-US" sz="900" b="1" dirty="0">
                <a:latin typeface="Courier New" panose="02070309020205020404" pitchFamily="49" charset="0"/>
                <a:cs typeface="Courier New" panose="02070309020205020404" pitchFamily="49" charset="0"/>
              </a:rPr>
              <a:t>)  RAD750_MISC_TIMER_3(1103)</a:t>
            </a:r>
          </a:p>
          <a:p>
            <a:pPr marL="0" indent="0">
              <a:buNone/>
            </a:pPr>
            <a:r>
              <a:rPr lang="en-US" sz="900" b="1" dirty="0">
                <a:latin typeface="Courier New" panose="02070309020205020404" pitchFamily="49" charset="0"/>
                <a:cs typeface="Courier New" panose="02070309020205020404" pitchFamily="49" charset="0"/>
              </a:rPr>
              <a:t>0.0008115:00001a27:0000044f: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(final) RAD750_MISC_TIMER_3(1103)</a:t>
            </a:r>
          </a:p>
          <a:p>
            <a:pPr marL="0" indent="0">
              <a:buNone/>
            </a:pPr>
            <a:r>
              <a:rPr lang="en-US" sz="900" b="1" dirty="0">
                <a:latin typeface="Courier New" panose="02070309020205020404" pitchFamily="49" charset="0"/>
                <a:cs typeface="Courier New" panose="02070309020205020404" pitchFamily="49" charset="0"/>
              </a:rPr>
              <a:t>0.0008160:00001a4c:0000044f:   RAD750_MISC_TIMER_3  (1103):INT Enter RAD750_MISC_TIMER_3(1103)</a:t>
            </a:r>
          </a:p>
          <a:p>
            <a:pPr marL="0" indent="0">
              <a:buNone/>
            </a:pPr>
            <a:r>
              <a:rPr lang="en-US" sz="900" b="1" dirty="0">
                <a:latin typeface="Courier New" panose="02070309020205020404" pitchFamily="49" charset="0"/>
                <a:cs typeface="Courier New" panose="02070309020205020404" pitchFamily="49" charset="0"/>
              </a:rPr>
              <a:t>0.0008202:00001a6f:00044400:   RAD750_MISC_TIMER_3  (1103):EPC:0x00044400</a:t>
            </a:r>
          </a:p>
          <a:p>
            <a:pPr marL="0" indent="0">
              <a:buNone/>
            </a:pPr>
            <a:r>
              <a:rPr lang="en-US" sz="900" b="1" dirty="0">
                <a:latin typeface="Courier New" panose="02070309020205020404" pitchFamily="49" charset="0"/>
                <a:cs typeface="Courier New" panose="02070309020205020404" pitchFamily="49" charset="0"/>
              </a:rPr>
              <a:t>0.0008368:00001af8:0000044f: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(0017):INT Exit  RAD750_MISC_TIMER_3(1103), time = 0.000020848485</a:t>
            </a:r>
          </a:p>
          <a:p>
            <a:pPr marL="0" indent="0">
              <a:buNone/>
            </a:pPr>
            <a:r>
              <a:rPr lang="en-US" sz="900" b="1" dirty="0">
                <a:latin typeface="Courier New" panose="02070309020205020404" pitchFamily="49" charset="0"/>
                <a:cs typeface="Courier New" panose="02070309020205020404" pitchFamily="49" charset="0"/>
              </a:rPr>
              <a:t>0.0009793:00001f8f:80110000: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0.0010006:0000203f:011057d0: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(0017):SP:0x011057d0</a:t>
            </a:r>
          </a:p>
          <a:p>
            <a:pPr marL="0" indent="0">
              <a:buNone/>
            </a:pPr>
            <a:r>
              <a:rPr lang="en-US" sz="900" b="1" dirty="0">
                <a:latin typeface="Courier New" panose="02070309020205020404" pitchFamily="49" charset="0"/>
                <a:cs typeface="Courier New" panose="02070309020205020404" pitchFamily="49" charset="0"/>
              </a:rPr>
              <a:t>0.0010023:0000204d:00069e64: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(0017):PC:0x00069e64</a:t>
            </a:r>
          </a:p>
          <a:p>
            <a:pPr marL="0" indent="0">
              <a:buNone/>
            </a:pPr>
            <a:r>
              <a:rPr lang="en-US" sz="900" b="1" dirty="0">
                <a:latin typeface="Courier New" panose="02070309020205020404" pitchFamily="49" charset="0"/>
                <a:cs typeface="Courier New" panose="02070309020205020404" pitchFamily="49" charset="0"/>
              </a:rPr>
              <a:t>0.0010041:0000205c:0211ff0b: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(0011):CTXT </a:t>
            </a:r>
            <a:r>
              <a:rPr lang="en-US" sz="900" b="1" dirty="0" err="1">
                <a:latin typeface="Courier New" panose="02070309020205020404" pitchFamily="49" charset="0"/>
                <a:cs typeface="Courier New" panose="02070309020205020404" pitchFamily="49" charset="0"/>
              </a:rPr>
              <a:t>out:TimeMgr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=2),in: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a:t>
            </a:r>
          </a:p>
          <a:p>
            <a:pPr marL="0" indent="0">
              <a:buNone/>
            </a:pPr>
            <a:r>
              <a:rPr lang="en-US" sz="900" b="1" dirty="0">
                <a:latin typeface="Courier New" panose="02070309020205020404" pitchFamily="49" charset="0"/>
                <a:cs typeface="Courier New" panose="02070309020205020404" pitchFamily="49" charset="0"/>
              </a:rPr>
              <a:t>0.0030790:0000633a:40ff0028: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0.0031693:00006623:011b3e30: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(0011):SP:0x011b3e30</a:t>
            </a:r>
          </a:p>
          <a:p>
            <a:pPr marL="0" indent="0">
              <a:buNone/>
            </a:pPr>
            <a:r>
              <a:rPr lang="en-US" sz="900" b="1" dirty="0">
                <a:latin typeface="Courier New" panose="02070309020205020404" pitchFamily="49" charset="0"/>
                <a:cs typeface="Courier New" panose="02070309020205020404" pitchFamily="49" charset="0"/>
              </a:rPr>
              <a:t>0.0031712:00006632:000572e8: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(0011):PC:0x000572e8</a:t>
            </a:r>
          </a:p>
          <a:p>
            <a:pPr marL="0" indent="0">
              <a:buNone/>
            </a:pPr>
            <a:r>
              <a:rPr lang="en-US" sz="900" b="1" dirty="0">
                <a:latin typeface="Courier New" panose="02070309020205020404" pitchFamily="49" charset="0"/>
                <a:cs typeface="Courier New" panose="02070309020205020404" pitchFamily="49" charset="0"/>
              </a:rPr>
              <a:t>0.0031728:00006640:ff0b0211: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0.0031823:0000668e:20110000: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0.0031964:00006702:10110028: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0.0033200:00006afe:80110000: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0.0033406:00006ba8:011057d0: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(0017):SP:0x011057d0</a:t>
            </a:r>
          </a:p>
          <a:p>
            <a:pPr marL="0" indent="0">
              <a:buNone/>
            </a:pPr>
            <a:r>
              <a:rPr lang="en-US" sz="900" b="1" dirty="0">
                <a:latin typeface="Courier New" panose="02070309020205020404" pitchFamily="49" charset="0"/>
                <a:cs typeface="Courier New" panose="02070309020205020404" pitchFamily="49" charset="0"/>
              </a:rPr>
              <a:t>0.0033425:00006bb8:00069e64: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(0017):PC:0x00069e64</a:t>
            </a:r>
          </a:p>
          <a:p>
            <a:pPr marL="0" indent="0">
              <a:buNone/>
            </a:pPr>
            <a:r>
              <a:rPr lang="en-US" sz="900" b="1" dirty="0">
                <a:latin typeface="Courier New" panose="02070309020205020404" pitchFamily="49" charset="0"/>
                <a:cs typeface="Courier New" panose="02070309020205020404" pitchFamily="49" charset="0"/>
              </a:rPr>
              <a:t>0.0033442:00006bc6:0211ff0b: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(0011):CTXT </a:t>
            </a:r>
            <a:r>
              <a:rPr lang="en-US" sz="900" b="1" dirty="0" err="1">
                <a:latin typeface="Courier New" panose="02070309020205020404" pitchFamily="49" charset="0"/>
                <a:cs typeface="Courier New" panose="02070309020205020404" pitchFamily="49" charset="0"/>
              </a:rPr>
              <a:t>out:TimeMgr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=2),in: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a:t>
            </a:r>
          </a:p>
          <a:p>
            <a:pPr marL="0" indent="0">
              <a:buNone/>
            </a:pPr>
            <a:r>
              <a:rPr lang="en-US" sz="900" b="1" dirty="0">
                <a:latin typeface="Courier New" panose="02070309020205020404" pitchFamily="49" charset="0"/>
                <a:cs typeface="Courier New" panose="02070309020205020404" pitchFamily="49" charset="0"/>
              </a:rPr>
              <a:t>0.0038011:00007a7f:00000000: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(start) </a:t>
            </a:r>
          </a:p>
          <a:p>
            <a:pPr marL="0" indent="0">
              <a:buNone/>
            </a:pPr>
            <a:r>
              <a:rPr lang="en-US" sz="900" b="1" dirty="0">
                <a:latin typeface="Courier New" panose="02070309020205020404" pitchFamily="49" charset="0"/>
                <a:cs typeface="Courier New" panose="02070309020205020404" pitchFamily="49" charset="0"/>
              </a:rPr>
              <a:t>0.0038072:00007ab1:0000044f: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init</a:t>
            </a:r>
            <a:r>
              <a:rPr lang="en-US" sz="900" b="1" dirty="0">
                <a:latin typeface="Courier New" panose="02070309020205020404" pitchFamily="49" charset="0"/>
                <a:cs typeface="Courier New" panose="02070309020205020404" pitchFamily="49" charset="0"/>
              </a:rPr>
              <a:t>)  RAD750_MISC_TIMER_3(1103)</a:t>
            </a:r>
          </a:p>
          <a:p>
            <a:pPr marL="0" indent="0">
              <a:buNone/>
            </a:pPr>
            <a:r>
              <a:rPr lang="en-US" sz="900" b="1" dirty="0">
                <a:latin typeface="Courier New" panose="02070309020205020404" pitchFamily="49" charset="0"/>
                <a:cs typeface="Courier New" panose="02070309020205020404" pitchFamily="49" charset="0"/>
              </a:rPr>
              <a:t>0.0038090:00007ac0:0000044f: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(final) RAD750_MISC_TIMER_3(1103)</a:t>
            </a:r>
          </a:p>
          <a:p>
            <a:pPr marL="0" indent="0">
              <a:buNone/>
            </a:pPr>
            <a:r>
              <a:rPr lang="en-US" sz="900" b="1" dirty="0">
                <a:latin typeface="Courier New" panose="02070309020205020404" pitchFamily="49" charset="0"/>
                <a:cs typeface="Courier New" panose="02070309020205020404" pitchFamily="49" charset="0"/>
              </a:rPr>
              <a:t>0.0038145:00007aee:0000044f:   RAD750_MISC_TIMER_3  (1103):INT Enter RAD750_MISC_TIMER_3(1103)</a:t>
            </a:r>
          </a:p>
          <a:p>
            <a:pPr marL="0" indent="0">
              <a:buNone/>
            </a:pPr>
            <a:r>
              <a:rPr lang="en-US" sz="900" b="1" dirty="0">
                <a:latin typeface="Courier New" panose="02070309020205020404" pitchFamily="49" charset="0"/>
                <a:cs typeface="Courier New" panose="02070309020205020404" pitchFamily="49" charset="0"/>
              </a:rPr>
              <a:t>0.0038187:00007b10:00069e64:   RAD750_MISC_TIMER_3  (1103):EPC:0x00069e64</a:t>
            </a:r>
          </a:p>
          <a:p>
            <a:pPr marL="0" indent="0">
              <a:buNone/>
            </a:pPr>
            <a:r>
              <a:rPr lang="en-US" sz="900" b="1" dirty="0">
                <a:latin typeface="Courier New" panose="02070309020205020404" pitchFamily="49" charset="0"/>
                <a:cs typeface="Courier New" panose="02070309020205020404" pitchFamily="49" charset="0"/>
              </a:rPr>
              <a:t>0.0038320:00007b7e:0000044f: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(0011):INT Exit  RAD750_MISC_TIMER_3(1103), time = 0.000017454545</a:t>
            </a:r>
          </a:p>
          <a:p>
            <a:pPr marL="0" indent="0">
              <a:buNone/>
            </a:pPr>
            <a:r>
              <a:rPr lang="en-US" sz="900" b="1" dirty="0">
                <a:latin typeface="Courier New" panose="02070309020205020404" pitchFamily="49" charset="0"/>
                <a:cs typeface="Courier New" panose="02070309020205020404" pitchFamily="49" charset="0"/>
              </a:rPr>
              <a:t>0.0055781:0000b3c3:40ff0028: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0.0056750:0000b6e3:011b3e30: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(0011):SP:0x011b3e30</a:t>
            </a:r>
          </a:p>
          <a:p>
            <a:pPr marL="0" indent="0">
              <a:buNone/>
            </a:pPr>
            <a:r>
              <a:rPr lang="en-US" sz="900" b="1" dirty="0">
                <a:latin typeface="Courier New" panose="02070309020205020404" pitchFamily="49" charset="0"/>
                <a:cs typeface="Courier New" panose="02070309020205020404" pitchFamily="49" charset="0"/>
              </a:rPr>
              <a:t>0.0056770:0000b6f3:000572e8: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(0011):PC:0x000572e8</a:t>
            </a:r>
          </a:p>
          <a:p>
            <a:pPr marL="0" indent="0">
              <a:buNone/>
            </a:pPr>
            <a:r>
              <a:rPr lang="en-US" sz="900" b="1" dirty="0">
                <a:latin typeface="Courier New" panose="02070309020205020404" pitchFamily="49" charset="0"/>
                <a:cs typeface="Courier New" panose="02070309020205020404" pitchFamily="49" charset="0"/>
              </a:rPr>
              <a:t>0.0056787:0000b701:ff0b0211: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0.0056887:0000b754:20110000: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0.0057039:0000b7d1:10110028: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0.0057519:0000b95d:40110098: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Set </a:t>
            </a:r>
            <a:r>
              <a:rPr lang="en-US" sz="900" b="1" dirty="0" err="1">
                <a:latin typeface="Courier New" panose="02070309020205020404" pitchFamily="49" charset="0"/>
                <a:cs typeface="Courier New" panose="02070309020205020404" pitchFamily="49" charset="0"/>
              </a:rPr>
              <a:t>DownlinkEgseTlmTimerEf</a:t>
            </a:r>
            <a:r>
              <a:rPr lang="en-US" sz="900" b="1" dirty="0">
                <a:latin typeface="Courier New" panose="02070309020205020404" pitchFamily="49" charset="0"/>
                <a:cs typeface="Courier New" panose="02070309020205020404" pitchFamily="49" charset="0"/>
              </a:rPr>
              <a:t>(152)</a:t>
            </a:r>
          </a:p>
          <a:p>
            <a:pPr marL="0" indent="0">
              <a:buNone/>
            </a:pPr>
            <a:r>
              <a:rPr lang="en-US" sz="900" b="1" dirty="0">
                <a:latin typeface="Courier New" panose="02070309020205020404" pitchFamily="49" charset="0"/>
                <a:cs typeface="Courier New" panose="02070309020205020404" pitchFamily="49" charset="0"/>
              </a:rPr>
              <a:t>0.0058098:0000bb3b:401100df: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Set </a:t>
            </a:r>
            <a:r>
              <a:rPr lang="en-US" sz="900" b="1" dirty="0" err="1">
                <a:latin typeface="Courier New" panose="02070309020205020404" pitchFamily="49" charset="0"/>
                <a:cs typeface="Courier New" panose="02070309020205020404" pitchFamily="49" charset="0"/>
              </a:rPr>
              <a:t>SeqmgrCycleTimerEf</a:t>
            </a:r>
            <a:r>
              <a:rPr lang="en-US" sz="900" b="1" dirty="0">
                <a:latin typeface="Courier New" panose="02070309020205020404" pitchFamily="49" charset="0"/>
                <a:cs typeface="Courier New" panose="02070309020205020404" pitchFamily="49" charset="0"/>
              </a:rPr>
              <a:t>(223)</a:t>
            </a:r>
          </a:p>
          <a:p>
            <a:pPr marL="0" indent="0">
              <a:buNone/>
            </a:pPr>
            <a:r>
              <a:rPr lang="en-US" sz="900" b="1" dirty="0">
                <a:latin typeface="Courier New" panose="02070309020205020404" pitchFamily="49" charset="0"/>
                <a:cs typeface="Courier New" panose="02070309020205020404" pitchFamily="49" charset="0"/>
              </a:rPr>
              <a:t>0.0059183:0000beba:80110000: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0.0059548:0000bfe7:0111dc20: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(0017):SP:0x0111dc20</a:t>
            </a:r>
          </a:p>
          <a:p>
            <a:pPr marL="0" indent="0">
              <a:buNone/>
            </a:pPr>
            <a:r>
              <a:rPr lang="en-US" sz="900" b="1" dirty="0">
                <a:latin typeface="Courier New" panose="02070309020205020404" pitchFamily="49" charset="0"/>
                <a:cs typeface="Courier New" panose="02070309020205020404" pitchFamily="49" charset="0"/>
              </a:rPr>
              <a:t>0.0059566:0000bff6:000572e8: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(0017):PC:0x000572e8</a:t>
            </a:r>
          </a:p>
          <a:p>
            <a:pPr marL="0" indent="0">
              <a:buNone/>
            </a:pPr>
            <a:endParaRPr lang="en-US" sz="900" b="1" dirty="0">
              <a:latin typeface="Courier New" panose="02070309020205020404" pitchFamily="49" charset="0"/>
              <a:cs typeface="Courier New" panose="02070309020205020404" pitchFamily="49" charset="0"/>
            </a:endParaRPr>
          </a:p>
        </p:txBody>
      </p:sp>
      <p:sp>
        <p:nvSpPr>
          <p:cNvPr id="15" name="Rectangle 14">
            <a:extLst>
              <a:ext uri="{FF2B5EF4-FFF2-40B4-BE49-F238E27FC236}">
                <a16:creationId xmlns:a16="http://schemas.microsoft.com/office/drawing/2014/main" id="{1ACE080B-56DC-8841-A5DA-4107EFC7B2B8}"/>
              </a:ext>
            </a:extLst>
          </p:cNvPr>
          <p:cNvSpPr/>
          <p:nvPr/>
        </p:nvSpPr>
        <p:spPr>
          <a:xfrm>
            <a:off x="3937368" y="1137683"/>
            <a:ext cx="4441087" cy="325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endParaRPr lang="en-US" dirty="0">
              <a:solidFill>
                <a:schemeClr val="tx1"/>
              </a:solidFill>
            </a:endParaRPr>
          </a:p>
          <a:p>
            <a:pPr algn="ctr"/>
            <a:r>
              <a:rPr lang="en-US" dirty="0">
                <a:solidFill>
                  <a:schemeClr val="tx1"/>
                </a:solidFill>
              </a:rPr>
              <a:t>Processed Data</a:t>
            </a:r>
          </a:p>
        </p:txBody>
      </p:sp>
    </p:spTree>
    <p:extLst>
      <p:ext uri="{BB962C8B-B14F-4D97-AF65-F5344CB8AC3E}">
        <p14:creationId xmlns:p14="http://schemas.microsoft.com/office/powerpoint/2010/main" val="3134755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7FE4D7-1015-824E-934C-7279692A40CE}"/>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12</a:t>
            </a:fld>
            <a:endParaRPr lang="en-US" dirty="0">
              <a:solidFill>
                <a:srgbClr val="1B365D"/>
              </a:solidFill>
            </a:endParaRPr>
          </a:p>
        </p:txBody>
      </p:sp>
      <p:sp>
        <p:nvSpPr>
          <p:cNvPr id="3" name="Footer Placeholder 2">
            <a:extLst>
              <a:ext uri="{FF2B5EF4-FFF2-40B4-BE49-F238E27FC236}">
                <a16:creationId xmlns:a16="http://schemas.microsoft.com/office/drawing/2014/main" id="{9515BE7B-7E17-C743-89DF-09E4BA8B20DC}"/>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3B019C0B-9157-E642-9720-8766DE3EBFE4}"/>
              </a:ext>
            </a:extLst>
          </p:cNvPr>
          <p:cNvSpPr>
            <a:spLocks noGrp="1"/>
          </p:cNvSpPr>
          <p:nvPr>
            <p:ph type="title"/>
          </p:nvPr>
        </p:nvSpPr>
        <p:spPr/>
        <p:txBody>
          <a:bodyPr/>
          <a:lstStyle/>
          <a:p>
            <a:r>
              <a:rPr lang="en-US" dirty="0"/>
              <a:t>Development Support</a:t>
            </a:r>
          </a:p>
        </p:txBody>
      </p:sp>
      <p:sp>
        <p:nvSpPr>
          <p:cNvPr id="5" name="Content Placeholder 4">
            <a:extLst>
              <a:ext uri="{FF2B5EF4-FFF2-40B4-BE49-F238E27FC236}">
                <a16:creationId xmlns:a16="http://schemas.microsoft.com/office/drawing/2014/main" id="{A621C55E-359D-F340-BD81-187209B3D787}"/>
              </a:ext>
            </a:extLst>
          </p:cNvPr>
          <p:cNvSpPr>
            <a:spLocks noGrp="1"/>
          </p:cNvSpPr>
          <p:nvPr>
            <p:ph idx="13"/>
          </p:nvPr>
        </p:nvSpPr>
        <p:spPr/>
        <p:txBody>
          <a:bodyPr/>
          <a:lstStyle/>
          <a:p>
            <a:r>
              <a:rPr lang="en-US" dirty="0"/>
              <a:t>Driver development</a:t>
            </a:r>
          </a:p>
          <a:p>
            <a:pPr lvl="1"/>
            <a:r>
              <a:rPr lang="en-US" dirty="0"/>
              <a:t>Using a single-stepping debugger cannot capture </a:t>
            </a:r>
            <a:r>
              <a:rPr lang="en-US" b="1" dirty="0"/>
              <a:t>free-running</a:t>
            </a:r>
            <a:r>
              <a:rPr lang="en-US" dirty="0"/>
              <a:t> time-ordered interactions between hardware and software</a:t>
            </a:r>
          </a:p>
          <a:p>
            <a:pPr lvl="1"/>
            <a:endParaRPr lang="en-US" dirty="0"/>
          </a:p>
          <a:p>
            <a:pPr lvl="1"/>
            <a:r>
              <a:rPr lang="en-US" dirty="0"/>
              <a:t>Using a single-stepping debugger can be challenging when debugging interactions between </a:t>
            </a:r>
            <a:r>
              <a:rPr lang="en-US" b="1" dirty="0"/>
              <a:t>code running at interrupt</a:t>
            </a:r>
            <a:r>
              <a:rPr lang="en-US" dirty="0"/>
              <a:t> and </a:t>
            </a:r>
            <a:r>
              <a:rPr lang="en-US" b="1" dirty="0"/>
              <a:t>code running at task context</a:t>
            </a:r>
            <a:r>
              <a:rPr lang="en-US" dirty="0"/>
              <a:t>. </a:t>
            </a:r>
          </a:p>
          <a:p>
            <a:pPr lvl="1"/>
            <a:endParaRPr lang="en-US" dirty="0"/>
          </a:p>
          <a:p>
            <a:pPr lvl="1"/>
            <a:r>
              <a:rPr lang="en-US" dirty="0"/>
              <a:t>Combining instrumentation with hardware register accesses captures the </a:t>
            </a:r>
            <a:r>
              <a:rPr lang="en-US" b="1" dirty="0"/>
              <a:t>hardware/software interactions</a:t>
            </a:r>
          </a:p>
          <a:p>
            <a:pPr lvl="1"/>
            <a:endParaRPr lang="en-US" dirty="0"/>
          </a:p>
          <a:p>
            <a:pPr lvl="1"/>
            <a:r>
              <a:rPr lang="en-US" dirty="0"/>
              <a:t>Types of data instrumented:</a:t>
            </a:r>
          </a:p>
          <a:p>
            <a:pPr lvl="2"/>
            <a:r>
              <a:rPr lang="en-US" dirty="0"/>
              <a:t>Hardware register access</a:t>
            </a:r>
          </a:p>
          <a:p>
            <a:pPr lvl="2"/>
            <a:r>
              <a:rPr lang="en-US" dirty="0"/>
              <a:t>Interrupt entry/exit</a:t>
            </a:r>
          </a:p>
          <a:p>
            <a:pPr lvl="2"/>
            <a:r>
              <a:rPr lang="en-US" dirty="0"/>
              <a:t>Interrupt lock-out</a:t>
            </a:r>
          </a:p>
          <a:p>
            <a:pPr lvl="2"/>
            <a:r>
              <a:rPr lang="en-US" dirty="0"/>
              <a:t>Application defined watchpoints (to trace execution flow and performance)</a:t>
            </a:r>
          </a:p>
          <a:p>
            <a:endParaRPr lang="en-US" dirty="0"/>
          </a:p>
          <a:p>
            <a:endParaRPr lang="en-US" dirty="0"/>
          </a:p>
          <a:p>
            <a:endParaRPr lang="en-US" dirty="0"/>
          </a:p>
        </p:txBody>
      </p:sp>
    </p:spTree>
    <p:extLst>
      <p:ext uri="{BB962C8B-B14F-4D97-AF65-F5344CB8AC3E}">
        <p14:creationId xmlns:p14="http://schemas.microsoft.com/office/powerpoint/2010/main" val="102082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DF100-9D35-774A-B5D3-1DE0BD6980C5}"/>
              </a:ext>
            </a:extLst>
          </p:cNvPr>
          <p:cNvSpPr/>
          <p:nvPr/>
        </p:nvSpPr>
        <p:spPr>
          <a:xfrm>
            <a:off x="307377" y="1137685"/>
            <a:ext cx="681451" cy="52186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endParaRPr lang="en-US" dirty="0">
              <a:solidFill>
                <a:schemeClr val="tx1"/>
              </a:solidFill>
            </a:endParaRPr>
          </a:p>
          <a:p>
            <a:pPr algn="ctr"/>
            <a:r>
              <a:rPr lang="en-US" dirty="0">
                <a:solidFill>
                  <a:schemeClr val="tx1"/>
                </a:solidFill>
              </a:rPr>
              <a:t>Time</a:t>
            </a:r>
          </a:p>
        </p:txBody>
      </p:sp>
      <p:sp>
        <p:nvSpPr>
          <p:cNvPr id="12" name="Rectangle 11">
            <a:extLst>
              <a:ext uri="{FF2B5EF4-FFF2-40B4-BE49-F238E27FC236}">
                <a16:creationId xmlns:a16="http://schemas.microsoft.com/office/drawing/2014/main" id="{BE8376DE-EC01-854A-8934-D2ACC67C390B}"/>
              </a:ext>
            </a:extLst>
          </p:cNvPr>
          <p:cNvSpPr/>
          <p:nvPr/>
        </p:nvSpPr>
        <p:spPr>
          <a:xfrm>
            <a:off x="988829" y="1137685"/>
            <a:ext cx="542260" cy="521866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Raw</a:t>
            </a:r>
          </a:p>
          <a:p>
            <a:pPr algn="ctr"/>
            <a:r>
              <a:rPr lang="en-US" dirty="0">
                <a:solidFill>
                  <a:schemeClr val="tx1"/>
                </a:solidFill>
              </a:rPr>
              <a:t>Time</a:t>
            </a:r>
          </a:p>
        </p:txBody>
      </p:sp>
      <p:sp>
        <p:nvSpPr>
          <p:cNvPr id="13" name="Rectangle 12">
            <a:extLst>
              <a:ext uri="{FF2B5EF4-FFF2-40B4-BE49-F238E27FC236}">
                <a16:creationId xmlns:a16="http://schemas.microsoft.com/office/drawing/2014/main" id="{6CB73653-9AFD-EF40-8E60-DBE88E8434B7}"/>
              </a:ext>
            </a:extLst>
          </p:cNvPr>
          <p:cNvSpPr/>
          <p:nvPr/>
        </p:nvSpPr>
        <p:spPr>
          <a:xfrm>
            <a:off x="1531089" y="1137685"/>
            <a:ext cx="542260" cy="52186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Raw</a:t>
            </a:r>
          </a:p>
          <a:p>
            <a:pPr algn="ctr"/>
            <a:r>
              <a:rPr lang="en-US" dirty="0">
                <a:solidFill>
                  <a:schemeClr val="tx1"/>
                </a:solidFill>
              </a:rPr>
              <a:t>Data</a:t>
            </a:r>
          </a:p>
        </p:txBody>
      </p:sp>
      <p:sp>
        <p:nvSpPr>
          <p:cNvPr id="14" name="Rectangle 13">
            <a:extLst>
              <a:ext uri="{FF2B5EF4-FFF2-40B4-BE49-F238E27FC236}">
                <a16:creationId xmlns:a16="http://schemas.microsoft.com/office/drawing/2014/main" id="{AF18948F-A25E-7C4E-BB02-B8B4FF80BD82}"/>
              </a:ext>
            </a:extLst>
          </p:cNvPr>
          <p:cNvSpPr/>
          <p:nvPr/>
        </p:nvSpPr>
        <p:spPr>
          <a:xfrm>
            <a:off x="2073348" y="1137684"/>
            <a:ext cx="1864019" cy="521866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Task/Interrupt Context</a:t>
            </a:r>
          </a:p>
          <a:p>
            <a:pPr algn="ctr"/>
            <a:r>
              <a:rPr lang="en-US" dirty="0">
                <a:solidFill>
                  <a:schemeClr val="tx1"/>
                </a:solidFill>
              </a:rPr>
              <a:t>(determined by analysis tool)</a:t>
            </a:r>
          </a:p>
        </p:txBody>
      </p:sp>
      <p:sp>
        <p:nvSpPr>
          <p:cNvPr id="2" name="Slide Number Placeholder 1">
            <a:extLst>
              <a:ext uri="{FF2B5EF4-FFF2-40B4-BE49-F238E27FC236}">
                <a16:creationId xmlns:a16="http://schemas.microsoft.com/office/drawing/2014/main" id="{0A482A81-A3F6-F942-B59D-7B05B044F072}"/>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13</a:t>
            </a:fld>
            <a:endParaRPr lang="en-US" dirty="0">
              <a:solidFill>
                <a:srgbClr val="1B365D"/>
              </a:solidFill>
            </a:endParaRPr>
          </a:p>
        </p:txBody>
      </p:sp>
      <p:sp>
        <p:nvSpPr>
          <p:cNvPr id="3" name="Footer Placeholder 2">
            <a:extLst>
              <a:ext uri="{FF2B5EF4-FFF2-40B4-BE49-F238E27FC236}">
                <a16:creationId xmlns:a16="http://schemas.microsoft.com/office/drawing/2014/main" id="{C3E12C5F-7B4F-4E4C-A4AC-A9C37C4E784B}"/>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7DBF4AFC-4985-574A-9714-035D0306BB20}"/>
              </a:ext>
            </a:extLst>
          </p:cNvPr>
          <p:cNvSpPr>
            <a:spLocks noGrp="1"/>
          </p:cNvSpPr>
          <p:nvPr>
            <p:ph type="title"/>
          </p:nvPr>
        </p:nvSpPr>
        <p:spPr/>
        <p:txBody>
          <a:bodyPr/>
          <a:lstStyle/>
          <a:p>
            <a:r>
              <a:rPr lang="en-US" dirty="0"/>
              <a:t>Sample Data: Interrupts</a:t>
            </a:r>
          </a:p>
        </p:txBody>
      </p:sp>
      <p:sp>
        <p:nvSpPr>
          <p:cNvPr id="5" name="Content Placeholder 4">
            <a:extLst>
              <a:ext uri="{FF2B5EF4-FFF2-40B4-BE49-F238E27FC236}">
                <a16:creationId xmlns:a16="http://schemas.microsoft.com/office/drawing/2014/main" id="{01FE2F10-32C6-D545-923A-D9BA052ECB87}"/>
              </a:ext>
            </a:extLst>
          </p:cNvPr>
          <p:cNvSpPr>
            <a:spLocks noGrp="1"/>
          </p:cNvSpPr>
          <p:nvPr>
            <p:ph idx="13"/>
          </p:nvPr>
        </p:nvSpPr>
        <p:spPr>
          <a:xfrm>
            <a:off x="415637" y="1580667"/>
            <a:ext cx="8291945" cy="4775683"/>
          </a:xfrm>
        </p:spPr>
        <p:txBody>
          <a:bodyPr>
            <a:normAutofit fontScale="92500" lnSpcReduction="10000"/>
          </a:bodyPr>
          <a:lstStyle/>
          <a:p>
            <a:pPr marL="0" indent="0">
              <a:buNone/>
            </a:pPr>
            <a:r>
              <a:rPr lang="en-US" sz="900" b="1" dirty="0">
                <a:latin typeface="Courier New" panose="02070309020205020404" pitchFamily="49" charset="0"/>
                <a:cs typeface="Courier New" panose="02070309020205020404" pitchFamily="49" charset="0"/>
              </a:rPr>
              <a:t>0.0005887:000012f9:40ff0028:                              :EF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0.0007348:000017ae:011b3e30:                              :SP:0x011b3e30</a:t>
            </a:r>
          </a:p>
          <a:p>
            <a:pPr marL="0" indent="0">
              <a:buNone/>
            </a:pPr>
            <a:r>
              <a:rPr lang="en-US" sz="900" b="1" dirty="0">
                <a:latin typeface="Courier New" panose="02070309020205020404" pitchFamily="49" charset="0"/>
                <a:cs typeface="Courier New" panose="02070309020205020404" pitchFamily="49" charset="0"/>
              </a:rPr>
              <a:t>0.0007366:000017bd:000572e8:                              :PC:0x000572e8</a:t>
            </a:r>
          </a:p>
          <a:p>
            <a:pPr marL="0" indent="0">
              <a:buNone/>
            </a:pPr>
            <a:r>
              <a:rPr lang="en-US" sz="900" b="1" dirty="0">
                <a:latin typeface="Courier New" panose="02070309020205020404" pitchFamily="49" charset="0"/>
                <a:cs typeface="Courier New" panose="02070309020205020404" pitchFamily="49" charset="0"/>
              </a:rPr>
              <a:t>0.0007384:000017cc:ff0b0211: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0.0007493:00001826:20110000: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0.0007661:000018b0:10110028: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0.0007994:000019c3:00000000: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(start) </a:t>
            </a:r>
          </a:p>
          <a:p>
            <a:pPr marL="0" indent="0">
              <a:buNone/>
            </a:pPr>
            <a:r>
              <a:rPr lang="en-US" sz="900" b="1" dirty="0">
                <a:latin typeface="Courier New" panose="02070309020205020404" pitchFamily="49" charset="0"/>
                <a:cs typeface="Courier New" panose="02070309020205020404" pitchFamily="49" charset="0"/>
              </a:rPr>
              <a:t>0.0008091:00001a13:0000044f: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init</a:t>
            </a:r>
            <a:r>
              <a:rPr lang="en-US" sz="900" b="1" dirty="0">
                <a:latin typeface="Courier New" panose="02070309020205020404" pitchFamily="49" charset="0"/>
                <a:cs typeface="Courier New" panose="02070309020205020404" pitchFamily="49" charset="0"/>
              </a:rPr>
              <a:t>)  RAD750_MISC_TIMER_3(1103)</a:t>
            </a:r>
          </a:p>
          <a:p>
            <a:pPr marL="0" indent="0">
              <a:buNone/>
            </a:pPr>
            <a:r>
              <a:rPr lang="en-US" sz="900" b="1" dirty="0">
                <a:latin typeface="Courier New" panose="02070309020205020404" pitchFamily="49" charset="0"/>
                <a:cs typeface="Courier New" panose="02070309020205020404" pitchFamily="49" charset="0"/>
              </a:rPr>
              <a:t>0.0008115:00001a27:0000044f: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(final) RAD750_MISC_TIMER_3(1103)</a:t>
            </a:r>
          </a:p>
          <a:p>
            <a:pPr marL="0" indent="0">
              <a:buNone/>
            </a:pPr>
            <a:r>
              <a:rPr lang="en-US" sz="900" b="1" dirty="0">
                <a:latin typeface="Courier New" panose="02070309020205020404" pitchFamily="49" charset="0"/>
                <a:cs typeface="Courier New" panose="02070309020205020404" pitchFamily="49" charset="0"/>
              </a:rPr>
              <a:t>0.0008160:00001a4c:0000044f:   RAD750_MISC_TIMER_3  (1103):INT Enter RAD750_MISC_TIMER_3(1103)</a:t>
            </a:r>
          </a:p>
          <a:p>
            <a:pPr marL="0" indent="0">
              <a:buNone/>
            </a:pPr>
            <a:r>
              <a:rPr lang="en-US" sz="900" b="1" dirty="0">
                <a:latin typeface="Courier New" panose="02070309020205020404" pitchFamily="49" charset="0"/>
                <a:cs typeface="Courier New" panose="02070309020205020404" pitchFamily="49" charset="0"/>
              </a:rPr>
              <a:t>0.0008202:00001a6f:00044400:   RAD750_MISC_TIMER_3  (1103):EPC:0x00044400</a:t>
            </a:r>
          </a:p>
          <a:p>
            <a:pPr marL="0" indent="0">
              <a:buNone/>
            </a:pPr>
            <a:r>
              <a:rPr lang="en-US" sz="900" b="1" dirty="0">
                <a:latin typeface="Courier New" panose="02070309020205020404" pitchFamily="49" charset="0"/>
                <a:cs typeface="Courier New" panose="02070309020205020404" pitchFamily="49" charset="0"/>
              </a:rPr>
              <a:t>0.0008368:00001af8:0000044f: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(0017):INT Exit  RAD750_MISC_TIMER_3(1103), time = 0.000020848485</a:t>
            </a:r>
          </a:p>
          <a:p>
            <a:pPr marL="0" indent="0">
              <a:buNone/>
            </a:pPr>
            <a:r>
              <a:rPr lang="en-US" sz="900" b="1" dirty="0">
                <a:latin typeface="Courier New" panose="02070309020205020404" pitchFamily="49" charset="0"/>
                <a:cs typeface="Courier New" panose="02070309020205020404" pitchFamily="49" charset="0"/>
              </a:rPr>
              <a:t>0.0009793:00001f8f:80110000: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0.0010006:0000203f:011057d0: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(0017):SP:0x011057d0</a:t>
            </a:r>
          </a:p>
          <a:p>
            <a:pPr marL="0" indent="0">
              <a:buNone/>
            </a:pPr>
            <a:r>
              <a:rPr lang="en-US" sz="900" b="1" dirty="0">
                <a:latin typeface="Courier New" panose="02070309020205020404" pitchFamily="49" charset="0"/>
                <a:cs typeface="Courier New" panose="02070309020205020404" pitchFamily="49" charset="0"/>
              </a:rPr>
              <a:t>0.0010023:0000204d:00069e64: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(0017):PC:0x00069e64</a:t>
            </a:r>
          </a:p>
          <a:p>
            <a:pPr marL="0" indent="0">
              <a:buNone/>
            </a:pPr>
            <a:r>
              <a:rPr lang="en-US" sz="900" b="1" dirty="0">
                <a:latin typeface="Courier New" panose="02070309020205020404" pitchFamily="49" charset="0"/>
                <a:cs typeface="Courier New" panose="02070309020205020404" pitchFamily="49" charset="0"/>
              </a:rPr>
              <a:t>0.0010041:0000205c:0211ff0b: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(0011):CTXT </a:t>
            </a:r>
            <a:r>
              <a:rPr lang="en-US" sz="900" b="1" dirty="0" err="1">
                <a:latin typeface="Courier New" panose="02070309020205020404" pitchFamily="49" charset="0"/>
                <a:cs typeface="Courier New" panose="02070309020205020404" pitchFamily="49" charset="0"/>
              </a:rPr>
              <a:t>out:TimeMgr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=2),in: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a:t>
            </a:r>
          </a:p>
          <a:p>
            <a:pPr marL="0" indent="0">
              <a:buNone/>
            </a:pPr>
            <a:r>
              <a:rPr lang="en-US" sz="900" b="1" dirty="0">
                <a:latin typeface="Courier New" panose="02070309020205020404" pitchFamily="49" charset="0"/>
                <a:cs typeface="Courier New" panose="02070309020205020404" pitchFamily="49" charset="0"/>
              </a:rPr>
              <a:t>0.0030790:0000633a:40ff0028: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0.0031693:00006623:011b3e30: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(0011):SP:0x011b3e30</a:t>
            </a:r>
          </a:p>
          <a:p>
            <a:pPr marL="0" indent="0">
              <a:buNone/>
            </a:pPr>
            <a:r>
              <a:rPr lang="en-US" sz="900" b="1" dirty="0">
                <a:latin typeface="Courier New" panose="02070309020205020404" pitchFamily="49" charset="0"/>
                <a:cs typeface="Courier New" panose="02070309020205020404" pitchFamily="49" charset="0"/>
              </a:rPr>
              <a:t>0.0031712:00006632:000572e8: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(0011):PC:0x000572e8</a:t>
            </a:r>
          </a:p>
          <a:p>
            <a:pPr marL="0" indent="0">
              <a:buNone/>
            </a:pPr>
            <a:r>
              <a:rPr lang="en-US" sz="900" b="1" dirty="0">
                <a:latin typeface="Courier New" panose="02070309020205020404" pitchFamily="49" charset="0"/>
                <a:cs typeface="Courier New" panose="02070309020205020404" pitchFamily="49" charset="0"/>
              </a:rPr>
              <a:t>0.0031728:00006640:ff0b0211: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0.0031823:0000668e:20110000: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0.0031964:00006702:10110028: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0.0033200:00006afe:80110000: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0.0033406:00006ba8:011057d0: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(0017):SP:0x011057d0</a:t>
            </a:r>
          </a:p>
          <a:p>
            <a:pPr marL="0" indent="0">
              <a:buNone/>
            </a:pPr>
            <a:r>
              <a:rPr lang="en-US" sz="900" b="1" dirty="0">
                <a:latin typeface="Courier New" panose="02070309020205020404" pitchFamily="49" charset="0"/>
                <a:cs typeface="Courier New" panose="02070309020205020404" pitchFamily="49" charset="0"/>
              </a:rPr>
              <a:t>0.0033425:00006bb8:00069e64: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(0017):PC:0x00069e64</a:t>
            </a:r>
          </a:p>
          <a:p>
            <a:pPr marL="0" indent="0">
              <a:buNone/>
            </a:pPr>
            <a:r>
              <a:rPr lang="en-US" sz="900" b="1" dirty="0">
                <a:latin typeface="Courier New" panose="02070309020205020404" pitchFamily="49" charset="0"/>
                <a:cs typeface="Courier New" panose="02070309020205020404" pitchFamily="49" charset="0"/>
              </a:rPr>
              <a:t>0.0033442:00006bc6:0211ff0b: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(0011):CTXT </a:t>
            </a:r>
            <a:r>
              <a:rPr lang="en-US" sz="900" b="1" dirty="0" err="1">
                <a:latin typeface="Courier New" panose="02070309020205020404" pitchFamily="49" charset="0"/>
                <a:cs typeface="Courier New" panose="02070309020205020404" pitchFamily="49" charset="0"/>
              </a:rPr>
              <a:t>out:TimeMgr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=2),in: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a:t>
            </a:r>
          </a:p>
          <a:p>
            <a:pPr marL="0" indent="0">
              <a:buNone/>
            </a:pPr>
            <a:r>
              <a:rPr lang="en-US" sz="900" b="1" dirty="0">
                <a:latin typeface="Courier New" panose="02070309020205020404" pitchFamily="49" charset="0"/>
                <a:cs typeface="Courier New" panose="02070309020205020404" pitchFamily="49" charset="0"/>
              </a:rPr>
              <a:t>0.0038011:00007a7f:00000000: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(start) </a:t>
            </a:r>
          </a:p>
          <a:p>
            <a:pPr marL="0" indent="0">
              <a:buNone/>
            </a:pPr>
            <a:r>
              <a:rPr lang="en-US" sz="900" b="1" dirty="0">
                <a:latin typeface="Courier New" panose="02070309020205020404" pitchFamily="49" charset="0"/>
                <a:cs typeface="Courier New" panose="02070309020205020404" pitchFamily="49" charset="0"/>
              </a:rPr>
              <a:t>0.0038072:00007ab1:0000044f: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init</a:t>
            </a:r>
            <a:r>
              <a:rPr lang="en-US" sz="900" b="1" dirty="0">
                <a:latin typeface="Courier New" panose="02070309020205020404" pitchFamily="49" charset="0"/>
                <a:cs typeface="Courier New" panose="02070309020205020404" pitchFamily="49" charset="0"/>
              </a:rPr>
              <a:t>)  RAD750_MISC_TIMER_3(1103)</a:t>
            </a:r>
          </a:p>
          <a:p>
            <a:pPr marL="0" indent="0">
              <a:buNone/>
            </a:pPr>
            <a:r>
              <a:rPr lang="en-US" sz="900" b="1" dirty="0">
                <a:latin typeface="Courier New" panose="02070309020205020404" pitchFamily="49" charset="0"/>
                <a:cs typeface="Courier New" panose="02070309020205020404" pitchFamily="49" charset="0"/>
              </a:rPr>
              <a:t>0.0038090:00007ac0:0000044f: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(final) RAD750_MISC_TIMER_3(1103)</a:t>
            </a:r>
          </a:p>
          <a:p>
            <a:pPr marL="0" indent="0">
              <a:buNone/>
            </a:pPr>
            <a:r>
              <a:rPr lang="en-US" sz="900" b="1" dirty="0">
                <a:latin typeface="Courier New" panose="02070309020205020404" pitchFamily="49" charset="0"/>
                <a:cs typeface="Courier New" panose="02070309020205020404" pitchFamily="49" charset="0"/>
              </a:rPr>
              <a:t>0.0038145:00007aee:0000044f:   RAD750_MISC_TIMER_3  (1103):INT Enter RAD750_MISC_TIMER_3(1103)</a:t>
            </a:r>
          </a:p>
          <a:p>
            <a:pPr marL="0" indent="0">
              <a:buNone/>
            </a:pPr>
            <a:r>
              <a:rPr lang="en-US" sz="900" b="1" dirty="0">
                <a:latin typeface="Courier New" panose="02070309020205020404" pitchFamily="49" charset="0"/>
                <a:cs typeface="Courier New" panose="02070309020205020404" pitchFamily="49" charset="0"/>
              </a:rPr>
              <a:t>0.0038187:00007b10:00069e64:   RAD750_MISC_TIMER_3  (1103):EPC:0x00069e64</a:t>
            </a:r>
          </a:p>
          <a:p>
            <a:pPr marL="0" indent="0">
              <a:buNone/>
            </a:pPr>
            <a:r>
              <a:rPr lang="en-US" sz="900" b="1" dirty="0">
                <a:latin typeface="Courier New" panose="02070309020205020404" pitchFamily="49" charset="0"/>
                <a:cs typeface="Courier New" panose="02070309020205020404" pitchFamily="49" charset="0"/>
              </a:rPr>
              <a:t>0.0038320:00007b7e:0000044f: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(0011):INT Exit  RAD750_MISC_TIMER_3(1103), time = 0.000017454545</a:t>
            </a:r>
          </a:p>
          <a:p>
            <a:pPr marL="0" indent="0">
              <a:buNone/>
            </a:pPr>
            <a:r>
              <a:rPr lang="en-US" sz="900" b="1" dirty="0">
                <a:latin typeface="Courier New" panose="02070309020205020404" pitchFamily="49" charset="0"/>
                <a:cs typeface="Courier New" panose="02070309020205020404" pitchFamily="49" charset="0"/>
              </a:rPr>
              <a:t>0.0055781:0000b3c3:40ff0028: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0.0056750:0000b6e3:011b3e30: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(0011):SP:0x011b3e30</a:t>
            </a:r>
          </a:p>
          <a:p>
            <a:pPr marL="0" indent="0">
              <a:buNone/>
            </a:pPr>
            <a:r>
              <a:rPr lang="en-US" sz="900" b="1" dirty="0">
                <a:latin typeface="Courier New" panose="02070309020205020404" pitchFamily="49" charset="0"/>
                <a:cs typeface="Courier New" panose="02070309020205020404" pitchFamily="49" charset="0"/>
              </a:rPr>
              <a:t>0.0056770:0000b6f3:000572e8: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(0011):PC:0x000572e8</a:t>
            </a:r>
          </a:p>
          <a:p>
            <a:pPr marL="0" indent="0">
              <a:buNone/>
            </a:pPr>
            <a:r>
              <a:rPr lang="en-US" sz="900" b="1" dirty="0">
                <a:latin typeface="Courier New" panose="02070309020205020404" pitchFamily="49" charset="0"/>
                <a:cs typeface="Courier New" panose="02070309020205020404" pitchFamily="49" charset="0"/>
              </a:rPr>
              <a:t>0.0056787:0000b701:ff0b0211: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0.0056887:0000b754:20110000: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0.0057039:0000b7d1:10110028: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0.0057519:0000b95d:40110098: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Set </a:t>
            </a:r>
            <a:r>
              <a:rPr lang="en-US" sz="900" b="1" dirty="0" err="1">
                <a:latin typeface="Courier New" panose="02070309020205020404" pitchFamily="49" charset="0"/>
                <a:cs typeface="Courier New" panose="02070309020205020404" pitchFamily="49" charset="0"/>
              </a:rPr>
              <a:t>DownlinkEgseTlmTimerEf</a:t>
            </a:r>
            <a:r>
              <a:rPr lang="en-US" sz="900" b="1" dirty="0">
                <a:latin typeface="Courier New" panose="02070309020205020404" pitchFamily="49" charset="0"/>
                <a:cs typeface="Courier New" panose="02070309020205020404" pitchFamily="49" charset="0"/>
              </a:rPr>
              <a:t>(152)</a:t>
            </a:r>
          </a:p>
          <a:p>
            <a:pPr marL="0" indent="0">
              <a:buNone/>
            </a:pPr>
            <a:r>
              <a:rPr lang="en-US" sz="900" b="1" dirty="0">
                <a:latin typeface="Courier New" panose="02070309020205020404" pitchFamily="49" charset="0"/>
                <a:cs typeface="Courier New" panose="02070309020205020404" pitchFamily="49" charset="0"/>
              </a:rPr>
              <a:t>0.0058098:0000bb3b:401100df: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Set </a:t>
            </a:r>
            <a:r>
              <a:rPr lang="en-US" sz="900" b="1" dirty="0" err="1">
                <a:latin typeface="Courier New" panose="02070309020205020404" pitchFamily="49" charset="0"/>
                <a:cs typeface="Courier New" panose="02070309020205020404" pitchFamily="49" charset="0"/>
              </a:rPr>
              <a:t>SeqmgrCycleTimerEf</a:t>
            </a:r>
            <a:r>
              <a:rPr lang="en-US" sz="900" b="1" dirty="0">
                <a:latin typeface="Courier New" panose="02070309020205020404" pitchFamily="49" charset="0"/>
                <a:cs typeface="Courier New" panose="02070309020205020404" pitchFamily="49" charset="0"/>
              </a:rPr>
              <a:t>(223)</a:t>
            </a:r>
          </a:p>
          <a:p>
            <a:pPr marL="0" indent="0">
              <a:buNone/>
            </a:pPr>
            <a:r>
              <a:rPr lang="en-US" sz="900" b="1" dirty="0">
                <a:latin typeface="Courier New" panose="02070309020205020404" pitchFamily="49" charset="0"/>
                <a:cs typeface="Courier New" panose="02070309020205020404" pitchFamily="49" charset="0"/>
              </a:rPr>
              <a:t>0.0059183:0000beba:80110000: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0.0059548:0000bfe7:0111dc20: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(0017):SP:0x0111dc20</a:t>
            </a:r>
          </a:p>
          <a:p>
            <a:pPr marL="0" indent="0">
              <a:buNone/>
            </a:pPr>
            <a:r>
              <a:rPr lang="en-US" sz="900" b="1" dirty="0">
                <a:latin typeface="Courier New" panose="02070309020205020404" pitchFamily="49" charset="0"/>
                <a:cs typeface="Courier New" panose="02070309020205020404" pitchFamily="49" charset="0"/>
              </a:rPr>
              <a:t>0.0059566:0000bff6:000572e8: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(0017):PC:0x000572e8</a:t>
            </a:r>
          </a:p>
          <a:p>
            <a:pPr marL="0" indent="0">
              <a:buNone/>
            </a:pPr>
            <a:endParaRPr lang="en-US" sz="900" b="1" dirty="0">
              <a:latin typeface="Courier New" panose="02070309020205020404" pitchFamily="49" charset="0"/>
              <a:cs typeface="Courier New" panose="02070309020205020404" pitchFamily="49" charset="0"/>
            </a:endParaRPr>
          </a:p>
        </p:txBody>
      </p:sp>
      <p:sp>
        <p:nvSpPr>
          <p:cNvPr id="15" name="Rectangle 14">
            <a:extLst>
              <a:ext uri="{FF2B5EF4-FFF2-40B4-BE49-F238E27FC236}">
                <a16:creationId xmlns:a16="http://schemas.microsoft.com/office/drawing/2014/main" id="{1ACE080B-56DC-8841-A5DA-4107EFC7B2B8}"/>
              </a:ext>
            </a:extLst>
          </p:cNvPr>
          <p:cNvSpPr/>
          <p:nvPr/>
        </p:nvSpPr>
        <p:spPr>
          <a:xfrm>
            <a:off x="3937368" y="1137683"/>
            <a:ext cx="4441087" cy="325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endParaRPr lang="en-US" dirty="0">
              <a:solidFill>
                <a:schemeClr val="tx1"/>
              </a:solidFill>
            </a:endParaRPr>
          </a:p>
          <a:p>
            <a:pPr algn="ctr"/>
            <a:r>
              <a:rPr lang="en-US" dirty="0">
                <a:solidFill>
                  <a:schemeClr val="tx1"/>
                </a:solidFill>
              </a:rPr>
              <a:t>Processed Data</a:t>
            </a:r>
          </a:p>
        </p:txBody>
      </p:sp>
      <p:sp>
        <p:nvSpPr>
          <p:cNvPr id="6" name="Right Arrow 5">
            <a:extLst>
              <a:ext uri="{FF2B5EF4-FFF2-40B4-BE49-F238E27FC236}">
                <a16:creationId xmlns:a16="http://schemas.microsoft.com/office/drawing/2014/main" id="{2C120F46-B3BA-144B-AA59-EAEBDA40DCB7}"/>
              </a:ext>
            </a:extLst>
          </p:cNvPr>
          <p:cNvSpPr/>
          <p:nvPr/>
        </p:nvSpPr>
        <p:spPr>
          <a:xfrm>
            <a:off x="340484" y="2210099"/>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Interrupt Entry</a:t>
            </a:r>
          </a:p>
        </p:txBody>
      </p:sp>
      <p:sp>
        <p:nvSpPr>
          <p:cNvPr id="20" name="Right Arrow 19">
            <a:extLst>
              <a:ext uri="{FF2B5EF4-FFF2-40B4-BE49-F238E27FC236}">
                <a16:creationId xmlns:a16="http://schemas.microsoft.com/office/drawing/2014/main" id="{8E7569F2-343B-9749-981F-8266405BA030}"/>
              </a:ext>
            </a:extLst>
          </p:cNvPr>
          <p:cNvSpPr/>
          <p:nvPr/>
        </p:nvSpPr>
        <p:spPr>
          <a:xfrm>
            <a:off x="340484" y="2713019"/>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Interrupt Exit</a:t>
            </a:r>
          </a:p>
        </p:txBody>
      </p:sp>
      <p:sp>
        <p:nvSpPr>
          <p:cNvPr id="21" name="Right Arrow 20">
            <a:extLst>
              <a:ext uri="{FF2B5EF4-FFF2-40B4-BE49-F238E27FC236}">
                <a16:creationId xmlns:a16="http://schemas.microsoft.com/office/drawing/2014/main" id="{F21815A2-4423-F440-ABA7-BDDE9A8B2B21}"/>
              </a:ext>
            </a:extLst>
          </p:cNvPr>
          <p:cNvSpPr/>
          <p:nvPr/>
        </p:nvSpPr>
        <p:spPr>
          <a:xfrm>
            <a:off x="340484" y="4361420"/>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Interrupt Entry</a:t>
            </a:r>
          </a:p>
        </p:txBody>
      </p:sp>
      <p:sp>
        <p:nvSpPr>
          <p:cNvPr id="22" name="Right Arrow 21">
            <a:extLst>
              <a:ext uri="{FF2B5EF4-FFF2-40B4-BE49-F238E27FC236}">
                <a16:creationId xmlns:a16="http://schemas.microsoft.com/office/drawing/2014/main" id="{A1425C39-4C3E-2B48-AA16-87254A07FDDE}"/>
              </a:ext>
            </a:extLst>
          </p:cNvPr>
          <p:cNvSpPr/>
          <p:nvPr/>
        </p:nvSpPr>
        <p:spPr>
          <a:xfrm>
            <a:off x="340484" y="4864340"/>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Interrupt Exit</a:t>
            </a:r>
          </a:p>
        </p:txBody>
      </p:sp>
      <p:sp>
        <p:nvSpPr>
          <p:cNvPr id="23" name="Right Arrow 22">
            <a:extLst>
              <a:ext uri="{FF2B5EF4-FFF2-40B4-BE49-F238E27FC236}">
                <a16:creationId xmlns:a16="http://schemas.microsoft.com/office/drawing/2014/main" id="{EAD3CBBB-E9D6-4C42-9CCF-DEFF2410574A}"/>
              </a:ext>
            </a:extLst>
          </p:cNvPr>
          <p:cNvSpPr/>
          <p:nvPr/>
        </p:nvSpPr>
        <p:spPr>
          <a:xfrm>
            <a:off x="1127776" y="3272959"/>
            <a:ext cx="280538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VxWorks Time Tick (DECR not instrumented)</a:t>
            </a:r>
          </a:p>
        </p:txBody>
      </p:sp>
      <p:sp>
        <p:nvSpPr>
          <p:cNvPr id="24" name="Right Arrow 23">
            <a:extLst>
              <a:ext uri="{FF2B5EF4-FFF2-40B4-BE49-F238E27FC236}">
                <a16:creationId xmlns:a16="http://schemas.microsoft.com/office/drawing/2014/main" id="{2AE6D6E6-103B-EE4E-948E-CF1AB00C2619}"/>
              </a:ext>
            </a:extLst>
          </p:cNvPr>
          <p:cNvSpPr/>
          <p:nvPr/>
        </p:nvSpPr>
        <p:spPr>
          <a:xfrm>
            <a:off x="1127776" y="5038318"/>
            <a:ext cx="280538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VxWorks Time Tick (DECR not instrumented)</a:t>
            </a:r>
          </a:p>
        </p:txBody>
      </p:sp>
      <p:sp>
        <p:nvSpPr>
          <p:cNvPr id="25" name="Right Arrow 24">
            <a:extLst>
              <a:ext uri="{FF2B5EF4-FFF2-40B4-BE49-F238E27FC236}">
                <a16:creationId xmlns:a16="http://schemas.microsoft.com/office/drawing/2014/main" id="{FB620E9C-6110-C04A-9EED-A3A30CA7FECC}"/>
              </a:ext>
            </a:extLst>
          </p:cNvPr>
          <p:cNvSpPr/>
          <p:nvPr/>
        </p:nvSpPr>
        <p:spPr>
          <a:xfrm>
            <a:off x="1127776" y="1542438"/>
            <a:ext cx="280538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VxWorks Time Tick (DECR not instrumented)</a:t>
            </a:r>
          </a:p>
        </p:txBody>
      </p:sp>
    </p:spTree>
    <p:extLst>
      <p:ext uri="{BB962C8B-B14F-4D97-AF65-F5344CB8AC3E}">
        <p14:creationId xmlns:p14="http://schemas.microsoft.com/office/powerpoint/2010/main" val="1841770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7FE4D7-1015-824E-934C-7279692A40CE}"/>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14</a:t>
            </a:fld>
            <a:endParaRPr lang="en-US" dirty="0">
              <a:solidFill>
                <a:srgbClr val="1B365D"/>
              </a:solidFill>
            </a:endParaRPr>
          </a:p>
        </p:txBody>
      </p:sp>
      <p:sp>
        <p:nvSpPr>
          <p:cNvPr id="3" name="Footer Placeholder 2">
            <a:extLst>
              <a:ext uri="{FF2B5EF4-FFF2-40B4-BE49-F238E27FC236}">
                <a16:creationId xmlns:a16="http://schemas.microsoft.com/office/drawing/2014/main" id="{9515BE7B-7E17-C743-89DF-09E4BA8B20DC}"/>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3B019C0B-9157-E642-9720-8766DE3EBFE4}"/>
              </a:ext>
            </a:extLst>
          </p:cNvPr>
          <p:cNvSpPr>
            <a:spLocks noGrp="1"/>
          </p:cNvSpPr>
          <p:nvPr>
            <p:ph type="title"/>
          </p:nvPr>
        </p:nvSpPr>
        <p:spPr/>
        <p:txBody>
          <a:bodyPr/>
          <a:lstStyle/>
          <a:p>
            <a:r>
              <a:rPr lang="en-US" dirty="0"/>
              <a:t>Integration and Test</a:t>
            </a:r>
          </a:p>
        </p:txBody>
      </p:sp>
      <p:sp>
        <p:nvSpPr>
          <p:cNvPr id="5" name="Content Placeholder 4">
            <a:extLst>
              <a:ext uri="{FF2B5EF4-FFF2-40B4-BE49-F238E27FC236}">
                <a16:creationId xmlns:a16="http://schemas.microsoft.com/office/drawing/2014/main" id="{A621C55E-359D-F340-BD81-187209B3D787}"/>
              </a:ext>
            </a:extLst>
          </p:cNvPr>
          <p:cNvSpPr>
            <a:spLocks noGrp="1"/>
          </p:cNvSpPr>
          <p:nvPr>
            <p:ph idx="13"/>
          </p:nvPr>
        </p:nvSpPr>
        <p:spPr/>
        <p:txBody>
          <a:bodyPr>
            <a:normAutofit lnSpcReduction="10000"/>
          </a:bodyPr>
          <a:lstStyle/>
          <a:p>
            <a:r>
              <a:rPr lang="en-US" dirty="0"/>
              <a:t>Hardware integration</a:t>
            </a:r>
          </a:p>
          <a:p>
            <a:pPr lvl="1"/>
            <a:r>
              <a:rPr lang="en-US" dirty="0"/>
              <a:t>Especially useful when integrated with newly developed custom hardware</a:t>
            </a:r>
          </a:p>
          <a:p>
            <a:pPr lvl="1"/>
            <a:r>
              <a:rPr lang="en-US" dirty="0"/>
              <a:t>Similar to driver development on previous slide</a:t>
            </a:r>
          </a:p>
          <a:p>
            <a:endParaRPr lang="en-US" dirty="0"/>
          </a:p>
          <a:p>
            <a:r>
              <a:rPr lang="en-US" dirty="0"/>
              <a:t>Post-mortem data collection</a:t>
            </a:r>
          </a:p>
          <a:p>
            <a:pPr lvl="1"/>
            <a:r>
              <a:rPr lang="en-US" dirty="0"/>
              <a:t>Instrumentation is be used to identify the events leading up to</a:t>
            </a:r>
            <a:r>
              <a:rPr lang="en-US" b="1" dirty="0"/>
              <a:t> fatal FSW errors</a:t>
            </a:r>
            <a:r>
              <a:rPr lang="en-US" dirty="0"/>
              <a:t> or </a:t>
            </a:r>
            <a:r>
              <a:rPr lang="en-US" b="1" dirty="0"/>
              <a:t>watchdog resets </a:t>
            </a:r>
          </a:p>
          <a:p>
            <a:pPr lvl="1"/>
            <a:r>
              <a:rPr lang="en-US" dirty="0"/>
              <a:t>Types of data to instrument:</a:t>
            </a:r>
          </a:p>
          <a:p>
            <a:pPr lvl="2"/>
            <a:r>
              <a:rPr lang="en-US" dirty="0"/>
              <a:t>Hardware register access</a:t>
            </a:r>
          </a:p>
          <a:p>
            <a:pPr lvl="2"/>
            <a:r>
              <a:rPr lang="en-US" dirty="0"/>
              <a:t>Interrupt entry/exit</a:t>
            </a:r>
          </a:p>
          <a:p>
            <a:pPr lvl="2"/>
            <a:r>
              <a:rPr lang="en-US" dirty="0"/>
              <a:t>Interrupt lock-out</a:t>
            </a:r>
          </a:p>
          <a:p>
            <a:pPr lvl="2"/>
            <a:r>
              <a:rPr lang="en-US" dirty="0"/>
              <a:t>Mutexes</a:t>
            </a:r>
          </a:p>
          <a:p>
            <a:pPr lvl="2"/>
            <a:r>
              <a:rPr lang="en-US" dirty="0"/>
              <a:t>Task context switch</a:t>
            </a:r>
          </a:p>
          <a:p>
            <a:pPr lvl="2"/>
            <a:endParaRPr lang="en-US" dirty="0"/>
          </a:p>
          <a:p>
            <a:r>
              <a:rPr lang="en-US" dirty="0"/>
              <a:t>Issue debug in test configuration</a:t>
            </a:r>
          </a:p>
          <a:p>
            <a:pPr lvl="1"/>
            <a:r>
              <a:rPr lang="en-US" dirty="0"/>
              <a:t>Often, test configurations prevent use of standard debugging tools.  In these cases, use instrumentation as the debugger.</a:t>
            </a:r>
          </a:p>
          <a:p>
            <a:pPr lvl="1"/>
            <a:r>
              <a:rPr lang="en-US" dirty="0"/>
              <a:t>This provides experience and practice to use instrumentation and tools during on-orbit anomaly resolution</a:t>
            </a:r>
          </a:p>
          <a:p>
            <a:pPr lvl="1"/>
            <a:r>
              <a:rPr lang="en-US" dirty="0"/>
              <a:t>Types of data to instrument:</a:t>
            </a:r>
          </a:p>
          <a:p>
            <a:pPr lvl="2"/>
            <a:r>
              <a:rPr lang="en-US" dirty="0"/>
              <a:t>Anything needed</a:t>
            </a:r>
          </a:p>
          <a:p>
            <a:endParaRPr lang="en-US" dirty="0"/>
          </a:p>
        </p:txBody>
      </p:sp>
    </p:spTree>
    <p:extLst>
      <p:ext uri="{BB962C8B-B14F-4D97-AF65-F5344CB8AC3E}">
        <p14:creationId xmlns:p14="http://schemas.microsoft.com/office/powerpoint/2010/main" val="3769899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7FE4D7-1015-824E-934C-7279692A40CE}"/>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15</a:t>
            </a:fld>
            <a:endParaRPr lang="en-US" dirty="0">
              <a:solidFill>
                <a:srgbClr val="1B365D"/>
              </a:solidFill>
            </a:endParaRPr>
          </a:p>
        </p:txBody>
      </p:sp>
      <p:sp>
        <p:nvSpPr>
          <p:cNvPr id="3" name="Footer Placeholder 2">
            <a:extLst>
              <a:ext uri="{FF2B5EF4-FFF2-40B4-BE49-F238E27FC236}">
                <a16:creationId xmlns:a16="http://schemas.microsoft.com/office/drawing/2014/main" id="{9515BE7B-7E17-C743-89DF-09E4BA8B20DC}"/>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3B019C0B-9157-E642-9720-8766DE3EBFE4}"/>
              </a:ext>
            </a:extLst>
          </p:cNvPr>
          <p:cNvSpPr>
            <a:spLocks noGrp="1"/>
          </p:cNvSpPr>
          <p:nvPr>
            <p:ph type="title"/>
          </p:nvPr>
        </p:nvSpPr>
        <p:spPr/>
        <p:txBody>
          <a:bodyPr/>
          <a:lstStyle/>
          <a:p>
            <a:r>
              <a:rPr lang="en-US" dirty="0"/>
              <a:t>Performance Analysis (1/2)</a:t>
            </a:r>
          </a:p>
        </p:txBody>
      </p:sp>
      <p:sp>
        <p:nvSpPr>
          <p:cNvPr id="5" name="Content Placeholder 4">
            <a:extLst>
              <a:ext uri="{FF2B5EF4-FFF2-40B4-BE49-F238E27FC236}">
                <a16:creationId xmlns:a16="http://schemas.microsoft.com/office/drawing/2014/main" id="{A621C55E-359D-F340-BD81-187209B3D787}"/>
              </a:ext>
            </a:extLst>
          </p:cNvPr>
          <p:cNvSpPr>
            <a:spLocks noGrp="1"/>
          </p:cNvSpPr>
          <p:nvPr>
            <p:ph idx="13"/>
          </p:nvPr>
        </p:nvSpPr>
        <p:spPr/>
        <p:txBody>
          <a:bodyPr>
            <a:normAutofit fontScale="92500" lnSpcReduction="20000"/>
          </a:bodyPr>
          <a:lstStyle/>
          <a:p>
            <a:r>
              <a:rPr lang="en-US" dirty="0"/>
              <a:t>For NRL projects, instrumentation has played a crucial role in understanding the performance of our FSW systems.  This includes both </a:t>
            </a:r>
            <a:r>
              <a:rPr lang="en-US" b="1" dirty="0"/>
              <a:t>system tuning</a:t>
            </a:r>
            <a:r>
              <a:rPr lang="en-US" dirty="0"/>
              <a:t> as well as formal </a:t>
            </a:r>
            <a:r>
              <a:rPr lang="en-US" b="1" dirty="0"/>
              <a:t>requirements verification</a:t>
            </a:r>
          </a:p>
          <a:p>
            <a:pPr marL="228600" lvl="1" indent="0">
              <a:buNone/>
            </a:pPr>
            <a:endParaRPr lang="en-US" dirty="0"/>
          </a:p>
          <a:p>
            <a:r>
              <a:rPr lang="en-US" dirty="0"/>
              <a:t>Requirement verification</a:t>
            </a:r>
          </a:p>
          <a:p>
            <a:pPr lvl="1"/>
            <a:r>
              <a:rPr lang="en-US" dirty="0"/>
              <a:t>Detailed analysis of context switch data is used to validate CPU utilization telemetry</a:t>
            </a:r>
          </a:p>
          <a:p>
            <a:pPr lvl="1"/>
            <a:endParaRPr lang="en-US" dirty="0"/>
          </a:p>
          <a:p>
            <a:pPr lvl="1"/>
            <a:r>
              <a:rPr lang="en-US" dirty="0"/>
              <a:t>Instrumentation data is used to verify interrupt latency requirements.</a:t>
            </a:r>
          </a:p>
          <a:p>
            <a:pPr lvl="2"/>
            <a:r>
              <a:rPr lang="en-US" dirty="0"/>
              <a:t>Maximum interrupt latency was defined as the longest interrupt processing time plus the longest interrupt lock-out time.</a:t>
            </a:r>
          </a:p>
          <a:p>
            <a:pPr lvl="2"/>
            <a:r>
              <a:rPr lang="en-US" dirty="0"/>
              <a:t>Requires mutex and interrupt instrumentation</a:t>
            </a:r>
          </a:p>
          <a:p>
            <a:pPr lvl="2"/>
            <a:endParaRPr lang="en-US" dirty="0"/>
          </a:p>
          <a:p>
            <a:pPr lvl="1"/>
            <a:r>
              <a:rPr lang="en-US" dirty="0"/>
              <a:t>Example: System with critical latency requirements to ensure ACS thrusters were fired within the latency assumptions used during control systems design</a:t>
            </a:r>
          </a:p>
          <a:p>
            <a:pPr lvl="2"/>
            <a:r>
              <a:rPr lang="en-US" dirty="0"/>
              <a:t>Instrumentation data was as input to rate monotonic analysis methods to show the implementation was schedulable and met latency requirements, from  ACS synchronization interrupt to the actual thruster firing</a:t>
            </a:r>
          </a:p>
          <a:p>
            <a:pPr lvl="2"/>
            <a:endParaRPr lang="en-US" dirty="0"/>
          </a:p>
          <a:p>
            <a:r>
              <a:rPr lang="en-US" dirty="0"/>
              <a:t>Types of data instrumented:</a:t>
            </a:r>
          </a:p>
          <a:p>
            <a:pPr lvl="1"/>
            <a:r>
              <a:rPr lang="en-US" dirty="0"/>
              <a:t>Task Context Switch</a:t>
            </a:r>
          </a:p>
          <a:p>
            <a:pPr lvl="1"/>
            <a:r>
              <a:rPr lang="en-US" dirty="0"/>
              <a:t>Interrupt entry/exit</a:t>
            </a:r>
          </a:p>
          <a:p>
            <a:pPr lvl="1"/>
            <a:r>
              <a:rPr lang="en-US" dirty="0"/>
              <a:t>Interrupt lock-out</a:t>
            </a:r>
          </a:p>
          <a:p>
            <a:pPr lvl="1"/>
            <a:r>
              <a:rPr lang="en-US" dirty="0"/>
              <a:t>Task scheduling event flags</a:t>
            </a:r>
          </a:p>
          <a:p>
            <a:pPr lvl="1"/>
            <a:r>
              <a:rPr lang="en-US" dirty="0"/>
              <a:t>Application-defined watchpoints</a:t>
            </a:r>
          </a:p>
          <a:p>
            <a:pPr lvl="1"/>
            <a:endParaRPr lang="en-US" dirty="0"/>
          </a:p>
          <a:p>
            <a:endParaRPr lang="en-US" dirty="0"/>
          </a:p>
        </p:txBody>
      </p:sp>
    </p:spTree>
    <p:extLst>
      <p:ext uri="{BB962C8B-B14F-4D97-AF65-F5344CB8AC3E}">
        <p14:creationId xmlns:p14="http://schemas.microsoft.com/office/powerpoint/2010/main" val="1177514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DF100-9D35-774A-B5D3-1DE0BD6980C5}"/>
              </a:ext>
            </a:extLst>
          </p:cNvPr>
          <p:cNvSpPr/>
          <p:nvPr/>
        </p:nvSpPr>
        <p:spPr>
          <a:xfrm>
            <a:off x="307377" y="1137685"/>
            <a:ext cx="681451" cy="52186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endParaRPr lang="en-US" dirty="0">
              <a:solidFill>
                <a:schemeClr val="tx1"/>
              </a:solidFill>
            </a:endParaRPr>
          </a:p>
          <a:p>
            <a:pPr algn="ctr"/>
            <a:r>
              <a:rPr lang="en-US" dirty="0">
                <a:solidFill>
                  <a:schemeClr val="tx1"/>
                </a:solidFill>
              </a:rPr>
              <a:t>Time</a:t>
            </a:r>
          </a:p>
        </p:txBody>
      </p:sp>
      <p:sp>
        <p:nvSpPr>
          <p:cNvPr id="12" name="Rectangle 11">
            <a:extLst>
              <a:ext uri="{FF2B5EF4-FFF2-40B4-BE49-F238E27FC236}">
                <a16:creationId xmlns:a16="http://schemas.microsoft.com/office/drawing/2014/main" id="{BE8376DE-EC01-854A-8934-D2ACC67C390B}"/>
              </a:ext>
            </a:extLst>
          </p:cNvPr>
          <p:cNvSpPr/>
          <p:nvPr/>
        </p:nvSpPr>
        <p:spPr>
          <a:xfrm>
            <a:off x="988829" y="1137685"/>
            <a:ext cx="542260" cy="521866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Raw</a:t>
            </a:r>
          </a:p>
          <a:p>
            <a:pPr algn="ctr"/>
            <a:r>
              <a:rPr lang="en-US" dirty="0">
                <a:solidFill>
                  <a:schemeClr val="tx1"/>
                </a:solidFill>
              </a:rPr>
              <a:t>Time</a:t>
            </a:r>
          </a:p>
        </p:txBody>
      </p:sp>
      <p:sp>
        <p:nvSpPr>
          <p:cNvPr id="13" name="Rectangle 12">
            <a:extLst>
              <a:ext uri="{FF2B5EF4-FFF2-40B4-BE49-F238E27FC236}">
                <a16:creationId xmlns:a16="http://schemas.microsoft.com/office/drawing/2014/main" id="{6CB73653-9AFD-EF40-8E60-DBE88E8434B7}"/>
              </a:ext>
            </a:extLst>
          </p:cNvPr>
          <p:cNvSpPr/>
          <p:nvPr/>
        </p:nvSpPr>
        <p:spPr>
          <a:xfrm>
            <a:off x="1531089" y="1137685"/>
            <a:ext cx="542260" cy="52186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Raw</a:t>
            </a:r>
          </a:p>
          <a:p>
            <a:pPr algn="ctr"/>
            <a:r>
              <a:rPr lang="en-US" dirty="0">
                <a:solidFill>
                  <a:schemeClr val="tx1"/>
                </a:solidFill>
              </a:rPr>
              <a:t>Data</a:t>
            </a:r>
          </a:p>
        </p:txBody>
      </p:sp>
      <p:sp>
        <p:nvSpPr>
          <p:cNvPr id="14" name="Rectangle 13">
            <a:extLst>
              <a:ext uri="{FF2B5EF4-FFF2-40B4-BE49-F238E27FC236}">
                <a16:creationId xmlns:a16="http://schemas.microsoft.com/office/drawing/2014/main" id="{AF18948F-A25E-7C4E-BB02-B8B4FF80BD82}"/>
              </a:ext>
            </a:extLst>
          </p:cNvPr>
          <p:cNvSpPr/>
          <p:nvPr/>
        </p:nvSpPr>
        <p:spPr>
          <a:xfrm>
            <a:off x="2073348" y="1137684"/>
            <a:ext cx="1864019" cy="521866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r>
              <a:rPr lang="en-US" dirty="0">
                <a:solidFill>
                  <a:schemeClr val="tx1"/>
                </a:solidFill>
              </a:rPr>
              <a:t>Task/Interrupt Context</a:t>
            </a:r>
          </a:p>
          <a:p>
            <a:pPr algn="ctr"/>
            <a:r>
              <a:rPr lang="en-US" dirty="0">
                <a:solidFill>
                  <a:schemeClr val="tx1"/>
                </a:solidFill>
              </a:rPr>
              <a:t>(determined by analysis tool)</a:t>
            </a:r>
          </a:p>
        </p:txBody>
      </p:sp>
      <p:sp>
        <p:nvSpPr>
          <p:cNvPr id="2" name="Slide Number Placeholder 1">
            <a:extLst>
              <a:ext uri="{FF2B5EF4-FFF2-40B4-BE49-F238E27FC236}">
                <a16:creationId xmlns:a16="http://schemas.microsoft.com/office/drawing/2014/main" id="{0A482A81-A3F6-F942-B59D-7B05B044F072}"/>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16</a:t>
            </a:fld>
            <a:endParaRPr lang="en-US" dirty="0">
              <a:solidFill>
                <a:srgbClr val="1B365D"/>
              </a:solidFill>
            </a:endParaRPr>
          </a:p>
        </p:txBody>
      </p:sp>
      <p:sp>
        <p:nvSpPr>
          <p:cNvPr id="3" name="Footer Placeholder 2">
            <a:extLst>
              <a:ext uri="{FF2B5EF4-FFF2-40B4-BE49-F238E27FC236}">
                <a16:creationId xmlns:a16="http://schemas.microsoft.com/office/drawing/2014/main" id="{C3E12C5F-7B4F-4E4C-A4AC-A9C37C4E784B}"/>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7DBF4AFC-4985-574A-9714-035D0306BB20}"/>
              </a:ext>
            </a:extLst>
          </p:cNvPr>
          <p:cNvSpPr>
            <a:spLocks noGrp="1"/>
          </p:cNvSpPr>
          <p:nvPr>
            <p:ph type="title"/>
          </p:nvPr>
        </p:nvSpPr>
        <p:spPr/>
        <p:txBody>
          <a:bodyPr>
            <a:normAutofit/>
          </a:bodyPr>
          <a:lstStyle/>
          <a:p>
            <a:r>
              <a:rPr lang="en-US" dirty="0"/>
              <a:t>Sample Data: Task Context Switch</a:t>
            </a:r>
          </a:p>
        </p:txBody>
      </p:sp>
      <p:sp>
        <p:nvSpPr>
          <p:cNvPr id="5" name="Content Placeholder 4">
            <a:extLst>
              <a:ext uri="{FF2B5EF4-FFF2-40B4-BE49-F238E27FC236}">
                <a16:creationId xmlns:a16="http://schemas.microsoft.com/office/drawing/2014/main" id="{01FE2F10-32C6-D545-923A-D9BA052ECB87}"/>
              </a:ext>
            </a:extLst>
          </p:cNvPr>
          <p:cNvSpPr>
            <a:spLocks noGrp="1"/>
          </p:cNvSpPr>
          <p:nvPr>
            <p:ph idx="13"/>
          </p:nvPr>
        </p:nvSpPr>
        <p:spPr>
          <a:xfrm>
            <a:off x="415637" y="1580667"/>
            <a:ext cx="8291945" cy="4775683"/>
          </a:xfrm>
        </p:spPr>
        <p:txBody>
          <a:bodyPr>
            <a:normAutofit fontScale="92500" lnSpcReduction="10000"/>
          </a:bodyPr>
          <a:lstStyle/>
          <a:p>
            <a:pPr marL="0" indent="0">
              <a:buNone/>
            </a:pPr>
            <a:r>
              <a:rPr lang="en-US" sz="900" b="1" dirty="0">
                <a:latin typeface="Courier New" panose="02070309020205020404" pitchFamily="49" charset="0"/>
                <a:cs typeface="Courier New" panose="02070309020205020404" pitchFamily="49" charset="0"/>
              </a:rPr>
              <a:t>0.0005887:000012f9:40ff0028:                              :EF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0.0007348:000017ae:011b3e30:                              :SP:0x011b3e30</a:t>
            </a:r>
          </a:p>
          <a:p>
            <a:pPr marL="0" indent="0">
              <a:buNone/>
            </a:pPr>
            <a:r>
              <a:rPr lang="en-US" sz="900" b="1" dirty="0">
                <a:latin typeface="Courier New" panose="02070309020205020404" pitchFamily="49" charset="0"/>
                <a:cs typeface="Courier New" panose="02070309020205020404" pitchFamily="49" charset="0"/>
              </a:rPr>
              <a:t>0.0007366:000017bd:000572e8:                              :PC:0x000572e8</a:t>
            </a:r>
          </a:p>
          <a:p>
            <a:pPr marL="0" indent="0">
              <a:buNone/>
            </a:pPr>
            <a:r>
              <a:rPr lang="en-US" sz="900" b="1" dirty="0">
                <a:latin typeface="Courier New" panose="02070309020205020404" pitchFamily="49" charset="0"/>
                <a:cs typeface="Courier New" panose="02070309020205020404" pitchFamily="49" charset="0"/>
              </a:rPr>
              <a:t>0.0007384:000017cc:ff0b0211: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0.0007493:00001826:20110000: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0.0007661:000018b0:10110028: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0.0007994:000019c3:00000000: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(start) </a:t>
            </a:r>
          </a:p>
          <a:p>
            <a:pPr marL="0" indent="0">
              <a:buNone/>
            </a:pPr>
            <a:r>
              <a:rPr lang="en-US" sz="900" b="1" dirty="0">
                <a:latin typeface="Courier New" panose="02070309020205020404" pitchFamily="49" charset="0"/>
                <a:cs typeface="Courier New" panose="02070309020205020404" pitchFamily="49" charset="0"/>
              </a:rPr>
              <a:t>0.0008091:00001a13:0000044f: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init</a:t>
            </a:r>
            <a:r>
              <a:rPr lang="en-US" sz="900" b="1" dirty="0">
                <a:latin typeface="Courier New" panose="02070309020205020404" pitchFamily="49" charset="0"/>
                <a:cs typeface="Courier New" panose="02070309020205020404" pitchFamily="49" charset="0"/>
              </a:rPr>
              <a:t>)  RAD750_MISC_TIMER_3(1103)</a:t>
            </a:r>
          </a:p>
          <a:p>
            <a:pPr marL="0" indent="0">
              <a:buNone/>
            </a:pPr>
            <a:r>
              <a:rPr lang="en-US" sz="900" b="1" dirty="0">
                <a:latin typeface="Courier New" panose="02070309020205020404" pitchFamily="49" charset="0"/>
                <a:cs typeface="Courier New" panose="02070309020205020404" pitchFamily="49" charset="0"/>
              </a:rPr>
              <a:t>0.0008115:00001a27:0000044f: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(final) RAD750_MISC_TIMER_3(1103)</a:t>
            </a:r>
          </a:p>
          <a:p>
            <a:pPr marL="0" indent="0">
              <a:buNone/>
            </a:pPr>
            <a:r>
              <a:rPr lang="en-US" sz="900" b="1" dirty="0">
                <a:latin typeface="Courier New" panose="02070309020205020404" pitchFamily="49" charset="0"/>
                <a:cs typeface="Courier New" panose="02070309020205020404" pitchFamily="49" charset="0"/>
              </a:rPr>
              <a:t>0.0008160:00001a4c:0000044f:   RAD750_MISC_TIMER_3  (1103):INT Enter RAD750_MISC_TIMER_3(1103)</a:t>
            </a:r>
          </a:p>
          <a:p>
            <a:pPr marL="0" indent="0">
              <a:buNone/>
            </a:pPr>
            <a:r>
              <a:rPr lang="en-US" sz="900" b="1" dirty="0">
                <a:latin typeface="Courier New" panose="02070309020205020404" pitchFamily="49" charset="0"/>
                <a:cs typeface="Courier New" panose="02070309020205020404" pitchFamily="49" charset="0"/>
              </a:rPr>
              <a:t>0.0008202:00001a6f:00044400:   RAD750_MISC_TIMER_3  (1103):EPC:0x00044400</a:t>
            </a:r>
          </a:p>
          <a:p>
            <a:pPr marL="0" indent="0">
              <a:buNone/>
            </a:pPr>
            <a:r>
              <a:rPr lang="en-US" sz="900" b="1" dirty="0">
                <a:latin typeface="Courier New" panose="02070309020205020404" pitchFamily="49" charset="0"/>
                <a:cs typeface="Courier New" panose="02070309020205020404" pitchFamily="49" charset="0"/>
              </a:rPr>
              <a:t>0.0008368:00001af8:0000044f: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(0017):INT Exit  RAD750_MISC_TIMER_3(1103), time = 0.000020848485</a:t>
            </a:r>
          </a:p>
          <a:p>
            <a:pPr marL="0" indent="0">
              <a:buNone/>
            </a:pPr>
            <a:r>
              <a:rPr lang="en-US" sz="900" b="1" dirty="0">
                <a:latin typeface="Courier New" panose="02070309020205020404" pitchFamily="49" charset="0"/>
                <a:cs typeface="Courier New" panose="02070309020205020404" pitchFamily="49" charset="0"/>
              </a:rPr>
              <a:t>0.0009793:00001f8f:80110000: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0.0010006:0000203f:011057d0: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(0017):SP:0x011057d0</a:t>
            </a:r>
          </a:p>
          <a:p>
            <a:pPr marL="0" indent="0">
              <a:buNone/>
            </a:pPr>
            <a:r>
              <a:rPr lang="en-US" sz="900" b="1" dirty="0">
                <a:latin typeface="Courier New" panose="02070309020205020404" pitchFamily="49" charset="0"/>
                <a:cs typeface="Courier New" panose="02070309020205020404" pitchFamily="49" charset="0"/>
              </a:rPr>
              <a:t>0.0010023:0000204d:00069e64: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(0017):PC:0x00069e64</a:t>
            </a:r>
          </a:p>
          <a:p>
            <a:pPr marL="0" indent="0">
              <a:buNone/>
            </a:pPr>
            <a:r>
              <a:rPr lang="en-US" sz="900" b="1" dirty="0">
                <a:latin typeface="Courier New" panose="02070309020205020404" pitchFamily="49" charset="0"/>
                <a:cs typeface="Courier New" panose="02070309020205020404" pitchFamily="49" charset="0"/>
              </a:rPr>
              <a:t>0.0010041:0000205c:0211ff0b: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(0011):CTXT </a:t>
            </a:r>
            <a:r>
              <a:rPr lang="en-US" sz="900" b="1" dirty="0" err="1">
                <a:latin typeface="Courier New" panose="02070309020205020404" pitchFamily="49" charset="0"/>
                <a:cs typeface="Courier New" panose="02070309020205020404" pitchFamily="49" charset="0"/>
              </a:rPr>
              <a:t>out:TimeMgr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=2),in: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a:t>
            </a:r>
          </a:p>
          <a:p>
            <a:pPr marL="0" indent="0">
              <a:buNone/>
            </a:pPr>
            <a:r>
              <a:rPr lang="en-US" sz="900" b="1" dirty="0">
                <a:latin typeface="Courier New" panose="02070309020205020404" pitchFamily="49" charset="0"/>
                <a:cs typeface="Courier New" panose="02070309020205020404" pitchFamily="49" charset="0"/>
              </a:rPr>
              <a:t>0.0030790:0000633a:40ff0028: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0.0031693:00006623:011b3e30: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(0011):SP:0x011b3e30</a:t>
            </a:r>
          </a:p>
          <a:p>
            <a:pPr marL="0" indent="0">
              <a:buNone/>
            </a:pPr>
            <a:r>
              <a:rPr lang="en-US" sz="900" b="1" dirty="0">
                <a:latin typeface="Courier New" panose="02070309020205020404" pitchFamily="49" charset="0"/>
                <a:cs typeface="Courier New" panose="02070309020205020404" pitchFamily="49" charset="0"/>
              </a:rPr>
              <a:t>0.0031712:00006632:000572e8: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(0011):PC:0x000572e8</a:t>
            </a:r>
          </a:p>
          <a:p>
            <a:pPr marL="0" indent="0">
              <a:buNone/>
            </a:pPr>
            <a:r>
              <a:rPr lang="en-US" sz="900" b="1" dirty="0">
                <a:latin typeface="Courier New" panose="02070309020205020404" pitchFamily="49" charset="0"/>
                <a:cs typeface="Courier New" panose="02070309020205020404" pitchFamily="49" charset="0"/>
              </a:rPr>
              <a:t>0.0031728:00006640:ff0b0211: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0.0031823:0000668e:20110000: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0.0031964:00006702:10110028: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0.0033200:00006afe:80110000: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0.0033406:00006ba8:011057d0: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(0017):SP:0x011057d0</a:t>
            </a:r>
          </a:p>
          <a:p>
            <a:pPr marL="0" indent="0">
              <a:buNone/>
            </a:pPr>
            <a:r>
              <a:rPr lang="en-US" sz="900" b="1" dirty="0">
                <a:latin typeface="Courier New" panose="02070309020205020404" pitchFamily="49" charset="0"/>
                <a:cs typeface="Courier New" panose="02070309020205020404" pitchFamily="49" charset="0"/>
              </a:rPr>
              <a:t>0.0033425:00006bb8:00069e64: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(0017):PC:0x00069e64</a:t>
            </a:r>
          </a:p>
          <a:p>
            <a:pPr marL="0" indent="0">
              <a:buNone/>
            </a:pPr>
            <a:r>
              <a:rPr lang="en-US" sz="900" b="1" dirty="0">
                <a:latin typeface="Courier New" panose="02070309020205020404" pitchFamily="49" charset="0"/>
                <a:cs typeface="Courier New" panose="02070309020205020404" pitchFamily="49" charset="0"/>
              </a:rPr>
              <a:t>0.0033442:00006bc6:0211ff0b: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(0011):CTXT </a:t>
            </a:r>
            <a:r>
              <a:rPr lang="en-US" sz="900" b="1" dirty="0" err="1">
                <a:latin typeface="Courier New" panose="02070309020205020404" pitchFamily="49" charset="0"/>
                <a:cs typeface="Courier New" panose="02070309020205020404" pitchFamily="49" charset="0"/>
              </a:rPr>
              <a:t>out:TimeMgr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=2),in: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a:t>
            </a:r>
          </a:p>
          <a:p>
            <a:pPr marL="0" indent="0">
              <a:buNone/>
            </a:pPr>
            <a:r>
              <a:rPr lang="en-US" sz="900" b="1" dirty="0">
                <a:latin typeface="Courier New" panose="02070309020205020404" pitchFamily="49" charset="0"/>
                <a:cs typeface="Courier New" panose="02070309020205020404" pitchFamily="49" charset="0"/>
              </a:rPr>
              <a:t>0.0038011:00007a7f:00000000: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(start) </a:t>
            </a:r>
          </a:p>
          <a:p>
            <a:pPr marL="0" indent="0">
              <a:buNone/>
            </a:pPr>
            <a:r>
              <a:rPr lang="en-US" sz="900" b="1" dirty="0">
                <a:latin typeface="Courier New" panose="02070309020205020404" pitchFamily="49" charset="0"/>
                <a:cs typeface="Courier New" panose="02070309020205020404" pitchFamily="49" charset="0"/>
              </a:rPr>
              <a:t>0.0038072:00007ab1:0000044f: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init</a:t>
            </a:r>
            <a:r>
              <a:rPr lang="en-US" sz="900" b="1" dirty="0">
                <a:latin typeface="Courier New" panose="02070309020205020404" pitchFamily="49" charset="0"/>
                <a:cs typeface="Courier New" panose="02070309020205020404" pitchFamily="49" charset="0"/>
              </a:rPr>
              <a:t>)  RAD750_MISC_TIMER_3(1103)</a:t>
            </a:r>
          </a:p>
          <a:p>
            <a:pPr marL="0" indent="0">
              <a:buNone/>
            </a:pPr>
            <a:r>
              <a:rPr lang="en-US" sz="900" b="1" dirty="0">
                <a:latin typeface="Courier New" panose="02070309020205020404" pitchFamily="49" charset="0"/>
                <a:cs typeface="Courier New" panose="02070309020205020404" pitchFamily="49" charset="0"/>
              </a:rPr>
              <a:t>0.0038090:00007ac0:0000044f: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(0011):RAD750 </a:t>
            </a:r>
            <a:r>
              <a:rPr lang="en-US" sz="900" b="1" dirty="0" err="1">
                <a:latin typeface="Courier New" panose="02070309020205020404" pitchFamily="49" charset="0"/>
                <a:cs typeface="Courier New" panose="02070309020205020404" pitchFamily="49" charset="0"/>
              </a:rPr>
              <a:t>Demux</a:t>
            </a:r>
            <a:r>
              <a:rPr lang="en-US" sz="900" b="1" dirty="0">
                <a:latin typeface="Courier New" panose="02070309020205020404" pitchFamily="49" charset="0"/>
                <a:cs typeface="Courier New" panose="02070309020205020404" pitchFamily="49" charset="0"/>
              </a:rPr>
              <a:t> (final) RAD750_MISC_TIMER_3(1103)</a:t>
            </a:r>
          </a:p>
          <a:p>
            <a:pPr marL="0" indent="0">
              <a:buNone/>
            </a:pPr>
            <a:r>
              <a:rPr lang="en-US" sz="900" b="1" dirty="0">
                <a:latin typeface="Courier New" panose="02070309020205020404" pitchFamily="49" charset="0"/>
                <a:cs typeface="Courier New" panose="02070309020205020404" pitchFamily="49" charset="0"/>
              </a:rPr>
              <a:t>0.0038145:00007aee:0000044f:   RAD750_MISC_TIMER_3  (1103):INT Enter RAD750_MISC_TIMER_3(1103)</a:t>
            </a:r>
          </a:p>
          <a:p>
            <a:pPr marL="0" indent="0">
              <a:buNone/>
            </a:pPr>
            <a:r>
              <a:rPr lang="en-US" sz="900" b="1" dirty="0">
                <a:latin typeface="Courier New" panose="02070309020205020404" pitchFamily="49" charset="0"/>
                <a:cs typeface="Courier New" panose="02070309020205020404" pitchFamily="49" charset="0"/>
              </a:rPr>
              <a:t>0.0038187:00007b10:00069e64:   RAD750_MISC_TIMER_3  (1103):EPC:0x00069e64</a:t>
            </a:r>
          </a:p>
          <a:p>
            <a:pPr marL="0" indent="0">
              <a:buNone/>
            </a:pPr>
            <a:r>
              <a:rPr lang="en-US" sz="900" b="1" dirty="0">
                <a:latin typeface="Courier New" panose="02070309020205020404" pitchFamily="49" charset="0"/>
                <a:cs typeface="Courier New" panose="02070309020205020404" pitchFamily="49" charset="0"/>
              </a:rPr>
              <a:t>0.0038320:00007b7e:0000044f: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(0011):INT Exit  RAD750_MISC_TIMER_3(1103), time = 0.000017454545</a:t>
            </a:r>
          </a:p>
          <a:p>
            <a:pPr marL="0" indent="0">
              <a:buNone/>
            </a:pPr>
            <a:r>
              <a:rPr lang="en-US" sz="900" b="1" dirty="0">
                <a:latin typeface="Courier New" panose="02070309020205020404" pitchFamily="49" charset="0"/>
                <a:cs typeface="Courier New" panose="02070309020205020404" pitchFamily="49" charset="0"/>
              </a:rPr>
              <a:t>0.0055781:0000b3c3:40ff0028: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(0011):EF Set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0.0056750:0000b6e3:011b3e30: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(0011):SP:0x011b3e30</a:t>
            </a:r>
          </a:p>
          <a:p>
            <a:pPr marL="0" indent="0">
              <a:buNone/>
            </a:pPr>
            <a:r>
              <a:rPr lang="en-US" sz="900" b="1" dirty="0">
                <a:latin typeface="Courier New" panose="02070309020205020404" pitchFamily="49" charset="0"/>
                <a:cs typeface="Courier New" panose="02070309020205020404" pitchFamily="49" charset="0"/>
              </a:rPr>
              <a:t>0.0056770:0000b6f3:000572e8: </a:t>
            </a:r>
            <a:r>
              <a:rPr lang="en-US" sz="900" b="1" dirty="0" err="1">
                <a:latin typeface="Courier New" panose="02070309020205020404" pitchFamily="49" charset="0"/>
                <a:cs typeface="Courier New" panose="02070309020205020404" pitchFamily="49" charset="0"/>
              </a:rPr>
              <a:t>BkgrndDiagsTask</a:t>
            </a:r>
            <a:r>
              <a:rPr lang="en-US" sz="900" b="1" dirty="0">
                <a:latin typeface="Courier New" panose="02070309020205020404" pitchFamily="49" charset="0"/>
                <a:cs typeface="Courier New" panose="02070309020205020404" pitchFamily="49" charset="0"/>
              </a:rPr>
              <a:t>        (0011):PC:0x000572e8</a:t>
            </a:r>
          </a:p>
          <a:p>
            <a:pPr marL="0" indent="0">
              <a:buNone/>
            </a:pPr>
            <a:r>
              <a:rPr lang="en-US" sz="900" b="1" dirty="0">
                <a:latin typeface="Courier New" panose="02070309020205020404" pitchFamily="49" charset="0"/>
                <a:cs typeface="Courier New" panose="02070309020205020404" pitchFamily="49" charset="0"/>
              </a:rPr>
              <a:t>0.0056787:0000b701:ff0b0211: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(0017):CTXT </a:t>
            </a:r>
            <a:r>
              <a:rPr lang="en-US" sz="900" b="1" dirty="0" err="1">
                <a:latin typeface="Courier New" panose="02070309020205020404" pitchFamily="49" charset="0"/>
                <a:cs typeface="Courier New" panose="02070309020205020404" pitchFamily="49" charset="0"/>
              </a:rPr>
              <a:t>out:BkgrndDiagsTask</a:t>
            </a:r>
            <a:r>
              <a:rPr lang="en-US" sz="900" b="1" dirty="0">
                <a:latin typeface="Courier New" panose="02070309020205020404" pitchFamily="49" charset="0"/>
                <a:cs typeface="Courier New" panose="02070309020205020404" pitchFamily="49" charset="0"/>
              </a:rPr>
              <a:t>(11)(</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=255),in: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(17)(</a:t>
            </a:r>
            <a:r>
              <a:rPr lang="en-US" sz="900" b="1" dirty="0" err="1">
                <a:latin typeface="Courier New" panose="02070309020205020404" pitchFamily="49" charset="0"/>
                <a:cs typeface="Courier New" panose="02070309020205020404" pitchFamily="49" charset="0"/>
              </a:rPr>
              <a:t>pri</a:t>
            </a:r>
            <a:r>
              <a:rPr lang="en-US" sz="900" b="1" dirty="0">
                <a:latin typeface="Courier New" panose="02070309020205020404" pitchFamily="49" charset="0"/>
                <a:cs typeface="Courier New" panose="02070309020205020404" pitchFamily="49" charset="0"/>
              </a:rPr>
              <a:t>=2)</a:t>
            </a:r>
          </a:p>
          <a:p>
            <a:pPr marL="0" indent="0">
              <a:buNone/>
            </a:pPr>
            <a:r>
              <a:rPr lang="en-US" sz="900" b="1" dirty="0">
                <a:latin typeface="Courier New" panose="02070309020205020404" pitchFamily="49" charset="0"/>
                <a:cs typeface="Courier New" panose="02070309020205020404" pitchFamily="49" charset="0"/>
              </a:rPr>
              <a:t>0.0056887:0000b754:20110000: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Wake </a:t>
            </a:r>
          </a:p>
          <a:p>
            <a:pPr marL="0" indent="0">
              <a:buNone/>
            </a:pPr>
            <a:r>
              <a:rPr lang="en-US" sz="900" b="1" dirty="0">
                <a:latin typeface="Courier New" panose="02070309020205020404" pitchFamily="49" charset="0"/>
                <a:cs typeface="Courier New" panose="02070309020205020404" pitchFamily="49" charset="0"/>
              </a:rPr>
              <a:t>0.0057039:0000b7d1:10110028: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Clear </a:t>
            </a:r>
            <a:r>
              <a:rPr lang="en-US" sz="900" b="1" dirty="0" err="1">
                <a:latin typeface="Courier New" panose="02070309020205020404" pitchFamily="49" charset="0"/>
                <a:cs typeface="Courier New" panose="02070309020205020404" pitchFamily="49" charset="0"/>
              </a:rPr>
              <a:t>TimeTickEf</a:t>
            </a:r>
            <a:r>
              <a:rPr lang="en-US" sz="900" b="1" dirty="0">
                <a:latin typeface="Courier New" panose="02070309020205020404" pitchFamily="49" charset="0"/>
                <a:cs typeface="Courier New" panose="02070309020205020404" pitchFamily="49" charset="0"/>
              </a:rPr>
              <a:t>(40)</a:t>
            </a:r>
          </a:p>
          <a:p>
            <a:pPr marL="0" indent="0">
              <a:buNone/>
            </a:pPr>
            <a:r>
              <a:rPr lang="en-US" sz="900" b="1" dirty="0">
                <a:latin typeface="Courier New" panose="02070309020205020404" pitchFamily="49" charset="0"/>
                <a:cs typeface="Courier New" panose="02070309020205020404" pitchFamily="49" charset="0"/>
              </a:rPr>
              <a:t>0.0057519:0000b95d:40110098: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Set </a:t>
            </a:r>
            <a:r>
              <a:rPr lang="en-US" sz="900" b="1" dirty="0" err="1">
                <a:latin typeface="Courier New" panose="02070309020205020404" pitchFamily="49" charset="0"/>
                <a:cs typeface="Courier New" panose="02070309020205020404" pitchFamily="49" charset="0"/>
              </a:rPr>
              <a:t>DownlinkEgseTlmTimerEf</a:t>
            </a:r>
            <a:r>
              <a:rPr lang="en-US" sz="900" b="1" dirty="0">
                <a:latin typeface="Courier New" panose="02070309020205020404" pitchFamily="49" charset="0"/>
                <a:cs typeface="Courier New" panose="02070309020205020404" pitchFamily="49" charset="0"/>
              </a:rPr>
              <a:t>(152)</a:t>
            </a:r>
          </a:p>
          <a:p>
            <a:pPr marL="0" indent="0">
              <a:buNone/>
            </a:pPr>
            <a:r>
              <a:rPr lang="en-US" sz="900" b="1" dirty="0">
                <a:latin typeface="Courier New" panose="02070309020205020404" pitchFamily="49" charset="0"/>
                <a:cs typeface="Courier New" panose="02070309020205020404" pitchFamily="49" charset="0"/>
              </a:rPr>
              <a:t>0.0058098:0000bb3b:401100df: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Set </a:t>
            </a:r>
            <a:r>
              <a:rPr lang="en-US" sz="900" b="1" dirty="0" err="1">
                <a:latin typeface="Courier New" panose="02070309020205020404" pitchFamily="49" charset="0"/>
                <a:cs typeface="Courier New" panose="02070309020205020404" pitchFamily="49" charset="0"/>
              </a:rPr>
              <a:t>SeqmgrCycleTimerEf</a:t>
            </a:r>
            <a:r>
              <a:rPr lang="en-US" sz="900" b="1" dirty="0">
                <a:latin typeface="Courier New" panose="02070309020205020404" pitchFamily="49" charset="0"/>
                <a:cs typeface="Courier New" panose="02070309020205020404" pitchFamily="49" charset="0"/>
              </a:rPr>
              <a:t>(223)</a:t>
            </a:r>
          </a:p>
          <a:p>
            <a:pPr marL="0" indent="0">
              <a:buNone/>
            </a:pPr>
            <a:r>
              <a:rPr lang="en-US" sz="900" b="1" dirty="0">
                <a:latin typeface="Courier New" panose="02070309020205020404" pitchFamily="49" charset="0"/>
                <a:cs typeface="Courier New" panose="02070309020205020404" pitchFamily="49" charset="0"/>
              </a:rPr>
              <a:t>0.0059183:0000beba:80110000: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(0017):EF Sleep </a:t>
            </a:r>
          </a:p>
          <a:p>
            <a:pPr marL="0" indent="0">
              <a:buNone/>
            </a:pPr>
            <a:r>
              <a:rPr lang="en-US" sz="900" b="1" dirty="0">
                <a:latin typeface="Courier New" panose="02070309020205020404" pitchFamily="49" charset="0"/>
                <a:cs typeface="Courier New" panose="02070309020205020404" pitchFamily="49" charset="0"/>
              </a:rPr>
              <a:t>0.0059548:0000bfe7:0111dc20: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(0017):SP:0x0111dc20</a:t>
            </a:r>
          </a:p>
          <a:p>
            <a:pPr marL="0" indent="0">
              <a:buNone/>
            </a:pPr>
            <a:r>
              <a:rPr lang="en-US" sz="900" b="1" dirty="0">
                <a:latin typeface="Courier New" panose="02070309020205020404" pitchFamily="49" charset="0"/>
                <a:cs typeface="Courier New" panose="02070309020205020404" pitchFamily="49" charset="0"/>
              </a:rPr>
              <a:t>0.0059566:0000bff6:000572e8: </a:t>
            </a:r>
            <a:r>
              <a:rPr lang="en-US" sz="900" b="1" dirty="0" err="1">
                <a:latin typeface="Courier New" panose="02070309020205020404" pitchFamily="49" charset="0"/>
                <a:cs typeface="Courier New" panose="02070309020205020404" pitchFamily="49" charset="0"/>
              </a:rPr>
              <a:t>TimeMgr</a:t>
            </a:r>
            <a:r>
              <a:rPr lang="en-US" sz="900" b="1" dirty="0">
                <a:latin typeface="Courier New" panose="02070309020205020404" pitchFamily="49" charset="0"/>
                <a:cs typeface="Courier New" panose="02070309020205020404" pitchFamily="49" charset="0"/>
              </a:rPr>
              <a:t>                (0017):PC:0x000572e8</a:t>
            </a:r>
          </a:p>
          <a:p>
            <a:pPr marL="0" indent="0">
              <a:buNone/>
            </a:pPr>
            <a:endParaRPr lang="en-US" sz="900" b="1" dirty="0">
              <a:latin typeface="Courier New" panose="02070309020205020404" pitchFamily="49" charset="0"/>
              <a:cs typeface="Courier New" panose="02070309020205020404" pitchFamily="49" charset="0"/>
            </a:endParaRPr>
          </a:p>
        </p:txBody>
      </p:sp>
      <p:sp>
        <p:nvSpPr>
          <p:cNvPr id="15" name="Rectangle 14">
            <a:extLst>
              <a:ext uri="{FF2B5EF4-FFF2-40B4-BE49-F238E27FC236}">
                <a16:creationId xmlns:a16="http://schemas.microsoft.com/office/drawing/2014/main" id="{1ACE080B-56DC-8841-A5DA-4107EFC7B2B8}"/>
              </a:ext>
            </a:extLst>
          </p:cNvPr>
          <p:cNvSpPr/>
          <p:nvPr/>
        </p:nvSpPr>
        <p:spPr>
          <a:xfrm>
            <a:off x="3937368" y="1137683"/>
            <a:ext cx="4441087" cy="325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lstStyle/>
          <a:p>
            <a:pPr algn="ctr"/>
            <a:endParaRPr lang="en-US" dirty="0">
              <a:solidFill>
                <a:schemeClr val="tx1"/>
              </a:solidFill>
            </a:endParaRPr>
          </a:p>
          <a:p>
            <a:pPr algn="ctr"/>
            <a:r>
              <a:rPr lang="en-US" dirty="0">
                <a:solidFill>
                  <a:schemeClr val="tx1"/>
                </a:solidFill>
              </a:rPr>
              <a:t>Processed Data</a:t>
            </a:r>
          </a:p>
        </p:txBody>
      </p:sp>
      <p:sp>
        <p:nvSpPr>
          <p:cNvPr id="6" name="Right Arrow 5">
            <a:extLst>
              <a:ext uri="{FF2B5EF4-FFF2-40B4-BE49-F238E27FC236}">
                <a16:creationId xmlns:a16="http://schemas.microsoft.com/office/drawing/2014/main" id="{2C120F46-B3BA-144B-AA59-EAEBDA40DCB7}"/>
              </a:ext>
            </a:extLst>
          </p:cNvPr>
          <p:cNvSpPr/>
          <p:nvPr/>
        </p:nvSpPr>
        <p:spPr>
          <a:xfrm>
            <a:off x="340484" y="1839433"/>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Task Context Switch</a:t>
            </a:r>
          </a:p>
        </p:txBody>
      </p:sp>
      <p:sp>
        <p:nvSpPr>
          <p:cNvPr id="16" name="Right Arrow 15">
            <a:extLst>
              <a:ext uri="{FF2B5EF4-FFF2-40B4-BE49-F238E27FC236}">
                <a16:creationId xmlns:a16="http://schemas.microsoft.com/office/drawing/2014/main" id="{001C2DF1-00BD-D04E-B1ED-8FBB22A2DB62}"/>
              </a:ext>
            </a:extLst>
          </p:cNvPr>
          <p:cNvSpPr/>
          <p:nvPr/>
        </p:nvSpPr>
        <p:spPr>
          <a:xfrm>
            <a:off x="340484" y="3161414"/>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Task Context Switch</a:t>
            </a:r>
          </a:p>
        </p:txBody>
      </p:sp>
      <p:sp>
        <p:nvSpPr>
          <p:cNvPr id="17" name="Right Arrow 16">
            <a:extLst>
              <a:ext uri="{FF2B5EF4-FFF2-40B4-BE49-F238E27FC236}">
                <a16:creationId xmlns:a16="http://schemas.microsoft.com/office/drawing/2014/main" id="{2D8F07E9-5502-3146-BCAE-3F4DA2556F0C}"/>
              </a:ext>
            </a:extLst>
          </p:cNvPr>
          <p:cNvSpPr/>
          <p:nvPr/>
        </p:nvSpPr>
        <p:spPr>
          <a:xfrm>
            <a:off x="340484" y="3590372"/>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Task Context Switch</a:t>
            </a:r>
          </a:p>
        </p:txBody>
      </p:sp>
      <p:sp>
        <p:nvSpPr>
          <p:cNvPr id="18" name="Right Arrow 17">
            <a:extLst>
              <a:ext uri="{FF2B5EF4-FFF2-40B4-BE49-F238E27FC236}">
                <a16:creationId xmlns:a16="http://schemas.microsoft.com/office/drawing/2014/main" id="{47A92D64-604F-9D48-8FD3-C0C67EE8ECC7}"/>
              </a:ext>
            </a:extLst>
          </p:cNvPr>
          <p:cNvSpPr/>
          <p:nvPr/>
        </p:nvSpPr>
        <p:spPr>
          <a:xfrm>
            <a:off x="340484" y="4269079"/>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Task Context Switch</a:t>
            </a:r>
          </a:p>
        </p:txBody>
      </p:sp>
      <p:sp>
        <p:nvSpPr>
          <p:cNvPr id="19" name="Right Arrow 18">
            <a:extLst>
              <a:ext uri="{FF2B5EF4-FFF2-40B4-BE49-F238E27FC236}">
                <a16:creationId xmlns:a16="http://schemas.microsoft.com/office/drawing/2014/main" id="{5282D164-A904-3449-B558-DFA0DF41ACD9}"/>
              </a:ext>
            </a:extLst>
          </p:cNvPr>
          <p:cNvSpPr/>
          <p:nvPr/>
        </p:nvSpPr>
        <p:spPr>
          <a:xfrm>
            <a:off x="340484" y="5220394"/>
            <a:ext cx="1793116"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Task Context Switch</a:t>
            </a:r>
          </a:p>
        </p:txBody>
      </p:sp>
    </p:spTree>
    <p:extLst>
      <p:ext uri="{BB962C8B-B14F-4D97-AF65-F5344CB8AC3E}">
        <p14:creationId xmlns:p14="http://schemas.microsoft.com/office/powerpoint/2010/main" val="366088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482A81-A3F6-F942-B59D-7B05B044F072}"/>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17</a:t>
            </a:fld>
            <a:endParaRPr lang="en-US" dirty="0">
              <a:solidFill>
                <a:srgbClr val="1B365D"/>
              </a:solidFill>
            </a:endParaRPr>
          </a:p>
        </p:txBody>
      </p:sp>
      <p:sp>
        <p:nvSpPr>
          <p:cNvPr id="3" name="Footer Placeholder 2">
            <a:extLst>
              <a:ext uri="{FF2B5EF4-FFF2-40B4-BE49-F238E27FC236}">
                <a16:creationId xmlns:a16="http://schemas.microsoft.com/office/drawing/2014/main" id="{C3E12C5F-7B4F-4E4C-A4AC-A9C37C4E784B}"/>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7DBF4AFC-4985-574A-9714-035D0306BB20}"/>
              </a:ext>
            </a:extLst>
          </p:cNvPr>
          <p:cNvSpPr>
            <a:spLocks noGrp="1"/>
          </p:cNvSpPr>
          <p:nvPr>
            <p:ph type="title"/>
          </p:nvPr>
        </p:nvSpPr>
        <p:spPr/>
        <p:txBody>
          <a:bodyPr>
            <a:normAutofit fontScale="90000"/>
          </a:bodyPr>
          <a:lstStyle/>
          <a:p>
            <a:r>
              <a:rPr lang="en-US" dirty="0"/>
              <a:t>Sample Data: CPU Utilization Analysis</a:t>
            </a:r>
          </a:p>
        </p:txBody>
      </p:sp>
      <p:sp>
        <p:nvSpPr>
          <p:cNvPr id="5" name="Content Placeholder 4">
            <a:extLst>
              <a:ext uri="{FF2B5EF4-FFF2-40B4-BE49-F238E27FC236}">
                <a16:creationId xmlns:a16="http://schemas.microsoft.com/office/drawing/2014/main" id="{01FE2F10-32C6-D545-923A-D9BA052ECB87}"/>
              </a:ext>
            </a:extLst>
          </p:cNvPr>
          <p:cNvSpPr>
            <a:spLocks noGrp="1"/>
          </p:cNvSpPr>
          <p:nvPr>
            <p:ph idx="13"/>
          </p:nvPr>
        </p:nvSpPr>
        <p:spPr>
          <a:xfrm>
            <a:off x="415637" y="1213067"/>
            <a:ext cx="8291945" cy="4775683"/>
          </a:xfrm>
        </p:spPr>
        <p:txBody>
          <a:bodyPr>
            <a:normAutofit fontScale="92500" lnSpcReduction="10000"/>
          </a:bodyPr>
          <a:lstStyle/>
          <a:p>
            <a:pPr marL="0" indent="0">
              <a:buNone/>
            </a:pPr>
            <a:r>
              <a:rPr lang="en-US" sz="800" b="1" dirty="0">
                <a:latin typeface="Courier New" panose="02070309020205020404" pitchFamily="49" charset="0"/>
                <a:cs typeface="Courier New" panose="02070309020205020404" pitchFamily="49" charset="0"/>
              </a:rPr>
              <a:t>| Instrumentation Log from inst_full_timer2.bin</a:t>
            </a:r>
          </a:p>
          <a:p>
            <a:pPr marL="0" indent="0">
              <a:buNone/>
            </a:pPr>
            <a:r>
              <a:rPr lang="en-US" sz="800" b="1" dirty="0">
                <a:latin typeface="Courier New" panose="02070309020205020404" pitchFamily="49" charset="0"/>
                <a:cs typeface="Courier New" panose="02070309020205020404" pitchFamily="49" charset="0"/>
              </a:rPr>
              <a:t>|    Elf file : None Provided</a:t>
            </a:r>
          </a:p>
          <a:p>
            <a:pPr marL="0" indent="0">
              <a:buNone/>
            </a:pPr>
            <a:r>
              <a:rPr lang="en-US" sz="800" b="1" dirty="0">
                <a:latin typeface="Courier New" panose="02070309020205020404" pitchFamily="49" charset="0"/>
                <a:cs typeface="Courier New" panose="02070309020205020404" pitchFamily="49" charset="0"/>
              </a:rPr>
              <a:t>|     Entries : 1441792</a:t>
            </a:r>
          </a:p>
          <a:p>
            <a:pPr marL="0" indent="0">
              <a:buNone/>
            </a:pPr>
            <a:r>
              <a:rPr lang="en-US" sz="800" b="1" dirty="0">
                <a:latin typeface="Courier New" panose="02070309020205020404" pitchFamily="49" charset="0"/>
                <a:cs typeface="Courier New" panose="02070309020205020404" pitchFamily="49" charset="0"/>
              </a:rPr>
              <a:t>|      Length : 45.093550060606</a:t>
            </a:r>
          </a:p>
          <a:p>
            <a:pPr marL="0" indent="0">
              <a:buNone/>
            </a:pPr>
            <a:r>
              <a:rPr lang="en-US" sz="800" b="1" dirty="0">
                <a:latin typeface="Courier New" panose="02070309020205020404" pitchFamily="49" charset="0"/>
                <a:cs typeface="Courier New" panose="02070309020205020404" pitchFamily="49" charset="0"/>
              </a:rPr>
              <a:t>|       Times : 82.150120363636 to 127.243670424242</a:t>
            </a:r>
          </a:p>
          <a:p>
            <a:pPr marL="0" indent="0">
              <a:buNone/>
            </a:pPr>
            <a:r>
              <a:rPr lang="en-US" sz="800" b="1" dirty="0">
                <a:latin typeface="Courier New" panose="02070309020205020404" pitchFamily="49" charset="0"/>
                <a:cs typeface="Courier New" panose="02070309020205020404" pitchFamily="49" charset="0"/>
              </a:rPr>
              <a:t>|     Quality : monotonic</a:t>
            </a:r>
          </a:p>
          <a:p>
            <a:pPr marL="0" indent="0">
              <a:buNone/>
            </a:pPr>
            <a:r>
              <a:rPr lang="en-US" sz="800" b="1" dirty="0">
                <a:latin typeface="Courier New" panose="02070309020205020404" pitchFamily="49" charset="0"/>
                <a:cs typeface="Courier New" panose="02070309020205020404" pitchFamily="49" charset="0"/>
              </a:rPr>
              <a:t>  ------------------------------------------------------------------------------</a:t>
            </a:r>
          </a:p>
          <a:p>
            <a:pPr marL="0" indent="0">
              <a:buNone/>
            </a:pPr>
            <a:r>
              <a:rPr lang="en-US" sz="800" b="1" dirty="0">
                <a:latin typeface="Courier New" panose="02070309020205020404" pitchFamily="49" charset="0"/>
                <a:cs typeface="Courier New" panose="02070309020205020404" pitchFamily="49" charset="0"/>
              </a:rPr>
              <a:t>  | Tasks</a:t>
            </a:r>
          </a:p>
          <a:p>
            <a:pPr marL="0" indent="0">
              <a:buNone/>
            </a:pPr>
            <a:r>
              <a:rPr lang="en-US" sz="800" b="1" dirty="0">
                <a:latin typeface="Courier New" panose="02070309020205020404" pitchFamily="49" charset="0"/>
                <a:cs typeface="Courier New" panose="02070309020205020404" pitchFamily="49" charset="0"/>
              </a:rPr>
              <a:t>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BkgrndDiagsTask</a:t>
            </a:r>
            <a:r>
              <a:rPr lang="en-US" sz="800" b="1" dirty="0">
                <a:latin typeface="Courier New" panose="02070309020205020404" pitchFamily="49" charset="0"/>
                <a:cs typeface="Courier New" panose="02070309020205020404" pitchFamily="49" charset="0"/>
              </a:rPr>
              <a:t> 0011: 68.89%</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CmdUplinkTask</a:t>
            </a:r>
            <a:r>
              <a:rPr lang="en-US" sz="800" b="1" dirty="0">
                <a:latin typeface="Courier New" panose="02070309020205020404" pitchFamily="49" charset="0"/>
                <a:cs typeface="Courier New" panose="02070309020205020404" pitchFamily="49" charset="0"/>
              </a:rPr>
              <a:t> 0013: 0.10%</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HkpMgr</a:t>
            </a:r>
            <a:r>
              <a:rPr lang="en-US" sz="800" b="1" dirty="0">
                <a:latin typeface="Courier New" panose="02070309020205020404" pitchFamily="49" charset="0"/>
                <a:cs typeface="Courier New" panose="02070309020205020404" pitchFamily="49" charset="0"/>
              </a:rPr>
              <a:t> 0014: 0.77%</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MemMgr</a:t>
            </a:r>
            <a:r>
              <a:rPr lang="en-US" sz="800" b="1" dirty="0">
                <a:latin typeface="Courier New" panose="02070309020205020404" pitchFamily="49" charset="0"/>
                <a:cs typeface="Courier New" panose="02070309020205020404" pitchFamily="49" charset="0"/>
              </a:rPr>
              <a:t> 0015: 0.14%</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TimeMgr</a:t>
            </a:r>
            <a:r>
              <a:rPr lang="en-US" sz="800" b="1" dirty="0">
                <a:latin typeface="Courier New" panose="02070309020205020404" pitchFamily="49" charset="0"/>
                <a:cs typeface="Courier New" panose="02070309020205020404" pitchFamily="49" charset="0"/>
              </a:rPr>
              <a:t> 0017: 11.77%</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DownlinkTask</a:t>
            </a:r>
            <a:r>
              <a:rPr lang="en-US" sz="800" b="1" dirty="0">
                <a:latin typeface="Courier New" panose="02070309020205020404" pitchFamily="49" charset="0"/>
                <a:cs typeface="Courier New" panose="02070309020205020404" pitchFamily="49" charset="0"/>
              </a:rPr>
              <a:t> 0020: 3.85%</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TaskMgr</a:t>
            </a:r>
            <a:r>
              <a:rPr lang="en-US" sz="800" b="1" dirty="0">
                <a:latin typeface="Courier New" panose="02070309020205020404" pitchFamily="49" charset="0"/>
                <a:cs typeface="Courier New" panose="02070309020205020404" pitchFamily="49" charset="0"/>
              </a:rPr>
              <a:t> 0021: 0.23%</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RmapTask</a:t>
            </a:r>
            <a:r>
              <a:rPr lang="en-US" sz="800" b="1" dirty="0">
                <a:latin typeface="Courier New" panose="02070309020205020404" pitchFamily="49" charset="0"/>
                <a:cs typeface="Courier New" panose="02070309020205020404" pitchFamily="49" charset="0"/>
              </a:rPr>
              <a:t> 0030: 2.96%</a:t>
            </a:r>
          </a:p>
          <a:p>
            <a:pPr marL="0" indent="0">
              <a:buNone/>
            </a:pPr>
            <a:r>
              <a:rPr lang="en-US" sz="800" b="1" dirty="0">
                <a:latin typeface="Courier New" panose="02070309020205020404" pitchFamily="49" charset="0"/>
                <a:cs typeface="Courier New" panose="02070309020205020404" pitchFamily="49" charset="0"/>
              </a:rPr>
              <a:t>                        Hw1mgr 0192: 6.75%</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Projhkpmgr</a:t>
            </a:r>
            <a:r>
              <a:rPr lang="en-US" sz="800" b="1" dirty="0">
                <a:latin typeface="Courier New" panose="02070309020205020404" pitchFamily="49" charset="0"/>
                <a:cs typeface="Courier New" panose="02070309020205020404" pitchFamily="49" charset="0"/>
              </a:rPr>
              <a:t> 0194: 0.14%</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Atmy</a:t>
            </a:r>
            <a:r>
              <a:rPr lang="en-US" sz="800" b="1" dirty="0">
                <a:latin typeface="Courier New" panose="02070309020205020404" pitchFamily="49" charset="0"/>
                <a:cs typeface="Courier New" panose="02070309020205020404" pitchFamily="49" charset="0"/>
              </a:rPr>
              <a:t> 0196: 0.37%</a:t>
            </a:r>
          </a:p>
          <a:p>
            <a:pPr marL="0" indent="0">
              <a:buNone/>
            </a:pPr>
            <a:r>
              <a:rPr lang="en-US" sz="800" b="1" dirty="0">
                <a:latin typeface="Courier New" panose="02070309020205020404" pitchFamily="49" charset="0"/>
                <a:cs typeface="Courier New" panose="02070309020205020404" pitchFamily="49" charset="0"/>
              </a:rPr>
              <a:t>                        Hw2mgr 0197: 0.14%</a:t>
            </a:r>
          </a:p>
          <a:p>
            <a:pPr marL="0" indent="0">
              <a:buNone/>
            </a:pPr>
            <a:r>
              <a:rPr lang="en-US" sz="800" b="1" dirty="0">
                <a:latin typeface="Courier New" panose="02070309020205020404" pitchFamily="49" charset="0"/>
                <a:cs typeface="Courier New" panose="02070309020205020404" pitchFamily="49" charset="0"/>
              </a:rPr>
              <a:t>                        Hw3mgr 0200: 0.08%</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Projmgr</a:t>
            </a:r>
            <a:r>
              <a:rPr lang="en-US" sz="800" b="1" dirty="0">
                <a:latin typeface="Courier New" panose="02070309020205020404" pitchFamily="49" charset="0"/>
                <a:cs typeface="Courier New" panose="02070309020205020404" pitchFamily="49" charset="0"/>
              </a:rPr>
              <a:t> 0201: 0.05%</a:t>
            </a:r>
          </a:p>
          <a:p>
            <a:pPr marL="0" indent="0">
              <a:buNone/>
            </a:pPr>
            <a:r>
              <a:rPr lang="en-US" sz="800" b="1" dirty="0">
                <a:latin typeface="Courier New" panose="02070309020205020404" pitchFamily="49" charset="0"/>
                <a:cs typeface="Courier New" panose="02070309020205020404" pitchFamily="49" charset="0"/>
              </a:rPr>
              <a:t>                        Hw4mgr 0202: 0.31%</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Spwmgr</a:t>
            </a:r>
            <a:r>
              <a:rPr lang="en-US" sz="800" b="1" dirty="0">
                <a:latin typeface="Courier New" panose="02070309020205020404" pitchFamily="49" charset="0"/>
                <a:cs typeface="Courier New" panose="02070309020205020404" pitchFamily="49" charset="0"/>
              </a:rPr>
              <a:t> 0204: 1.16%</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Seqmgr</a:t>
            </a:r>
            <a:r>
              <a:rPr lang="en-US" sz="800" b="1" dirty="0">
                <a:latin typeface="Courier New" panose="02070309020205020404" pitchFamily="49" charset="0"/>
                <a:cs typeface="Courier New" panose="02070309020205020404" pitchFamily="49" charset="0"/>
              </a:rPr>
              <a:t> 0209: 2.15%</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Fdir</a:t>
            </a:r>
            <a:r>
              <a:rPr lang="en-US" sz="800" b="1" dirty="0">
                <a:latin typeface="Courier New" panose="02070309020205020404" pitchFamily="49" charset="0"/>
                <a:cs typeface="Courier New" panose="02070309020205020404" pitchFamily="49" charset="0"/>
              </a:rPr>
              <a:t> 0216: 0.10%</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Hracq</a:t>
            </a:r>
            <a:r>
              <a:rPr lang="en-US" sz="800" b="1" dirty="0">
                <a:latin typeface="Courier New" panose="02070309020205020404" pitchFamily="49" charset="0"/>
                <a:cs typeface="Courier New" panose="02070309020205020404" pitchFamily="49" charset="0"/>
              </a:rPr>
              <a:t> 0222: 0.07%</a:t>
            </a:r>
          </a:p>
          <a:p>
            <a:pPr marL="0" indent="0">
              <a:buNone/>
            </a:pPr>
            <a:r>
              <a:rPr lang="en-US" sz="800" b="1" dirty="0">
                <a:latin typeface="Courier New" panose="02070309020205020404" pitchFamily="49" charset="0"/>
                <a:cs typeface="Courier New" panose="02070309020205020404" pitchFamily="49" charset="0"/>
              </a:rPr>
              <a:t>  ------------------------------------------------------------------------------</a:t>
            </a:r>
          </a:p>
          <a:p>
            <a:pPr marL="0" indent="0">
              <a:buNone/>
            </a:pPr>
            <a:r>
              <a:rPr lang="en-US" sz="800" b="1" dirty="0">
                <a:latin typeface="Courier New" panose="02070309020205020404" pitchFamily="49" charset="0"/>
                <a:cs typeface="Courier New" panose="02070309020205020404" pitchFamily="49" charset="0"/>
              </a:rPr>
              <a:t>  | Interrupts</a:t>
            </a:r>
          </a:p>
          <a:p>
            <a:pPr marL="0" indent="0">
              <a:buNone/>
            </a:pPr>
            <a:r>
              <a:rPr lang="en-US" sz="800" b="1" dirty="0">
                <a:latin typeface="Courier New" panose="02070309020205020404" pitchFamily="49" charset="0"/>
                <a:cs typeface="Courier New" panose="02070309020205020404" pitchFamily="49" charset="0"/>
              </a:rPr>
              <a:t>  ------------------------------------------------------------------------------</a:t>
            </a:r>
          </a:p>
          <a:p>
            <a:pPr marL="0" indent="0">
              <a:buNone/>
            </a:pPr>
            <a:r>
              <a:rPr lang="en-US" sz="800" b="1" dirty="0">
                <a:latin typeface="Courier New" panose="02070309020205020404" pitchFamily="49" charset="0"/>
                <a:cs typeface="Courier New" panose="02070309020205020404" pitchFamily="49" charset="0"/>
              </a:rPr>
              <a:t>       Total time in interrupt: 3.44 7.62%</a:t>
            </a:r>
          </a:p>
          <a:p>
            <a:pPr marL="0" indent="0">
              <a:buNone/>
            </a:pPr>
            <a:r>
              <a:rPr lang="en-US" sz="800" b="1" dirty="0">
                <a:latin typeface="Courier New" panose="02070309020205020404" pitchFamily="49" charset="0"/>
                <a:cs typeface="Courier New" panose="02070309020205020404" pitchFamily="49" charset="0"/>
              </a:rPr>
              <a:t>  ------------------------------------------------------------------------------</a:t>
            </a:r>
          </a:p>
          <a:p>
            <a:pPr marL="0" indent="0">
              <a:buNone/>
            </a:pPr>
            <a:r>
              <a:rPr lang="en-US" sz="800" b="1" dirty="0">
                <a:latin typeface="Courier New" panose="02070309020205020404" pitchFamily="49" charset="0"/>
                <a:cs typeface="Courier New" panose="02070309020205020404" pitchFamily="49" charset="0"/>
              </a:rPr>
              <a:t>           RAD750_MISC_TIMER_1 101: 5.56%</a:t>
            </a:r>
          </a:p>
          <a:p>
            <a:pPr marL="0" indent="0">
              <a:buNone/>
            </a:pPr>
            <a:r>
              <a:rPr lang="en-US" sz="800" b="1" dirty="0">
                <a:latin typeface="Courier New" panose="02070309020205020404" pitchFamily="49" charset="0"/>
                <a:cs typeface="Courier New" panose="02070309020205020404" pitchFamily="49" charset="0"/>
              </a:rPr>
              <a:t>           RAD750_MISC_TIMER_3 103: 0.62%</a:t>
            </a:r>
          </a:p>
          <a:p>
            <a:pPr marL="0" indent="0">
              <a:buNone/>
            </a:pPr>
            <a:r>
              <a:rPr lang="en-US" sz="800" b="1" dirty="0">
                <a:latin typeface="Courier New" panose="02070309020205020404" pitchFamily="49" charset="0"/>
                <a:cs typeface="Courier New" panose="02070309020205020404" pitchFamily="49" charset="0"/>
              </a:rPr>
              <a:t>                TCP_PULSE_RCVD 300: 0.09%</a:t>
            </a:r>
          </a:p>
          <a:p>
            <a:pPr marL="0" indent="0">
              <a:buNone/>
            </a:pPr>
            <a:r>
              <a:rPr lang="en-US" sz="800" b="1" dirty="0">
                <a:latin typeface="Courier New" panose="02070309020205020404" pitchFamily="49" charset="0"/>
                <a:cs typeface="Courier New" panose="02070309020205020404" pitchFamily="49" charset="0"/>
              </a:rPr>
              <a:t>                 SPW_RX_BUFF_0 340: 0.05%</a:t>
            </a:r>
          </a:p>
          <a:p>
            <a:pPr marL="0" indent="0">
              <a:buNone/>
            </a:pPr>
            <a:r>
              <a:rPr lang="en-US" sz="800" b="1" dirty="0">
                <a:latin typeface="Courier New" panose="02070309020205020404" pitchFamily="49" charset="0"/>
                <a:cs typeface="Courier New" panose="02070309020205020404" pitchFamily="49" charset="0"/>
              </a:rPr>
              <a:t>                 SPW_RX_BUFF_1 341: 0.05%</a:t>
            </a:r>
          </a:p>
          <a:p>
            <a:pPr marL="0" indent="0">
              <a:buNone/>
            </a:pPr>
            <a:r>
              <a:rPr lang="en-US" sz="800" b="1" dirty="0">
                <a:latin typeface="Courier New" panose="02070309020205020404" pitchFamily="49" charset="0"/>
                <a:cs typeface="Courier New" panose="02070309020205020404" pitchFamily="49" charset="0"/>
              </a:rPr>
              <a:t>                 SPW_RX_BUFF_2 342: 0.05%</a:t>
            </a:r>
          </a:p>
          <a:p>
            <a:pPr marL="0" indent="0">
              <a:buNone/>
            </a:pPr>
            <a:r>
              <a:rPr lang="en-US" sz="800" b="1" dirty="0">
                <a:latin typeface="Courier New" panose="02070309020205020404" pitchFamily="49" charset="0"/>
                <a:cs typeface="Courier New" panose="02070309020205020404" pitchFamily="49" charset="0"/>
              </a:rPr>
              <a:t>                 SPW_RX_BUFF_3 343: 0.05%</a:t>
            </a:r>
          </a:p>
          <a:p>
            <a:pPr marL="0" indent="0">
              <a:buNone/>
            </a:pPr>
            <a:r>
              <a:rPr lang="en-US" sz="800" b="1" dirty="0">
                <a:latin typeface="Courier New" panose="02070309020205020404" pitchFamily="49" charset="0"/>
                <a:cs typeface="Courier New" panose="02070309020205020404" pitchFamily="49" charset="0"/>
              </a:rPr>
              <a:t>                 SPW_RX_BUFF_4 344: 0.05%</a:t>
            </a:r>
          </a:p>
          <a:p>
            <a:pPr marL="0" indent="0">
              <a:buNone/>
            </a:pPr>
            <a:r>
              <a:rPr lang="en-US" sz="800" b="1" dirty="0">
                <a:latin typeface="Courier New" panose="02070309020205020404" pitchFamily="49" charset="0"/>
                <a:cs typeface="Courier New" panose="02070309020205020404" pitchFamily="49" charset="0"/>
              </a:rPr>
              <a:t>                 SPW_RX_BUFF_5 345: 0.05%</a:t>
            </a:r>
          </a:p>
          <a:p>
            <a:pPr marL="0" indent="0">
              <a:buNone/>
            </a:pPr>
            <a:r>
              <a:rPr lang="en-US" sz="800" b="1" dirty="0">
                <a:latin typeface="Courier New" panose="02070309020205020404" pitchFamily="49" charset="0"/>
                <a:cs typeface="Courier New" panose="02070309020205020404" pitchFamily="49" charset="0"/>
              </a:rPr>
              <a:t>                 SPW_RX_BUFF_6 346: 0.05%</a:t>
            </a:r>
          </a:p>
          <a:p>
            <a:pPr marL="0" indent="0">
              <a:buNone/>
            </a:pPr>
            <a:r>
              <a:rPr lang="en-US" sz="800" b="1" dirty="0">
                <a:latin typeface="Courier New" panose="02070309020205020404" pitchFamily="49" charset="0"/>
                <a:cs typeface="Courier New" panose="02070309020205020404" pitchFamily="49" charset="0"/>
              </a:rPr>
              <a:t>                 SPW_RX_BUFF_7 347: 0.05%</a:t>
            </a:r>
          </a:p>
          <a:p>
            <a:pPr marL="0" indent="0">
              <a:buNone/>
            </a:pPr>
            <a:r>
              <a:rPr lang="en-US" sz="800" b="1" dirty="0">
                <a:latin typeface="Courier New" panose="02070309020205020404" pitchFamily="49" charset="0"/>
                <a:cs typeface="Courier New" panose="02070309020205020404" pitchFamily="49" charset="0"/>
              </a:rPr>
              <a:t>                 SPW_TX_BUFF_0 348: 0.39%</a:t>
            </a:r>
          </a:p>
          <a:p>
            <a:pPr marL="0" indent="0">
              <a:buNone/>
            </a:pPr>
            <a:r>
              <a:rPr lang="en-US" sz="800" b="1" dirty="0">
                <a:latin typeface="Courier New" panose="02070309020205020404" pitchFamily="49" charset="0"/>
                <a:cs typeface="Courier New" panose="02070309020205020404" pitchFamily="49" charset="0"/>
              </a:rPr>
              <a:t>               TCP_RED_ARRIVED 368: 0.03%</a:t>
            </a:r>
          </a:p>
          <a:p>
            <a:pPr marL="0" indent="0">
              <a:buNone/>
            </a:pPr>
            <a:r>
              <a:rPr lang="en-US" sz="800" b="1" dirty="0">
                <a:latin typeface="Courier New" panose="02070309020205020404" pitchFamily="49" charset="0"/>
                <a:cs typeface="Courier New" panose="02070309020205020404" pitchFamily="49" charset="0"/>
              </a:rPr>
              <a:t>               TCP_PRI_ARRIVED 369: 0.07%</a:t>
            </a:r>
          </a:p>
          <a:p>
            <a:pPr marL="0" indent="0">
              <a:buNone/>
            </a:pPr>
            <a:r>
              <a:rPr lang="en-US" sz="800" b="1" dirty="0">
                <a:latin typeface="Courier New" panose="02070309020205020404" pitchFamily="49" charset="0"/>
                <a:cs typeface="Courier New" panose="02070309020205020404" pitchFamily="49" charset="0"/>
              </a:rPr>
              <a:t>              CH1_3_ATLM_READY 705: 0.28%</a:t>
            </a:r>
          </a:p>
          <a:p>
            <a:pPr marL="0" indent="0">
              <a:buNone/>
            </a:pPr>
            <a:r>
              <a:rPr lang="en-US" sz="800" b="1" dirty="0">
                <a:latin typeface="Courier New" panose="02070309020205020404" pitchFamily="49" charset="0"/>
                <a:cs typeface="Courier New" panose="02070309020205020404" pitchFamily="49" charset="0"/>
              </a:rPr>
              <a:t>              CH2_4_ATLM_READY 706: 0.18%</a:t>
            </a:r>
          </a:p>
        </p:txBody>
      </p:sp>
      <p:sp>
        <p:nvSpPr>
          <p:cNvPr id="25" name="Right Arrow 24">
            <a:extLst>
              <a:ext uri="{FF2B5EF4-FFF2-40B4-BE49-F238E27FC236}">
                <a16:creationId xmlns:a16="http://schemas.microsoft.com/office/drawing/2014/main" id="{FB620E9C-6110-C04A-9EED-A3A30CA7FECC}"/>
              </a:ext>
            </a:extLst>
          </p:cNvPr>
          <p:cNvSpPr/>
          <p:nvPr/>
        </p:nvSpPr>
        <p:spPr>
          <a:xfrm flipH="1">
            <a:off x="3501736" y="1416581"/>
            <a:ext cx="325660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About 1.4 million entries captured over 45 seconds</a:t>
            </a:r>
          </a:p>
        </p:txBody>
      </p:sp>
      <p:sp>
        <p:nvSpPr>
          <p:cNvPr id="18" name="Right Arrow 17">
            <a:extLst>
              <a:ext uri="{FF2B5EF4-FFF2-40B4-BE49-F238E27FC236}">
                <a16:creationId xmlns:a16="http://schemas.microsoft.com/office/drawing/2014/main" id="{398D0726-5B04-9741-B1AB-12661F1450C9}"/>
              </a:ext>
            </a:extLst>
          </p:cNvPr>
          <p:cNvSpPr/>
          <p:nvPr/>
        </p:nvSpPr>
        <p:spPr>
          <a:xfrm flipH="1">
            <a:off x="3501736" y="2163730"/>
            <a:ext cx="325660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Detailed CPU utilization, used to validate built-in telemetry</a:t>
            </a:r>
          </a:p>
        </p:txBody>
      </p:sp>
      <p:sp>
        <p:nvSpPr>
          <p:cNvPr id="19" name="Right Arrow 18">
            <a:extLst>
              <a:ext uri="{FF2B5EF4-FFF2-40B4-BE49-F238E27FC236}">
                <a16:creationId xmlns:a16="http://schemas.microsoft.com/office/drawing/2014/main" id="{6E60E4D8-4076-3241-BE26-06C519F69092}"/>
              </a:ext>
            </a:extLst>
          </p:cNvPr>
          <p:cNvSpPr/>
          <p:nvPr/>
        </p:nvSpPr>
        <p:spPr>
          <a:xfrm flipH="1">
            <a:off x="3501736" y="4117428"/>
            <a:ext cx="325660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Total time in interrupt, TIMER_1 the heavy-hitter</a:t>
            </a:r>
          </a:p>
        </p:txBody>
      </p:sp>
    </p:spTree>
    <p:extLst>
      <p:ext uri="{BB962C8B-B14F-4D97-AF65-F5344CB8AC3E}">
        <p14:creationId xmlns:p14="http://schemas.microsoft.com/office/powerpoint/2010/main" val="1326588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482A81-A3F6-F942-B59D-7B05B044F072}"/>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18</a:t>
            </a:fld>
            <a:endParaRPr lang="en-US" dirty="0">
              <a:solidFill>
                <a:srgbClr val="1B365D"/>
              </a:solidFill>
            </a:endParaRPr>
          </a:p>
        </p:txBody>
      </p:sp>
      <p:sp>
        <p:nvSpPr>
          <p:cNvPr id="3" name="Footer Placeholder 2">
            <a:extLst>
              <a:ext uri="{FF2B5EF4-FFF2-40B4-BE49-F238E27FC236}">
                <a16:creationId xmlns:a16="http://schemas.microsoft.com/office/drawing/2014/main" id="{C3E12C5F-7B4F-4E4C-A4AC-A9C37C4E784B}"/>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7DBF4AFC-4985-574A-9714-035D0306BB20}"/>
              </a:ext>
            </a:extLst>
          </p:cNvPr>
          <p:cNvSpPr>
            <a:spLocks noGrp="1"/>
          </p:cNvSpPr>
          <p:nvPr>
            <p:ph type="title"/>
          </p:nvPr>
        </p:nvSpPr>
        <p:spPr>
          <a:xfrm>
            <a:off x="1870362" y="342898"/>
            <a:ext cx="5987097" cy="403412"/>
          </a:xfrm>
        </p:spPr>
        <p:txBody>
          <a:bodyPr>
            <a:normAutofit fontScale="90000"/>
          </a:bodyPr>
          <a:lstStyle/>
          <a:p>
            <a:r>
              <a:rPr lang="en-US" dirty="0"/>
              <a:t>Sample Data: Mutex Utilization Analysis</a:t>
            </a:r>
          </a:p>
        </p:txBody>
      </p:sp>
      <p:sp>
        <p:nvSpPr>
          <p:cNvPr id="5" name="Content Placeholder 4">
            <a:extLst>
              <a:ext uri="{FF2B5EF4-FFF2-40B4-BE49-F238E27FC236}">
                <a16:creationId xmlns:a16="http://schemas.microsoft.com/office/drawing/2014/main" id="{01FE2F10-32C6-D545-923A-D9BA052ECB87}"/>
              </a:ext>
            </a:extLst>
          </p:cNvPr>
          <p:cNvSpPr>
            <a:spLocks noGrp="1"/>
          </p:cNvSpPr>
          <p:nvPr>
            <p:ph idx="13"/>
          </p:nvPr>
        </p:nvSpPr>
        <p:spPr>
          <a:xfrm>
            <a:off x="415637" y="1213067"/>
            <a:ext cx="8291945" cy="5143283"/>
          </a:xfrm>
        </p:spPr>
        <p:txBody>
          <a:bodyPr>
            <a:noAutofit/>
          </a:bodyPr>
          <a:lstStyle/>
          <a:p>
            <a:pPr marL="0" indent="0">
              <a:buNone/>
            </a:pPr>
            <a:r>
              <a:rPr lang="en-US" sz="800" b="1" dirty="0">
                <a:latin typeface="Courier New" panose="02070309020205020404" pitchFamily="49" charset="0"/>
                <a:cs typeface="Courier New" panose="02070309020205020404" pitchFamily="49" charset="0"/>
              </a:rPr>
              <a:t>| Instrumentation Log from inst_full_1.bin</a:t>
            </a:r>
          </a:p>
          <a:p>
            <a:pPr marL="0" indent="0">
              <a:buNone/>
            </a:pPr>
            <a:r>
              <a:rPr lang="en-US" sz="800" b="1" dirty="0">
                <a:latin typeface="Courier New" panose="02070309020205020404" pitchFamily="49" charset="0"/>
                <a:cs typeface="Courier New" panose="02070309020205020404" pitchFamily="49" charset="0"/>
              </a:rPr>
              <a:t>|    Elf file : None Provided</a:t>
            </a:r>
          </a:p>
          <a:p>
            <a:pPr marL="0" indent="0">
              <a:buNone/>
            </a:pPr>
            <a:r>
              <a:rPr lang="en-US" sz="800" b="1" dirty="0">
                <a:latin typeface="Courier New" panose="02070309020205020404" pitchFamily="49" charset="0"/>
                <a:cs typeface="Courier New" panose="02070309020205020404" pitchFamily="49" charset="0"/>
              </a:rPr>
              <a:t>|     Entries : 1441792</a:t>
            </a:r>
          </a:p>
          <a:p>
            <a:pPr marL="0" indent="0">
              <a:buNone/>
            </a:pPr>
            <a:r>
              <a:rPr lang="en-US" sz="800" b="1" dirty="0">
                <a:latin typeface="Courier New" panose="02070309020205020404" pitchFamily="49" charset="0"/>
                <a:cs typeface="Courier New" panose="02070309020205020404" pitchFamily="49" charset="0"/>
              </a:rPr>
              <a:t>|      Length : 33.630576242424</a:t>
            </a:r>
          </a:p>
          <a:p>
            <a:pPr marL="0" indent="0">
              <a:buNone/>
            </a:pPr>
            <a:r>
              <a:rPr lang="en-US" sz="800" b="1" dirty="0">
                <a:latin typeface="Courier New" panose="02070309020205020404" pitchFamily="49" charset="0"/>
                <a:cs typeface="Courier New" panose="02070309020205020404" pitchFamily="49" charset="0"/>
              </a:rPr>
              <a:t>|       Times : 91.167600848485 to 124.798177090909</a:t>
            </a:r>
          </a:p>
          <a:p>
            <a:pPr marL="0" indent="0">
              <a:buNone/>
            </a:pPr>
            <a:r>
              <a:rPr lang="en-US" sz="800" b="1" dirty="0">
                <a:latin typeface="Courier New" panose="02070309020205020404" pitchFamily="49" charset="0"/>
                <a:cs typeface="Courier New" panose="02070309020205020404" pitchFamily="49" charset="0"/>
              </a:rPr>
              <a:t>|     Quality : monotonic</a:t>
            </a:r>
          </a:p>
          <a:p>
            <a:pPr marL="0" indent="0">
              <a:buNone/>
            </a:pPr>
            <a:r>
              <a:rPr lang="en-US" sz="800" b="1" dirty="0">
                <a:latin typeface="Courier New" panose="02070309020205020404" pitchFamily="49" charset="0"/>
                <a:cs typeface="Courier New" panose="02070309020205020404" pitchFamily="49" charset="0"/>
              </a:rPr>
              <a:t>--------------------------------------------------------------------------------</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a:t>
            </a:r>
            <a:r>
              <a:rPr lang="en-US" sz="800" b="1" dirty="0">
                <a:latin typeface="Courier New" panose="02070309020205020404" pitchFamily="49" charset="0"/>
                <a:cs typeface="Courier New" panose="02070309020205020404" pitchFamily="49" charset="0"/>
              </a:rPr>
              <a:t> Survey</a:t>
            </a:r>
          </a:p>
          <a:p>
            <a:pPr marL="0" indent="0">
              <a:buNone/>
            </a:pPr>
            <a:r>
              <a:rPr lang="en-US" sz="800" b="1" dirty="0">
                <a:latin typeface="Courier New" panose="02070309020205020404" pitchFamily="49" charset="0"/>
                <a:cs typeface="Courier New" panose="02070309020205020404" pitchFamily="49" charset="0"/>
              </a:rPr>
              <a:t>|    Interrupt mutex limit at 0.001000000 seconds</a:t>
            </a:r>
          </a:p>
          <a:p>
            <a:pPr marL="0" indent="0">
              <a:buNone/>
            </a:pPr>
            <a:r>
              <a:rPr lang="en-US" sz="800" b="1" dirty="0">
                <a:latin typeface="Courier New" panose="02070309020205020404" pitchFamily="49" charset="0"/>
                <a:cs typeface="Courier New" panose="02070309020205020404" pitchFamily="49" charset="0"/>
              </a:rPr>
              <a:t>--------------------------------------------------------------------------------</a:t>
            </a:r>
          </a:p>
          <a:p>
            <a:pPr marL="0" indent="0">
              <a:buNone/>
            </a:pPr>
            <a:r>
              <a:rPr lang="en-US" sz="800" b="1" dirty="0" err="1">
                <a:latin typeface="Courier New" panose="02070309020205020404" pitchFamily="49" charset="0"/>
                <a:cs typeface="Courier New" panose="02070309020205020404" pitchFamily="49" charset="0"/>
              </a:rPr>
              <a:t>mtx</a:t>
            </a:r>
            <a:r>
              <a:rPr lang="en-US" sz="800" b="1" dirty="0">
                <a:latin typeface="Courier New" panose="02070309020205020404" pitchFamily="49" charset="0"/>
                <a:cs typeface="Courier New" panose="02070309020205020404" pitchFamily="49" charset="0"/>
              </a:rPr>
              <a:t> 3 exceeds limit at 93.159243515152</a:t>
            </a:r>
          </a:p>
          <a:p>
            <a:pPr marL="0" indent="0">
              <a:buNone/>
            </a:pPr>
            <a:r>
              <a:rPr lang="en-US" sz="800" b="1" dirty="0" err="1">
                <a:latin typeface="Courier New" panose="02070309020205020404" pitchFamily="49" charset="0"/>
                <a:cs typeface="Courier New" panose="02070309020205020404" pitchFamily="49" charset="0"/>
              </a:rPr>
              <a:t>mtx</a:t>
            </a:r>
            <a:r>
              <a:rPr lang="en-US" sz="800" b="1" dirty="0">
                <a:latin typeface="Courier New" panose="02070309020205020404" pitchFamily="49" charset="0"/>
                <a:cs typeface="Courier New" panose="02070309020205020404" pitchFamily="49" charset="0"/>
              </a:rPr>
              <a:t> 200 exceeds limit at 93.898271757576</a:t>
            </a:r>
          </a:p>
          <a:p>
            <a:pPr marL="0" indent="0">
              <a:buNone/>
            </a:pPr>
            <a:r>
              <a:rPr lang="en-US" sz="800" b="1" dirty="0" err="1">
                <a:latin typeface="Courier New" panose="02070309020205020404" pitchFamily="49" charset="0"/>
                <a:cs typeface="Courier New" panose="02070309020205020404" pitchFamily="49" charset="0"/>
              </a:rPr>
              <a:t>mtx</a:t>
            </a:r>
            <a:r>
              <a:rPr lang="en-US" sz="800" b="1" dirty="0">
                <a:latin typeface="Courier New" panose="02070309020205020404" pitchFamily="49" charset="0"/>
                <a:cs typeface="Courier New" panose="02070309020205020404" pitchFamily="49" charset="0"/>
              </a:rPr>
              <a:t> 190 exceeds limit at 94.058279515152</a:t>
            </a:r>
          </a:p>
          <a:p>
            <a:pPr marL="0" indent="0">
              <a:buNone/>
            </a:pPr>
            <a:r>
              <a:rPr lang="en-US" sz="800" b="1" dirty="0">
                <a:latin typeface="Courier New" panose="02070309020205020404" pitchFamily="49" charset="0"/>
                <a:cs typeface="Courier New" panose="02070309020205020404" pitchFamily="49" charset="0"/>
              </a:rPr>
              <a:t>...</a:t>
            </a:r>
          </a:p>
          <a:p>
            <a:pPr marL="0" indent="0">
              <a:buNone/>
            </a:pPr>
            <a:r>
              <a:rPr lang="en-US" sz="800" b="1" dirty="0" err="1">
                <a:latin typeface="Courier New" panose="02070309020205020404" pitchFamily="49" charset="0"/>
                <a:cs typeface="Courier New" panose="02070309020205020404" pitchFamily="49" charset="0"/>
              </a:rPr>
              <a:t>mtx</a:t>
            </a:r>
            <a:r>
              <a:rPr lang="en-US" sz="800" b="1" dirty="0">
                <a:latin typeface="Courier New" panose="02070309020205020404" pitchFamily="49" charset="0"/>
                <a:cs typeface="Courier New" panose="02070309020205020404" pitchFamily="49" charset="0"/>
              </a:rPr>
              <a:t> 230 exceeds limit at 118.216863878788</a:t>
            </a:r>
          </a:p>
          <a:p>
            <a:pPr marL="0" indent="0">
              <a:buNone/>
            </a:pPr>
            <a:r>
              <a:rPr lang="en-US" sz="800" b="1" dirty="0" err="1">
                <a:latin typeface="Courier New" panose="02070309020205020404" pitchFamily="49" charset="0"/>
                <a:cs typeface="Courier New" panose="02070309020205020404" pitchFamily="49" charset="0"/>
              </a:rPr>
              <a:t>mtx</a:t>
            </a:r>
            <a:r>
              <a:rPr lang="en-US" sz="800" b="1" dirty="0">
                <a:latin typeface="Courier New" panose="02070309020205020404" pitchFamily="49" charset="0"/>
                <a:cs typeface="Courier New" panose="02070309020205020404" pitchFamily="49" charset="0"/>
              </a:rPr>
              <a:t> 3 exceeds limit at 123.359458424242</a:t>
            </a:r>
          </a:p>
          <a:p>
            <a:pPr marL="0" indent="0">
              <a:buNone/>
            </a:pPr>
            <a:r>
              <a:rPr lang="en-US" sz="800" b="1" dirty="0" err="1">
                <a:latin typeface="Courier New" panose="02070309020205020404" pitchFamily="49" charset="0"/>
                <a:cs typeface="Courier New" panose="02070309020205020404" pitchFamily="49" charset="0"/>
              </a:rPr>
              <a:t>mtx</a:t>
            </a:r>
            <a:r>
              <a:rPr lang="en-US" sz="800" b="1" dirty="0">
                <a:latin typeface="Courier New" panose="02070309020205020404" pitchFamily="49" charset="0"/>
                <a:cs typeface="Courier New" panose="02070309020205020404" pitchFamily="49" charset="0"/>
              </a:rPr>
              <a:t> 3 exceeds limit at 123.439462424242</a:t>
            </a:r>
          </a:p>
          <a:p>
            <a:pPr marL="0" indent="0">
              <a:buNone/>
            </a:pPr>
            <a:endParaRPr lang="en-US" sz="800" b="1" dirty="0">
              <a:latin typeface="Courier New" panose="02070309020205020404" pitchFamily="49" charset="0"/>
              <a:cs typeface="Courier New" panose="02070309020205020404" pitchFamily="49" charset="0"/>
            </a:endParaRPr>
          </a:p>
          <a:p>
            <a:pPr marL="0" indent="0">
              <a:buNone/>
            </a:pPr>
            <a:r>
              <a:rPr lang="en-US" sz="800" b="1" dirty="0">
                <a:latin typeface="Courier New" panose="02070309020205020404" pitchFamily="49" charset="0"/>
                <a:cs typeface="Courier New" panose="02070309020205020404" pitchFamily="49" charset="0"/>
              </a:rPr>
              <a:t>                 mutex                               </a:t>
            </a:r>
            <a:r>
              <a:rPr lang="en-US" sz="800" b="1" dirty="0" err="1">
                <a:latin typeface="Courier New" panose="02070309020205020404" pitchFamily="49" charset="0"/>
                <a:cs typeface="Courier New" panose="02070309020205020404" pitchFamily="49" charset="0"/>
              </a:rPr>
              <a:t>cnt</a:t>
            </a:r>
            <a:r>
              <a:rPr lang="en-US" sz="800" b="1" dirty="0">
                <a:latin typeface="Courier New" panose="02070309020205020404" pitchFamily="49" charset="0"/>
                <a:cs typeface="Courier New" panose="02070309020205020404" pitchFamily="49" charset="0"/>
              </a:rPr>
              <a:t>        exec min        exec mean       exec max        exec </a:t>
            </a:r>
            <a:r>
              <a:rPr lang="en-US" sz="800" b="1" dirty="0" err="1">
                <a:latin typeface="Courier New" panose="02070309020205020404" pitchFamily="49" charset="0"/>
                <a:cs typeface="Courier New" panose="02070309020205020404" pitchFamily="49" charset="0"/>
              </a:rPr>
              <a:t>stddev</a:t>
            </a:r>
            <a:r>
              <a:rPr lang="en-US" sz="800" b="1" dirty="0">
                <a:latin typeface="Courier New" panose="02070309020205020404" pitchFamily="49" charset="0"/>
                <a:cs typeface="Courier New" panose="02070309020205020404" pitchFamily="49" charset="0"/>
              </a:rPr>
              <a:t>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MtxWallClockResource</a:t>
            </a:r>
            <a:r>
              <a:rPr lang="en-US" sz="800" b="1" dirty="0">
                <a:latin typeface="Courier New" panose="02070309020205020404" pitchFamily="49" charset="0"/>
                <a:cs typeface="Courier New" panose="02070309020205020404" pitchFamily="49" charset="0"/>
              </a:rPr>
              <a:t> 0003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127243        0.000004848     0.000007410     0.006480121     0.000034974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MtxStdlogResource</a:t>
            </a:r>
            <a:r>
              <a:rPr lang="en-US" sz="800" b="1" dirty="0">
                <a:latin typeface="Courier New" panose="02070309020205020404" pitchFamily="49" charset="0"/>
                <a:cs typeface="Courier New" panose="02070309020205020404" pitchFamily="49" charset="0"/>
              </a:rPr>
              <a:t> 0009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104        0.000003879     0.000004593     0.000005697     0.000000447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MtxEfListResource</a:t>
            </a:r>
            <a:r>
              <a:rPr lang="en-US" sz="800" b="1" dirty="0">
                <a:latin typeface="Courier New" panose="02070309020205020404" pitchFamily="49" charset="0"/>
                <a:cs typeface="Courier New" panose="02070309020205020404" pitchFamily="49" charset="0"/>
              </a:rPr>
              <a:t> 0014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    88023        0.000009818     0.000016848     0.001476121     0.000011522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MtxEvtlogApiResource</a:t>
            </a:r>
            <a:r>
              <a:rPr lang="en-US" sz="800" b="1" dirty="0">
                <a:latin typeface="Courier New" panose="02070309020205020404" pitchFamily="49" charset="0"/>
                <a:cs typeface="Courier New" panose="02070309020205020404" pitchFamily="49" charset="0"/>
              </a:rPr>
              <a:t> 0016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997        0.000005455     0.000007607     0.000342061     0.000015808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MtxEvtlogRingResource</a:t>
            </a:r>
            <a:r>
              <a:rPr lang="en-US" sz="800" b="1" dirty="0">
                <a:latin typeface="Courier New" panose="02070309020205020404" pitchFamily="49" charset="0"/>
                <a:cs typeface="Courier New" panose="02070309020205020404" pitchFamily="49" charset="0"/>
              </a:rPr>
              <a:t> 0017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104        0.000003879     0.000005077     0.000007515     0.000001113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MtxSamchSohdiagResource</a:t>
            </a:r>
            <a:r>
              <a:rPr lang="en-US" sz="800" b="1" dirty="0">
                <a:latin typeface="Courier New" panose="02070309020205020404" pitchFamily="49" charset="0"/>
                <a:cs typeface="Courier New" panose="02070309020205020404" pitchFamily="49" charset="0"/>
              </a:rPr>
              <a:t> 0031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19        0.000005455     0.000005633     0.000006061     0.000000186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MtxPpsdrvResource</a:t>
            </a:r>
            <a:r>
              <a:rPr lang="en-US" sz="800" b="1" dirty="0">
                <a:latin typeface="Courier New" panose="02070309020205020404" pitchFamily="49" charset="0"/>
                <a:cs typeface="Courier New" panose="02070309020205020404" pitchFamily="49" charset="0"/>
              </a:rPr>
              <a:t> 0039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40        0.000024242     0.000029530     0.000034182     0.000001950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MtxLocalSparetlmResource</a:t>
            </a:r>
            <a:r>
              <a:rPr lang="en-US" sz="800" b="1" dirty="0">
                <a:latin typeface="Courier New" panose="02070309020205020404" pitchFamily="49" charset="0"/>
                <a:cs typeface="Courier New" panose="02070309020205020404" pitchFamily="49" charset="0"/>
              </a:rPr>
              <a:t> 0052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19        0.000024485     0.000050743     0.000495758     0.000104898     </a:t>
            </a:r>
          </a:p>
          <a:p>
            <a:pPr marL="0" indent="0">
              <a:buNone/>
            </a:pPr>
            <a:r>
              <a:rPr lang="en-US" sz="800" b="1" dirty="0">
                <a:latin typeface="Courier New" panose="02070309020205020404" pitchFamily="49" charset="0"/>
                <a:cs typeface="Courier New" panose="02070309020205020404" pitchFamily="49" charset="0"/>
              </a:rPr>
              <a:t>             MtxHw5drvResource 0188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911        0.000004364     0.000017947     0.000203879     0.000041196     </a:t>
            </a:r>
          </a:p>
          <a:p>
            <a:pPr marL="0" indent="0">
              <a:buNone/>
            </a:pPr>
            <a:r>
              <a:rPr lang="en-US" sz="800" b="1" dirty="0">
                <a:latin typeface="Courier New" panose="02070309020205020404" pitchFamily="49" charset="0"/>
                <a:cs typeface="Courier New" panose="02070309020205020404" pitchFamily="49" charset="0"/>
              </a:rPr>
              <a:t>             MtxHw6drvResource 0189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52        0.000081939     0.000179883     0.000358424     0.000112968     </a:t>
            </a:r>
          </a:p>
          <a:p>
            <a:pPr marL="0" indent="0">
              <a:buNone/>
            </a:pPr>
            <a:r>
              <a:rPr lang="en-US" sz="800" b="1" dirty="0">
                <a:latin typeface="Courier New" panose="02070309020205020404" pitchFamily="49" charset="0"/>
                <a:cs typeface="Courier New" panose="02070309020205020404" pitchFamily="49" charset="0"/>
              </a:rPr>
              <a:t>             MtxHw7drvResource 0190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1966        0.000004848     0.000037317     0.034807152     0.000798787     </a:t>
            </a:r>
          </a:p>
          <a:p>
            <a:pPr marL="0" indent="0">
              <a:buNone/>
            </a:pPr>
            <a:r>
              <a:rPr lang="en-US" sz="800" b="1" dirty="0">
                <a:latin typeface="Courier New" panose="02070309020205020404" pitchFamily="49" charset="0"/>
                <a:cs typeface="Courier New" panose="02070309020205020404" pitchFamily="49" charset="0"/>
              </a:rPr>
              <a:t>             MtxHw8drvResource 0191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11395        0.000005091     0.000007602     0.000240000     0.000010068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MtxHhkpdrvResource</a:t>
            </a:r>
            <a:r>
              <a:rPr lang="en-US" sz="800" b="1" dirty="0">
                <a:latin typeface="Courier New" panose="02070309020205020404" pitchFamily="49" charset="0"/>
                <a:cs typeface="Courier New" panose="02070309020205020404" pitchFamily="49" charset="0"/>
              </a:rPr>
              <a:t> 0192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487        0.000005091     0.000053493     0.000407515     0.000082468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MtxSpwdrvResource</a:t>
            </a:r>
            <a:r>
              <a:rPr lang="en-US" sz="800" b="1" dirty="0">
                <a:latin typeface="Courier New" panose="02070309020205020404" pitchFamily="49" charset="0"/>
                <a:cs typeface="Courier New" panose="02070309020205020404" pitchFamily="49" charset="0"/>
              </a:rPr>
              <a:t> 0196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1009        0.000038182     0.000100912     0.000584727     0.000032901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MtxSeqlogResource</a:t>
            </a:r>
            <a:r>
              <a:rPr lang="en-US" sz="800" b="1" dirty="0">
                <a:latin typeface="Courier New" panose="02070309020205020404" pitchFamily="49" charset="0"/>
                <a:cs typeface="Courier New" panose="02070309020205020404" pitchFamily="49" charset="0"/>
              </a:rPr>
              <a:t> 0197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85        0.000003879     0.000005412     0.000013818     0.000001428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MtxIflogResource</a:t>
            </a:r>
            <a:r>
              <a:rPr lang="en-US" sz="800" b="1" dirty="0">
                <a:latin typeface="Courier New" panose="02070309020205020404" pitchFamily="49" charset="0"/>
                <a:cs typeface="Courier New" panose="02070309020205020404" pitchFamily="49" charset="0"/>
              </a:rPr>
              <a:t> 0198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85        0.000003879     0.000004700     0.000014909     0.000001236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MtxCommsamlogResource</a:t>
            </a:r>
            <a:r>
              <a:rPr lang="en-US" sz="800" b="1" dirty="0">
                <a:latin typeface="Courier New" panose="02070309020205020404" pitchFamily="49" charset="0"/>
                <a:cs typeface="Courier New" panose="02070309020205020404" pitchFamily="49" charset="0"/>
              </a:rPr>
              <a:t> 0200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143        0.000003758     0.000045101     0.005521091     0.000459573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MtxSohlogResource</a:t>
            </a:r>
            <a:r>
              <a:rPr lang="en-US" sz="800" b="1" dirty="0">
                <a:latin typeface="Courier New" panose="02070309020205020404" pitchFamily="49" charset="0"/>
                <a:cs typeface="Courier New" panose="02070309020205020404" pitchFamily="49" charset="0"/>
              </a:rPr>
              <a:t> 0201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1112        0.000003758     0.000007284     0.000474424     0.000022899     </a:t>
            </a:r>
          </a:p>
          <a:p>
            <a:pPr marL="0" indent="0">
              <a:buNone/>
            </a:pPr>
            <a:r>
              <a:rPr lang="en-US" sz="800" b="1" dirty="0">
                <a:latin typeface="Courier New" panose="02070309020205020404" pitchFamily="49" charset="0"/>
                <a:cs typeface="Courier New" panose="02070309020205020404" pitchFamily="49" charset="0"/>
              </a:rPr>
              <a:t>          MtxOdsamlog1Resource 0202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85        0.000003879     0.000005336     0.000056606     0.000005659     </a:t>
            </a:r>
          </a:p>
          <a:p>
            <a:pPr marL="0" indent="0">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MtxHkpCardResource</a:t>
            </a:r>
            <a:r>
              <a:rPr lang="en-US" sz="800" b="1" dirty="0">
                <a:latin typeface="Courier New" panose="02070309020205020404" pitchFamily="49" charset="0"/>
                <a:cs typeface="Courier New" panose="02070309020205020404" pitchFamily="49" charset="0"/>
              </a:rPr>
              <a:t> 0203 ( </a:t>
            </a:r>
            <a:r>
              <a:rPr lang="en-US" sz="800" b="1" dirty="0" err="1">
                <a:latin typeface="Courier New" panose="02070309020205020404" pitchFamily="49" charset="0"/>
                <a:cs typeface="Courier New" panose="02070309020205020404" pitchFamily="49" charset="0"/>
              </a:rPr>
              <a:t>Int</a:t>
            </a:r>
            <a:r>
              <a:rPr lang="en-US" sz="800" b="1" dirty="0">
                <a:latin typeface="Courier New" panose="02070309020205020404" pitchFamily="49" charset="0"/>
                <a:cs typeface="Courier New" panose="02070309020205020404" pitchFamily="49" charset="0"/>
              </a:rPr>
              <a:t>):   :     5422        0.000004485     0.000007578     0.000025576     0.000001895     </a:t>
            </a:r>
          </a:p>
          <a:p>
            <a:pPr marL="0" indent="0">
              <a:buNone/>
            </a:pPr>
            <a:r>
              <a:rPr lang="en-US" sz="800" b="1" dirty="0">
                <a:latin typeface="Courier New" panose="02070309020205020404" pitchFamily="49" charset="0"/>
                <a:cs typeface="Courier New" panose="02070309020205020404" pitchFamily="49" charset="0"/>
              </a:rPr>
              <a:t> </a:t>
            </a:r>
          </a:p>
        </p:txBody>
      </p:sp>
      <p:sp>
        <p:nvSpPr>
          <p:cNvPr id="25" name="Right Arrow 24">
            <a:extLst>
              <a:ext uri="{FF2B5EF4-FFF2-40B4-BE49-F238E27FC236}">
                <a16:creationId xmlns:a16="http://schemas.microsoft.com/office/drawing/2014/main" id="{FB620E9C-6110-C04A-9EED-A3A30CA7FECC}"/>
              </a:ext>
            </a:extLst>
          </p:cNvPr>
          <p:cNvSpPr/>
          <p:nvPr/>
        </p:nvSpPr>
        <p:spPr>
          <a:xfrm flipH="1">
            <a:off x="3501736" y="2084479"/>
            <a:ext cx="325660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Identify any interrupt lockouts over 1 millisecond</a:t>
            </a:r>
          </a:p>
        </p:txBody>
      </p:sp>
      <p:sp>
        <p:nvSpPr>
          <p:cNvPr id="18" name="Right Arrow 17">
            <a:extLst>
              <a:ext uri="{FF2B5EF4-FFF2-40B4-BE49-F238E27FC236}">
                <a16:creationId xmlns:a16="http://schemas.microsoft.com/office/drawing/2014/main" id="{398D0726-5B04-9741-B1AB-12661F1450C9}"/>
              </a:ext>
            </a:extLst>
          </p:cNvPr>
          <p:cNvSpPr/>
          <p:nvPr/>
        </p:nvSpPr>
        <p:spPr>
          <a:xfrm flipH="1">
            <a:off x="3501736" y="2738536"/>
            <a:ext cx="325660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Individual violations identified with timestamp</a:t>
            </a:r>
          </a:p>
        </p:txBody>
      </p:sp>
      <p:sp>
        <p:nvSpPr>
          <p:cNvPr id="6" name="Rectangle 5">
            <a:extLst>
              <a:ext uri="{FF2B5EF4-FFF2-40B4-BE49-F238E27FC236}">
                <a16:creationId xmlns:a16="http://schemas.microsoft.com/office/drawing/2014/main" id="{A0FB743A-E1CA-F443-908C-4A7D252F98B8}"/>
              </a:ext>
            </a:extLst>
          </p:cNvPr>
          <p:cNvSpPr/>
          <p:nvPr/>
        </p:nvSpPr>
        <p:spPr>
          <a:xfrm>
            <a:off x="3501736" y="5957186"/>
            <a:ext cx="4435763" cy="3160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Execution Statistics, with minimum, mean and maximum execution times, with standard deviation</a:t>
            </a:r>
          </a:p>
        </p:txBody>
      </p:sp>
      <p:sp>
        <p:nvSpPr>
          <p:cNvPr id="11" name="Right Arrow 10">
            <a:extLst>
              <a:ext uri="{FF2B5EF4-FFF2-40B4-BE49-F238E27FC236}">
                <a16:creationId xmlns:a16="http://schemas.microsoft.com/office/drawing/2014/main" id="{3BB97A3C-3745-4643-A800-CC34FD9C6A0F}"/>
              </a:ext>
            </a:extLst>
          </p:cNvPr>
          <p:cNvSpPr/>
          <p:nvPr/>
        </p:nvSpPr>
        <p:spPr>
          <a:xfrm>
            <a:off x="415636" y="4695882"/>
            <a:ext cx="2222004" cy="23391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Violators identified with “!!!”</a:t>
            </a:r>
          </a:p>
        </p:txBody>
      </p:sp>
    </p:spTree>
    <p:extLst>
      <p:ext uri="{BB962C8B-B14F-4D97-AF65-F5344CB8AC3E}">
        <p14:creationId xmlns:p14="http://schemas.microsoft.com/office/powerpoint/2010/main" val="3426545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482A81-A3F6-F942-B59D-7B05B044F072}"/>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19</a:t>
            </a:fld>
            <a:endParaRPr lang="en-US" dirty="0">
              <a:solidFill>
                <a:srgbClr val="1B365D"/>
              </a:solidFill>
            </a:endParaRPr>
          </a:p>
        </p:txBody>
      </p:sp>
      <p:sp>
        <p:nvSpPr>
          <p:cNvPr id="3" name="Footer Placeholder 2">
            <a:extLst>
              <a:ext uri="{FF2B5EF4-FFF2-40B4-BE49-F238E27FC236}">
                <a16:creationId xmlns:a16="http://schemas.microsoft.com/office/drawing/2014/main" id="{C3E12C5F-7B4F-4E4C-A4AC-A9C37C4E784B}"/>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7DBF4AFC-4985-574A-9714-035D0306BB20}"/>
              </a:ext>
            </a:extLst>
          </p:cNvPr>
          <p:cNvSpPr>
            <a:spLocks noGrp="1"/>
          </p:cNvSpPr>
          <p:nvPr>
            <p:ph type="title"/>
          </p:nvPr>
        </p:nvSpPr>
        <p:spPr>
          <a:xfrm>
            <a:off x="1870362" y="342898"/>
            <a:ext cx="5987097" cy="403412"/>
          </a:xfrm>
        </p:spPr>
        <p:txBody>
          <a:bodyPr>
            <a:normAutofit fontScale="90000"/>
          </a:bodyPr>
          <a:lstStyle/>
          <a:p>
            <a:r>
              <a:rPr lang="en-US" dirty="0"/>
              <a:t>Sample Data: Interrupt Execution Analysis</a:t>
            </a:r>
          </a:p>
        </p:txBody>
      </p:sp>
      <p:sp>
        <p:nvSpPr>
          <p:cNvPr id="5" name="Content Placeholder 4">
            <a:extLst>
              <a:ext uri="{FF2B5EF4-FFF2-40B4-BE49-F238E27FC236}">
                <a16:creationId xmlns:a16="http://schemas.microsoft.com/office/drawing/2014/main" id="{01FE2F10-32C6-D545-923A-D9BA052ECB87}"/>
              </a:ext>
            </a:extLst>
          </p:cNvPr>
          <p:cNvSpPr>
            <a:spLocks noGrp="1"/>
          </p:cNvSpPr>
          <p:nvPr>
            <p:ph idx="13"/>
          </p:nvPr>
        </p:nvSpPr>
        <p:spPr>
          <a:xfrm>
            <a:off x="266781" y="1213067"/>
            <a:ext cx="8536977" cy="5143283"/>
          </a:xfrm>
        </p:spPr>
        <p:txBody>
          <a:bodyPr>
            <a:noAutofit/>
          </a:bodyPr>
          <a:lstStyle/>
          <a:p>
            <a:pPr marL="0" indent="0">
              <a:buNone/>
            </a:pPr>
            <a:r>
              <a:rPr lang="en-US" sz="800" b="1" dirty="0">
                <a:latin typeface="Courier New" panose="02070309020205020404" pitchFamily="49" charset="0"/>
                <a:cs typeface="Courier New" panose="02070309020205020404" pitchFamily="49" charset="0"/>
              </a:rPr>
              <a:t>| Instrumentation Log from inst_full_1.bin</a:t>
            </a:r>
          </a:p>
          <a:p>
            <a:pPr marL="0" indent="0">
              <a:buNone/>
            </a:pPr>
            <a:r>
              <a:rPr lang="en-US" sz="800" b="1" dirty="0">
                <a:latin typeface="Courier New" panose="02070309020205020404" pitchFamily="49" charset="0"/>
                <a:cs typeface="Courier New" panose="02070309020205020404" pitchFamily="49" charset="0"/>
              </a:rPr>
              <a:t>|    Elf file : None Provided</a:t>
            </a:r>
          </a:p>
          <a:p>
            <a:pPr marL="0" indent="0">
              <a:buNone/>
            </a:pPr>
            <a:r>
              <a:rPr lang="en-US" sz="800" b="1" dirty="0">
                <a:latin typeface="Courier New" panose="02070309020205020404" pitchFamily="49" charset="0"/>
                <a:cs typeface="Courier New" panose="02070309020205020404" pitchFamily="49" charset="0"/>
              </a:rPr>
              <a:t>|     Entries : 1441792</a:t>
            </a:r>
          </a:p>
          <a:p>
            <a:pPr marL="0" indent="0">
              <a:buNone/>
            </a:pPr>
            <a:r>
              <a:rPr lang="en-US" sz="800" b="1" dirty="0">
                <a:latin typeface="Courier New" panose="02070309020205020404" pitchFamily="49" charset="0"/>
                <a:cs typeface="Courier New" panose="02070309020205020404" pitchFamily="49" charset="0"/>
              </a:rPr>
              <a:t>|      Length : 33.630576242424</a:t>
            </a:r>
          </a:p>
          <a:p>
            <a:pPr marL="0" indent="0">
              <a:buNone/>
            </a:pPr>
            <a:r>
              <a:rPr lang="en-US" sz="800" b="1" dirty="0">
                <a:latin typeface="Courier New" panose="02070309020205020404" pitchFamily="49" charset="0"/>
                <a:cs typeface="Courier New" panose="02070309020205020404" pitchFamily="49" charset="0"/>
              </a:rPr>
              <a:t>|       Times : 91.167600848485 to 124.798177090909</a:t>
            </a:r>
          </a:p>
          <a:p>
            <a:pPr marL="0" indent="0">
              <a:buNone/>
            </a:pPr>
            <a:r>
              <a:rPr lang="en-US" sz="800" b="1" dirty="0">
                <a:latin typeface="Courier New" panose="02070309020205020404" pitchFamily="49" charset="0"/>
                <a:cs typeface="Courier New" panose="02070309020205020404" pitchFamily="49" charset="0"/>
              </a:rPr>
              <a:t>|     Quality : monotonic</a:t>
            </a:r>
          </a:p>
          <a:p>
            <a:pPr marL="0" indent="0">
              <a:buNone/>
            </a:pPr>
            <a:r>
              <a:rPr lang="en-US" sz="800" b="1" dirty="0">
                <a:latin typeface="Courier New" panose="02070309020205020404" pitchFamily="49" charset="0"/>
                <a:cs typeface="Courier New" panose="02070309020205020404" pitchFamily="49" charset="0"/>
              </a:rPr>
              <a:t>--------------------------------------------------------------------------------</a:t>
            </a:r>
          </a:p>
          <a:p>
            <a:pPr marL="0" indent="0">
              <a:buNone/>
            </a:pPr>
            <a:r>
              <a:rPr lang="en-US" sz="800" b="1" dirty="0">
                <a:latin typeface="Courier New" panose="02070309020205020404" pitchFamily="49" charset="0"/>
                <a:cs typeface="Courier New" panose="02070309020205020404" pitchFamily="49" charset="0"/>
              </a:rPr>
              <a:t>--------------------------------------------------------------------------------</a:t>
            </a:r>
          </a:p>
          <a:p>
            <a:pPr marL="0" indent="0">
              <a:buNone/>
            </a:pPr>
            <a:r>
              <a:rPr lang="en-US" sz="800" b="1" dirty="0">
                <a:latin typeface="Courier New" panose="02070309020205020404" pitchFamily="49" charset="0"/>
                <a:cs typeface="Courier New" panose="02070309020205020404" pitchFamily="49" charset="0"/>
              </a:rPr>
              <a:t>| Interrupt Survey</a:t>
            </a:r>
          </a:p>
          <a:p>
            <a:pPr marL="0" indent="0">
              <a:buNone/>
            </a:pPr>
            <a:r>
              <a:rPr lang="en-US" sz="800" b="1" dirty="0">
                <a:latin typeface="Courier New" panose="02070309020205020404" pitchFamily="49" charset="0"/>
                <a:cs typeface="Courier New" panose="02070309020205020404" pitchFamily="49" charset="0"/>
              </a:rPr>
              <a:t>--------------------------------------------------------------------------------</a:t>
            </a:r>
          </a:p>
          <a:p>
            <a:pPr marL="0" indent="0">
              <a:buNone/>
            </a:pPr>
            <a:r>
              <a:rPr lang="en-US" sz="800" b="1" dirty="0">
                <a:latin typeface="Courier New" panose="02070309020205020404" pitchFamily="49" charset="0"/>
                <a:cs typeface="Courier New" panose="02070309020205020404" pitchFamily="49" charset="0"/>
              </a:rPr>
              <a:t> interrupt                </a:t>
            </a:r>
            <a:r>
              <a:rPr lang="en-US" sz="800" b="1" dirty="0" err="1">
                <a:latin typeface="Courier New" panose="02070309020205020404" pitchFamily="49" charset="0"/>
                <a:cs typeface="Courier New" panose="02070309020205020404" pitchFamily="49" charset="0"/>
              </a:rPr>
              <a:t>cnt</a:t>
            </a:r>
            <a:r>
              <a:rPr lang="en-US" sz="800" b="1" dirty="0">
                <a:latin typeface="Courier New" panose="02070309020205020404" pitchFamily="49" charset="0"/>
                <a:cs typeface="Courier New" panose="02070309020205020404" pitchFamily="49" charset="0"/>
              </a:rPr>
              <a:t>   exec min        exec mean       exec max        exec </a:t>
            </a:r>
            <a:r>
              <a:rPr lang="en-US" sz="800" b="1" dirty="0" err="1">
                <a:latin typeface="Courier New" panose="02070309020205020404" pitchFamily="49" charset="0"/>
                <a:cs typeface="Courier New" panose="02070309020205020404" pitchFamily="49" charset="0"/>
              </a:rPr>
              <a:t>stddev</a:t>
            </a:r>
            <a:r>
              <a:rPr lang="en-US" sz="800" b="1" dirty="0">
                <a:latin typeface="Courier New" panose="02070309020205020404" pitchFamily="49" charset="0"/>
                <a:cs typeface="Courier New" panose="02070309020205020404" pitchFamily="49" charset="0"/>
              </a:rPr>
              <a:t>     rate min        rate mean       rate max        </a:t>
            </a:r>
          </a:p>
          <a:p>
            <a:pPr marL="0" indent="0">
              <a:buNone/>
            </a:pPr>
            <a:r>
              <a:rPr lang="en-US" sz="800" b="1" dirty="0">
                <a:latin typeface="Courier New" panose="02070309020205020404" pitchFamily="49" charset="0"/>
                <a:cs typeface="Courier New" panose="02070309020205020404" pitchFamily="49" charset="0"/>
              </a:rPr>
              <a:t>        MISC_TIMER_1 101:18036  0.000050545     0.000138931     0.000343152     0.000041112     339.534118034   399.980614528   485.8943400   </a:t>
            </a:r>
          </a:p>
          <a:p>
            <a:pPr marL="0" indent="0">
              <a:buNone/>
            </a:pPr>
            <a:r>
              <a:rPr lang="en-US" sz="800" b="1" dirty="0">
                <a:latin typeface="Courier New" panose="02070309020205020404" pitchFamily="49" charset="0"/>
                <a:cs typeface="Courier New" panose="02070309020205020404" pitchFamily="49" charset="0"/>
              </a:rPr>
              <a:t>        MISC_TIMER_3 103:15030  0.000010909     0.000018734     0.000043152     0.000004216     275.210995096   333.306354683   425.9823410   </a:t>
            </a:r>
          </a:p>
          <a:p>
            <a:pPr marL="0" indent="0">
              <a:buNone/>
            </a:pPr>
            <a:r>
              <a:rPr lang="en-US" sz="800" b="1" dirty="0">
                <a:latin typeface="Courier New" panose="02070309020205020404" pitchFamily="49" charset="0"/>
                <a:cs typeface="Courier New" panose="02070309020205020404" pitchFamily="49" charset="0"/>
              </a:rPr>
              <a:t>      TCP_PULSE_RCVD 300:225    0.000127758     0.000188684     0.000301576     0.000029820     4.994503020     4.999997808     5.004555662     </a:t>
            </a:r>
          </a:p>
          <a:p>
            <a:pPr marL="0" indent="0">
              <a:buNone/>
            </a:pPr>
            <a:r>
              <a:rPr lang="en-US" sz="800" b="1" dirty="0">
                <a:latin typeface="Courier New" panose="02070309020205020404" pitchFamily="49" charset="0"/>
                <a:cs typeface="Courier New" panose="02070309020205020404" pitchFamily="49" charset="0"/>
              </a:rPr>
              <a:t>       SPW_RX_BUFF_0 340:57     0.000178424     0.000372574     0.000488242     0.000055322     0.907614024     1.284402877     2.981462890     </a:t>
            </a:r>
          </a:p>
          <a:p>
            <a:pPr marL="0" indent="0">
              <a:buNone/>
            </a:pPr>
            <a:r>
              <a:rPr lang="en-US" sz="800" b="1" dirty="0">
                <a:latin typeface="Courier New" panose="02070309020205020404" pitchFamily="49" charset="0"/>
                <a:cs typeface="Courier New" panose="02070309020205020404" pitchFamily="49" charset="0"/>
              </a:rPr>
              <a:t>       SPW_RX_BUFF_1 341:58     0.000307273     0.000384968     0.000490545     0.000029228     0.905311545     1.275037099     3.519499949     </a:t>
            </a:r>
          </a:p>
          <a:p>
            <a:pPr marL="0" indent="0">
              <a:buNone/>
            </a:pPr>
            <a:r>
              <a:rPr lang="en-US" sz="800" b="1" dirty="0">
                <a:latin typeface="Courier New" panose="02070309020205020404" pitchFamily="49" charset="0"/>
                <a:cs typeface="Courier New" panose="02070309020205020404" pitchFamily="49" charset="0"/>
              </a:rPr>
              <a:t>       SPW_RX_BUFF_2 342:58     0.000215758     0.000381816     0.000501576     0.000043573     0.906255204     1.275082431     2.982051304     </a:t>
            </a:r>
          </a:p>
          <a:p>
            <a:pPr marL="0" indent="0">
              <a:buNone/>
            </a:pPr>
            <a:r>
              <a:rPr lang="en-US" sz="800" b="1" dirty="0">
                <a:latin typeface="Courier New" panose="02070309020205020404" pitchFamily="49" charset="0"/>
                <a:cs typeface="Courier New" panose="02070309020205020404" pitchFamily="49" charset="0"/>
              </a:rPr>
              <a:t>       SPW_RX_BUFF_3 343:58     0.000188727     0.000374660     0.000496000     0.000042103     0.906644617     1.278025437     2.759586805     </a:t>
            </a:r>
          </a:p>
          <a:p>
            <a:pPr marL="0" indent="0">
              <a:buNone/>
            </a:pPr>
            <a:r>
              <a:rPr lang="en-US" sz="800" b="1" dirty="0">
                <a:latin typeface="Courier New" panose="02070309020205020404" pitchFamily="49" charset="0"/>
                <a:cs typeface="Courier New" panose="02070309020205020404" pitchFamily="49" charset="0"/>
              </a:rPr>
              <a:t>       SPW_RX_BUFF_4 344:57     0.000279879     0.000377501     0.000465212     0.000039711     0.907428640     1.281332536     2.994898870     </a:t>
            </a:r>
          </a:p>
          <a:p>
            <a:pPr marL="0" indent="0">
              <a:buNone/>
            </a:pPr>
            <a:r>
              <a:rPr lang="en-US" sz="800" b="1" dirty="0">
                <a:latin typeface="Courier New" panose="02070309020205020404" pitchFamily="49" charset="0"/>
                <a:cs typeface="Courier New" panose="02070309020205020404" pitchFamily="49" charset="0"/>
              </a:rPr>
              <a:t>       SPW_RX_BUFF_5 345:57     0.000182909     0.000372117     0.000467152     0.000055174     0.905524191     1.278538332     2.746352843     </a:t>
            </a:r>
          </a:p>
          <a:p>
            <a:pPr marL="0" indent="0">
              <a:buNone/>
            </a:pPr>
            <a:r>
              <a:rPr lang="en-US" sz="800" b="1" dirty="0">
                <a:latin typeface="Courier New" panose="02070309020205020404" pitchFamily="49" charset="0"/>
                <a:cs typeface="Courier New" panose="02070309020205020404" pitchFamily="49" charset="0"/>
              </a:rPr>
              <a:t>       SPW_RX_BUFF_6 346:57     0.000295394     0.000389850     0.000522545     0.000039193     0.905891490     1.283810062     2.500268211     </a:t>
            </a:r>
          </a:p>
          <a:p>
            <a:pPr marL="0" indent="0">
              <a:buNone/>
            </a:pPr>
            <a:r>
              <a:rPr lang="en-US" sz="800" b="1" dirty="0">
                <a:latin typeface="Courier New" panose="02070309020205020404" pitchFamily="49" charset="0"/>
                <a:cs typeface="Courier New" panose="02070309020205020404" pitchFamily="49" charset="0"/>
              </a:rPr>
              <a:t>       SPW_RX_BUFF_7 347:57     0.000307515     0.000382471     0.000497576     0.000032677     0.906472776     1.284185505     2.988689711     </a:t>
            </a:r>
          </a:p>
          <a:p>
            <a:pPr marL="0" indent="0">
              <a:buNone/>
            </a:pPr>
            <a:r>
              <a:rPr lang="en-US" sz="800" b="1" dirty="0">
                <a:latin typeface="Courier New" panose="02070309020205020404" pitchFamily="49" charset="0"/>
                <a:cs typeface="Courier New" panose="02070309020205020404" pitchFamily="49" charset="0"/>
              </a:rPr>
              <a:t>       SPW_TX_BUFF_0 348:1361   0.000080000     0.000128655     0.000186182     0.000016777     23.537668829    30.194017797    3179.190746</a:t>
            </a:r>
          </a:p>
          <a:p>
            <a:pPr marL="0" indent="0">
              <a:buNone/>
            </a:pPr>
            <a:r>
              <a:rPr lang="en-US" sz="800" b="1" dirty="0">
                <a:latin typeface="Courier New" panose="02070309020205020404" pitchFamily="49" charset="0"/>
                <a:cs typeface="Courier New" panose="02070309020205020404" pitchFamily="49" charset="0"/>
              </a:rPr>
              <a:t>      TCP_RED_ARRIVE 368:225    0.000057818     0.000060857     0.000068727     0.000001625     4.994581636     4.999997727     5.004853191     </a:t>
            </a:r>
          </a:p>
          <a:p>
            <a:pPr marL="0" indent="0">
              <a:buNone/>
            </a:pPr>
            <a:r>
              <a:rPr lang="en-US" sz="800" b="1" dirty="0">
                <a:latin typeface="Courier New" panose="02070309020205020404" pitchFamily="49" charset="0"/>
                <a:cs typeface="Courier New" panose="02070309020205020404" pitchFamily="49" charset="0"/>
              </a:rPr>
              <a:t>      TCP_PRI_ARRIVE 369:225    0.000125333     0.000148042     0.000159273     0.000005093     4.994862859     4.999997673     5.003927325     </a:t>
            </a:r>
          </a:p>
          <a:p>
            <a:pPr marL="0" indent="0">
              <a:buNone/>
            </a:pPr>
            <a:r>
              <a:rPr lang="en-US" sz="800" b="1" dirty="0">
                <a:latin typeface="Courier New" panose="02070309020205020404" pitchFamily="49" charset="0"/>
                <a:cs typeface="Courier New" panose="02070309020205020404" pitchFamily="49" charset="0"/>
              </a:rPr>
              <a:t>    CH1_3_ATLM_READY 705:619    0.000186788     0.000204267     0.000226303     0.000005908     13.623910706    13.736818767    13.851996870    </a:t>
            </a:r>
          </a:p>
          <a:p>
            <a:pPr marL="0" indent="0">
              <a:buNone/>
            </a:pPr>
            <a:r>
              <a:rPr lang="en-US" sz="800" b="1" dirty="0">
                <a:latin typeface="Courier New" panose="02070309020205020404" pitchFamily="49" charset="0"/>
                <a:cs typeface="Courier New" panose="02070309020205020404" pitchFamily="49" charset="0"/>
              </a:rPr>
              <a:t>    CH2_4_ATLM_READY 706:619    0.000128970     0.000134328     0.000149333     0.000002823     13.612491152    13.736771245    13.864171452 	</a:t>
            </a:r>
          </a:p>
          <a:p>
            <a:pPr marL="0" indent="0">
              <a:buNone/>
            </a:pPr>
            <a:r>
              <a:rPr lang="en-US" sz="800" b="1" dirty="0">
                <a:latin typeface="Courier New" panose="02070309020205020404" pitchFamily="49" charset="0"/>
                <a:cs typeface="Courier New" panose="02070309020205020404" pitchFamily="49" charset="0"/>
              </a:rPr>
              <a:t> </a:t>
            </a:r>
          </a:p>
        </p:txBody>
      </p:sp>
      <p:sp>
        <p:nvSpPr>
          <p:cNvPr id="6" name="Rectangle 5">
            <a:extLst>
              <a:ext uri="{FF2B5EF4-FFF2-40B4-BE49-F238E27FC236}">
                <a16:creationId xmlns:a16="http://schemas.microsoft.com/office/drawing/2014/main" id="{A0FB743A-E1CA-F443-908C-4A7D252F98B8}"/>
              </a:ext>
            </a:extLst>
          </p:cNvPr>
          <p:cNvSpPr/>
          <p:nvPr/>
        </p:nvSpPr>
        <p:spPr>
          <a:xfrm>
            <a:off x="1721311" y="4569767"/>
            <a:ext cx="4115964" cy="3160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Execution Statistics, with minimum, mean and maximum execution times, with standard deviation</a:t>
            </a:r>
          </a:p>
        </p:txBody>
      </p:sp>
      <p:sp>
        <p:nvSpPr>
          <p:cNvPr id="10" name="Rectangle 9">
            <a:extLst>
              <a:ext uri="{FF2B5EF4-FFF2-40B4-BE49-F238E27FC236}">
                <a16:creationId xmlns:a16="http://schemas.microsoft.com/office/drawing/2014/main" id="{A2AA83C3-9CD8-8845-AFD0-3D5EF50F4348}"/>
              </a:ext>
            </a:extLst>
          </p:cNvPr>
          <p:cNvSpPr/>
          <p:nvPr/>
        </p:nvSpPr>
        <p:spPr>
          <a:xfrm>
            <a:off x="6049926" y="4569766"/>
            <a:ext cx="2658238" cy="3160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Rate calculated.  Can be used to look at scheduling of periodic interrupts</a:t>
            </a:r>
          </a:p>
        </p:txBody>
      </p:sp>
      <p:sp>
        <p:nvSpPr>
          <p:cNvPr id="7" name="TextBox 6">
            <a:extLst>
              <a:ext uri="{FF2B5EF4-FFF2-40B4-BE49-F238E27FC236}">
                <a16:creationId xmlns:a16="http://schemas.microsoft.com/office/drawing/2014/main" id="{3F37EA9E-73B6-8647-8D6B-CD14B80489F3}"/>
              </a:ext>
            </a:extLst>
          </p:cNvPr>
          <p:cNvSpPr txBox="1"/>
          <p:nvPr/>
        </p:nvSpPr>
        <p:spPr>
          <a:xfrm>
            <a:off x="415636" y="5251738"/>
            <a:ext cx="8196736" cy="830997"/>
          </a:xfrm>
          <a:prstGeom prst="rect">
            <a:avLst/>
          </a:prstGeom>
          <a:noFill/>
        </p:spPr>
        <p:txBody>
          <a:bodyPr wrap="square" rtlCol="0">
            <a:spAutoFit/>
          </a:bodyPr>
          <a:lstStyle/>
          <a:p>
            <a:r>
              <a:rPr lang="en-US" sz="1200" dirty="0"/>
              <a:t>In this dataset, the 400Hz MISC_TIMER_1 should have had less jitter.  However, the interrupt prioritization scheme allowed this interrupt to be preempted by other interrupts.  This lead us to move the 400Hz VxWorks time tick to the RAD750 </a:t>
            </a:r>
            <a:r>
              <a:rPr lang="en-US" sz="1200" dirty="0" err="1"/>
              <a:t>decrementer</a:t>
            </a:r>
            <a:r>
              <a:rPr lang="en-US" sz="1200" dirty="0"/>
              <a:t> exception, which prioritized it over the other interrupts and reduced jitter to an acceptable level.</a:t>
            </a:r>
          </a:p>
        </p:txBody>
      </p:sp>
    </p:spTree>
    <p:extLst>
      <p:ext uri="{BB962C8B-B14F-4D97-AF65-F5344CB8AC3E}">
        <p14:creationId xmlns:p14="http://schemas.microsoft.com/office/powerpoint/2010/main" val="3339073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3D135B-A99D-4B40-8A2D-C627D36619CD}"/>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a:t>
            </a:fld>
            <a:endParaRPr lang="en-US" dirty="0">
              <a:solidFill>
                <a:srgbClr val="1B365D"/>
              </a:solidFill>
            </a:endParaRPr>
          </a:p>
        </p:txBody>
      </p:sp>
      <p:sp>
        <p:nvSpPr>
          <p:cNvPr id="3" name="Footer Placeholder 2">
            <a:extLst>
              <a:ext uri="{FF2B5EF4-FFF2-40B4-BE49-F238E27FC236}">
                <a16:creationId xmlns:a16="http://schemas.microsoft.com/office/drawing/2014/main" id="{CD3A15A8-FD86-2A44-B5DF-4862EAFE8E32}"/>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F9E8F887-9138-6C4A-A707-0E4D53009D8F}"/>
              </a:ext>
            </a:extLst>
          </p:cNvPr>
          <p:cNvSpPr>
            <a:spLocks noGrp="1"/>
          </p:cNvSpPr>
          <p:nvPr>
            <p:ph type="title"/>
          </p:nvPr>
        </p:nvSpPr>
        <p:spPr/>
        <p:txBody>
          <a:bodyPr/>
          <a:lstStyle/>
          <a:p>
            <a:r>
              <a:rPr lang="en-US" dirty="0"/>
              <a:t>Abstract</a:t>
            </a:r>
          </a:p>
        </p:txBody>
      </p:sp>
      <p:sp>
        <p:nvSpPr>
          <p:cNvPr id="5" name="Content Placeholder 4">
            <a:extLst>
              <a:ext uri="{FF2B5EF4-FFF2-40B4-BE49-F238E27FC236}">
                <a16:creationId xmlns:a16="http://schemas.microsoft.com/office/drawing/2014/main" id="{D561D86C-9050-6449-9B8C-07724D47DCC8}"/>
              </a:ext>
            </a:extLst>
          </p:cNvPr>
          <p:cNvSpPr>
            <a:spLocks noGrp="1"/>
          </p:cNvSpPr>
          <p:nvPr>
            <p:ph idx="13"/>
          </p:nvPr>
        </p:nvSpPr>
        <p:spPr/>
        <p:txBody>
          <a:bodyPr>
            <a:normAutofit fontScale="85000" lnSpcReduction="20000"/>
          </a:bodyPr>
          <a:lstStyle/>
          <a:p>
            <a:pPr marL="0" indent="0">
              <a:buNone/>
            </a:pPr>
            <a:r>
              <a:rPr lang="en-US" dirty="0"/>
              <a:t>The complexity and criticality of real-time flight software systems drive a need for detailed instrumentation and logging. Anomaly resolution is one critical area, where logging is necessary not only for on-orbit issues but also for diagnosing defects found during integration and test in both the embedded software and the accompanying test equipment. Performance analysis and performance tuning are other increasingly important areas, particularly as systems move from a rate monotonic model that can be analyzed a priori to less deterministic event-driven models where measurement of the final product is necessary to demonstrate that performance requirements are met.</a:t>
            </a:r>
            <a:br>
              <a:rPr lang="en-US" dirty="0"/>
            </a:br>
            <a:br>
              <a:rPr lang="en-US" dirty="0"/>
            </a:br>
            <a:r>
              <a:rPr lang="en-US" dirty="0"/>
              <a:t>Designing appropriate instrumentation is key to enabling the use of these logs for efficient diagnosis without creating an undue burden on existing, constrained resources needed to write, store and dump the logs. Instrumentation that is designed, deployed and utilized as an inherent capability of the system will have a beneficial impact to system cost/schedule, system reliability, system risks, and FSW requirement compliance assessment.</a:t>
            </a:r>
            <a:br>
              <a:rPr lang="en-US" dirty="0"/>
            </a:br>
            <a:br>
              <a:rPr lang="en-US" dirty="0"/>
            </a:br>
            <a:r>
              <a:rPr lang="en-US" dirty="0"/>
              <a:t>This presentation explores various instrumentation approaches by describing the data acquisition approach, data content, configuration space, measurement overhead, and analysis tools associated with each technique.  The overall Flight Software system architecture has significant implications on the approach and extent needed to assess processor utilization and worst case timing. A production instrumentation approach applied to multiple operational Bus and Payload systems is used for illustration.”</a:t>
            </a:r>
            <a:br>
              <a:rPr lang="en-US" dirty="0"/>
            </a:br>
            <a:br>
              <a:rPr lang="en-US" dirty="0"/>
            </a:br>
            <a:endParaRPr lang="en-US" dirty="0"/>
          </a:p>
        </p:txBody>
      </p:sp>
    </p:spTree>
    <p:extLst>
      <p:ext uri="{BB962C8B-B14F-4D97-AF65-F5344CB8AC3E}">
        <p14:creationId xmlns:p14="http://schemas.microsoft.com/office/powerpoint/2010/main" val="3964682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7FE4D7-1015-824E-934C-7279692A40CE}"/>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20</a:t>
            </a:fld>
            <a:endParaRPr lang="en-US" dirty="0">
              <a:solidFill>
                <a:srgbClr val="1B365D"/>
              </a:solidFill>
            </a:endParaRPr>
          </a:p>
        </p:txBody>
      </p:sp>
      <p:sp>
        <p:nvSpPr>
          <p:cNvPr id="3" name="Footer Placeholder 2">
            <a:extLst>
              <a:ext uri="{FF2B5EF4-FFF2-40B4-BE49-F238E27FC236}">
                <a16:creationId xmlns:a16="http://schemas.microsoft.com/office/drawing/2014/main" id="{9515BE7B-7E17-C743-89DF-09E4BA8B20DC}"/>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3B019C0B-9157-E642-9720-8766DE3EBFE4}"/>
              </a:ext>
            </a:extLst>
          </p:cNvPr>
          <p:cNvSpPr>
            <a:spLocks noGrp="1"/>
          </p:cNvSpPr>
          <p:nvPr>
            <p:ph type="title"/>
          </p:nvPr>
        </p:nvSpPr>
        <p:spPr/>
        <p:txBody>
          <a:bodyPr/>
          <a:lstStyle/>
          <a:p>
            <a:r>
              <a:rPr lang="en-US" dirty="0"/>
              <a:t>Performance Analysis (2/2)</a:t>
            </a:r>
          </a:p>
        </p:txBody>
      </p:sp>
      <p:sp>
        <p:nvSpPr>
          <p:cNvPr id="5" name="Content Placeholder 4">
            <a:extLst>
              <a:ext uri="{FF2B5EF4-FFF2-40B4-BE49-F238E27FC236}">
                <a16:creationId xmlns:a16="http://schemas.microsoft.com/office/drawing/2014/main" id="{A621C55E-359D-F340-BD81-187209B3D787}"/>
              </a:ext>
            </a:extLst>
          </p:cNvPr>
          <p:cNvSpPr>
            <a:spLocks noGrp="1"/>
          </p:cNvSpPr>
          <p:nvPr>
            <p:ph idx="13"/>
          </p:nvPr>
        </p:nvSpPr>
        <p:spPr/>
        <p:txBody>
          <a:bodyPr>
            <a:normAutofit/>
          </a:bodyPr>
          <a:lstStyle/>
          <a:p>
            <a:r>
              <a:rPr lang="en-US" dirty="0"/>
              <a:t>Risk assessment and model validation</a:t>
            </a:r>
          </a:p>
          <a:p>
            <a:pPr lvl="1"/>
            <a:endParaRPr lang="en-US" dirty="0"/>
          </a:p>
          <a:p>
            <a:r>
              <a:rPr lang="en-US" dirty="0"/>
              <a:t>Example: system where CPU utilization was fairly high (above 70%) in certain mission modes</a:t>
            </a:r>
          </a:p>
          <a:p>
            <a:pPr lvl="1"/>
            <a:r>
              <a:rPr lang="en-US" dirty="0"/>
              <a:t>System was event-driven priority scheduled; non-determinism lead to uncertainty and high utilization meant reduced margin for error</a:t>
            </a:r>
          </a:p>
          <a:p>
            <a:pPr lvl="1"/>
            <a:r>
              <a:rPr lang="en-US" dirty="0"/>
              <a:t>Extensive instrumentation enable detailed behavioral analysis</a:t>
            </a:r>
          </a:p>
          <a:p>
            <a:pPr lvl="2"/>
            <a:r>
              <a:rPr lang="en-US" dirty="0"/>
              <a:t>Response times for individual events</a:t>
            </a:r>
          </a:p>
          <a:p>
            <a:pPr lvl="2"/>
            <a:r>
              <a:rPr lang="en-US" dirty="0"/>
              <a:t>De facto periodic scheduling driven by periodic timers</a:t>
            </a:r>
          </a:p>
          <a:p>
            <a:pPr lvl="2"/>
            <a:r>
              <a:rPr lang="en-US" dirty="0"/>
              <a:t>Maximum durations of 100% utilization windows</a:t>
            </a:r>
          </a:p>
          <a:p>
            <a:pPr lvl="1"/>
            <a:r>
              <a:rPr lang="en-US" dirty="0"/>
              <a:t>Instrumentation enabled use of the </a:t>
            </a:r>
            <a:r>
              <a:rPr lang="en-US" dirty="0" err="1"/>
              <a:t>pyCPA</a:t>
            </a:r>
            <a:r>
              <a:rPr lang="en-US" dirty="0"/>
              <a:t> timing design tool to create worst-case predictions from as-built software behavior</a:t>
            </a:r>
          </a:p>
          <a:p>
            <a:endParaRPr lang="en-US" dirty="0"/>
          </a:p>
          <a:p>
            <a:r>
              <a:rPr lang="en-US" dirty="0"/>
              <a:t>For these analyses, the following instrumentation data types were used:</a:t>
            </a:r>
          </a:p>
          <a:p>
            <a:pPr lvl="1"/>
            <a:r>
              <a:rPr lang="en-US" dirty="0"/>
              <a:t>Task Context Switch</a:t>
            </a:r>
          </a:p>
          <a:p>
            <a:pPr lvl="1"/>
            <a:r>
              <a:rPr lang="en-US" dirty="0"/>
              <a:t>Interrupt entry/exit</a:t>
            </a:r>
          </a:p>
          <a:p>
            <a:pPr lvl="1"/>
            <a:r>
              <a:rPr lang="en-US" dirty="0"/>
              <a:t>Interrupt lock-out</a:t>
            </a:r>
          </a:p>
          <a:p>
            <a:pPr lvl="1"/>
            <a:r>
              <a:rPr lang="en-US" dirty="0"/>
              <a:t>Task scheduling event flags</a:t>
            </a:r>
          </a:p>
        </p:txBody>
      </p:sp>
    </p:spTree>
    <p:extLst>
      <p:ext uri="{BB962C8B-B14F-4D97-AF65-F5344CB8AC3E}">
        <p14:creationId xmlns:p14="http://schemas.microsoft.com/office/powerpoint/2010/main" val="3824436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26D7A8-910F-E240-B94C-38F22F24EEF4}"/>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21</a:t>
            </a:fld>
            <a:endParaRPr lang="en-US" dirty="0">
              <a:solidFill>
                <a:srgbClr val="1B365D"/>
              </a:solidFill>
            </a:endParaRPr>
          </a:p>
        </p:txBody>
      </p:sp>
      <p:sp>
        <p:nvSpPr>
          <p:cNvPr id="3" name="Footer Placeholder 2">
            <a:extLst>
              <a:ext uri="{FF2B5EF4-FFF2-40B4-BE49-F238E27FC236}">
                <a16:creationId xmlns:a16="http://schemas.microsoft.com/office/drawing/2014/main" id="{7D590FA7-2744-7649-AE30-17D4D327641D}"/>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F7361B2C-6DBB-1841-9A04-3AD9BB9E4980}"/>
              </a:ext>
            </a:extLst>
          </p:cNvPr>
          <p:cNvSpPr>
            <a:spLocks noGrp="1"/>
          </p:cNvSpPr>
          <p:nvPr>
            <p:ph type="title"/>
          </p:nvPr>
        </p:nvSpPr>
        <p:spPr/>
        <p:txBody>
          <a:bodyPr>
            <a:normAutofit fontScale="90000"/>
          </a:bodyPr>
          <a:lstStyle/>
          <a:p>
            <a:r>
              <a:rPr lang="en-US" dirty="0"/>
              <a:t>Sample Data: CPU Utilization Analysis</a:t>
            </a:r>
          </a:p>
        </p:txBody>
      </p:sp>
      <p:sp>
        <p:nvSpPr>
          <p:cNvPr id="5" name="Content Placeholder 4">
            <a:extLst>
              <a:ext uri="{FF2B5EF4-FFF2-40B4-BE49-F238E27FC236}">
                <a16:creationId xmlns:a16="http://schemas.microsoft.com/office/drawing/2014/main" id="{5133117F-0B50-2D4A-9AF6-1864ACDA0349}"/>
              </a:ext>
            </a:extLst>
          </p:cNvPr>
          <p:cNvSpPr txBox="1">
            <a:spLocks/>
          </p:cNvSpPr>
          <p:nvPr/>
        </p:nvSpPr>
        <p:spPr>
          <a:xfrm>
            <a:off x="426027" y="1350145"/>
            <a:ext cx="8291945" cy="823465"/>
          </a:xfrm>
          <a:prstGeom prst="rect">
            <a:avLst/>
          </a:prstGeom>
        </p:spPr>
        <p:txBody>
          <a:bodyPr/>
          <a:lstStyle>
            <a:lvl1pPr marL="228600" indent="-228600" algn="l" defTabSz="914422" rtl="0" eaLnBrk="1" latinLnBrk="0" hangingPunct="1">
              <a:lnSpc>
                <a:spcPct val="100000"/>
              </a:lnSpc>
              <a:spcBef>
                <a:spcPts val="0"/>
              </a:spcBef>
              <a:spcAft>
                <a:spcPts val="0"/>
              </a:spcAft>
              <a:buFont typeface="Arial" panose="020B0604020202020204" pitchFamily="34" charset="0"/>
              <a:buChar char="•"/>
              <a:defRPr sz="1800" kern="100">
                <a:solidFill>
                  <a:schemeClr val="tx2"/>
                </a:solidFill>
                <a:latin typeface="+mn-lt"/>
                <a:ea typeface="+mn-ea"/>
                <a:cs typeface="+mn-cs"/>
              </a:defRPr>
            </a:lvl1pPr>
            <a:lvl2pPr marL="457200" indent="-228600" algn="l" defTabSz="914422" rtl="0" eaLnBrk="1" latinLnBrk="0" hangingPunct="1">
              <a:lnSpc>
                <a:spcPct val="100000"/>
              </a:lnSpc>
              <a:spcBef>
                <a:spcPts val="0"/>
              </a:spcBef>
              <a:spcAft>
                <a:spcPts val="0"/>
              </a:spcAft>
              <a:buFont typeface="Arial" panose="020B0604020202020204" pitchFamily="34" charset="0"/>
              <a:buChar char="–"/>
              <a:defRPr sz="1600" b="0" kern="100">
                <a:solidFill>
                  <a:schemeClr val="tx2"/>
                </a:solidFill>
                <a:latin typeface="+mn-lt"/>
                <a:ea typeface="+mn-ea"/>
                <a:cs typeface="+mn-cs"/>
              </a:defRPr>
            </a:lvl2pPr>
            <a:lvl3pPr marL="685800" indent="-228600" algn="l" defTabSz="914422" rtl="0" eaLnBrk="1" latinLnBrk="0" hangingPunct="1">
              <a:lnSpc>
                <a:spcPct val="100000"/>
              </a:lnSpc>
              <a:spcBef>
                <a:spcPts val="0"/>
              </a:spcBef>
              <a:spcAft>
                <a:spcPts val="0"/>
              </a:spcAft>
              <a:buFont typeface="Arial" panose="020B0604020202020204" pitchFamily="34" charset="0"/>
              <a:buChar char="•"/>
              <a:defRPr sz="1400" kern="100" baseline="0">
                <a:solidFill>
                  <a:schemeClr val="tx2"/>
                </a:solidFill>
                <a:latin typeface="+mn-lt"/>
                <a:ea typeface="+mn-ea"/>
                <a:cs typeface="+mn-cs"/>
              </a:defRPr>
            </a:lvl3pPr>
            <a:lvl4pPr marL="914400" indent="-228600" algn="l" defTabSz="914422" rtl="0" eaLnBrk="1" latinLnBrk="0" hangingPunct="1">
              <a:lnSpc>
                <a:spcPct val="100000"/>
              </a:lnSpc>
              <a:spcBef>
                <a:spcPts val="0"/>
              </a:spcBef>
              <a:spcAft>
                <a:spcPts val="0"/>
              </a:spcAft>
              <a:buFont typeface="Arial" panose="020B0604020202020204" pitchFamily="34" charset="0"/>
              <a:buChar char="–"/>
              <a:defRPr sz="1400" b="0" kern="100" baseline="0">
                <a:solidFill>
                  <a:schemeClr val="tx2"/>
                </a:solidFill>
                <a:latin typeface="+mn-lt"/>
                <a:ea typeface="+mn-ea"/>
                <a:cs typeface="+mn-cs"/>
              </a:defRPr>
            </a:lvl4pPr>
            <a:lvl5pPr marL="1143000" indent="-228600" algn="l" defTabSz="914422" rtl="0" eaLnBrk="1" latinLnBrk="0" hangingPunct="1">
              <a:lnSpc>
                <a:spcPct val="100000"/>
              </a:lnSpc>
              <a:spcBef>
                <a:spcPts val="0"/>
              </a:spcBef>
              <a:spcAft>
                <a:spcPts val="0"/>
              </a:spcAft>
              <a:buFont typeface="Arial" panose="020B0604020202020204" pitchFamily="34" charset="0"/>
              <a:buChar char="•"/>
              <a:defRPr sz="1400" b="0" kern="100">
                <a:solidFill>
                  <a:schemeClr val="tx2"/>
                </a:solidFill>
                <a:latin typeface="+mn-lt"/>
                <a:ea typeface="+mn-ea"/>
                <a:cs typeface="+mn-cs"/>
              </a:defRPr>
            </a:lvl5pPr>
            <a:lvl6pPr marL="2514660" indent="-228605" algn="l" defTabSz="91442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1" indent="-228605" algn="l" defTabSz="91442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2" indent="-228605" algn="l" defTabSz="91442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3" indent="-228605" algn="l" defTabSz="91442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r>
              <a:rPr lang="en-US" b="0" dirty="0"/>
              <a:t>Example of processing utilization based on instrumentation log data</a:t>
            </a:r>
          </a:p>
        </p:txBody>
      </p:sp>
      <p:pic>
        <p:nvPicPr>
          <p:cNvPr id="6" name="Picture 5">
            <a:extLst>
              <a:ext uri="{FF2B5EF4-FFF2-40B4-BE49-F238E27FC236}">
                <a16:creationId xmlns:a16="http://schemas.microsoft.com/office/drawing/2014/main" id="{B8466351-AE1C-5A40-90D9-5820FCA75A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5636" y="2584079"/>
            <a:ext cx="4156364" cy="2538337"/>
          </a:xfrm>
          <a:prstGeom prst="rect">
            <a:avLst/>
          </a:prstGeom>
          <a:noFill/>
        </p:spPr>
      </p:pic>
      <p:pic>
        <p:nvPicPr>
          <p:cNvPr id="7" name="Picture 6">
            <a:extLst>
              <a:ext uri="{FF2B5EF4-FFF2-40B4-BE49-F238E27FC236}">
                <a16:creationId xmlns:a16="http://schemas.microsoft.com/office/drawing/2014/main" id="{9A01146B-9429-3942-B9FF-345A695CA00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873842" y="3951179"/>
            <a:ext cx="3833740" cy="2405171"/>
          </a:xfrm>
          <a:prstGeom prst="rect">
            <a:avLst/>
          </a:prstGeom>
          <a:noFill/>
        </p:spPr>
      </p:pic>
    </p:spTree>
    <p:extLst>
      <p:ext uri="{BB962C8B-B14F-4D97-AF65-F5344CB8AC3E}">
        <p14:creationId xmlns:p14="http://schemas.microsoft.com/office/powerpoint/2010/main" val="2338581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7FE4D7-1015-824E-934C-7279692A40CE}"/>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22</a:t>
            </a:fld>
            <a:endParaRPr lang="en-US" dirty="0">
              <a:solidFill>
                <a:srgbClr val="1B365D"/>
              </a:solidFill>
            </a:endParaRPr>
          </a:p>
        </p:txBody>
      </p:sp>
      <p:sp>
        <p:nvSpPr>
          <p:cNvPr id="3" name="Footer Placeholder 2">
            <a:extLst>
              <a:ext uri="{FF2B5EF4-FFF2-40B4-BE49-F238E27FC236}">
                <a16:creationId xmlns:a16="http://schemas.microsoft.com/office/drawing/2014/main" id="{9515BE7B-7E17-C743-89DF-09E4BA8B20DC}"/>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3B019C0B-9157-E642-9720-8766DE3EBFE4}"/>
              </a:ext>
            </a:extLst>
          </p:cNvPr>
          <p:cNvSpPr>
            <a:spLocks noGrp="1"/>
          </p:cNvSpPr>
          <p:nvPr>
            <p:ph type="title"/>
          </p:nvPr>
        </p:nvSpPr>
        <p:spPr/>
        <p:txBody>
          <a:bodyPr/>
          <a:lstStyle/>
          <a:p>
            <a:r>
              <a:rPr lang="en-US" dirty="0"/>
              <a:t>Anomaly Resolution</a:t>
            </a:r>
          </a:p>
        </p:txBody>
      </p:sp>
      <p:sp>
        <p:nvSpPr>
          <p:cNvPr id="5" name="Content Placeholder 4">
            <a:extLst>
              <a:ext uri="{FF2B5EF4-FFF2-40B4-BE49-F238E27FC236}">
                <a16:creationId xmlns:a16="http://schemas.microsoft.com/office/drawing/2014/main" id="{A621C55E-359D-F340-BD81-187209B3D787}"/>
              </a:ext>
            </a:extLst>
          </p:cNvPr>
          <p:cNvSpPr>
            <a:spLocks noGrp="1"/>
          </p:cNvSpPr>
          <p:nvPr>
            <p:ph idx="13"/>
          </p:nvPr>
        </p:nvSpPr>
        <p:spPr/>
        <p:txBody>
          <a:bodyPr>
            <a:normAutofit lnSpcReduction="10000"/>
          </a:bodyPr>
          <a:lstStyle/>
          <a:p>
            <a:r>
              <a:rPr lang="en-US" dirty="0"/>
              <a:t>Since NRL FSW is qualified with instrumentation enabled, we leave our instrumentation </a:t>
            </a:r>
            <a:r>
              <a:rPr lang="en-US" b="1" dirty="0"/>
              <a:t>enabled</a:t>
            </a:r>
            <a:r>
              <a:rPr lang="en-US" dirty="0"/>
              <a:t> for Based on NRL’s instrumentation experience and </a:t>
            </a:r>
            <a:r>
              <a:rPr lang="en-US" b="1" dirty="0"/>
              <a:t>on-orbit operations</a:t>
            </a:r>
            <a:r>
              <a:rPr lang="en-US" dirty="0"/>
              <a:t>.  This has allowed us to diagnose errors during spacecraft integration and on orbit </a:t>
            </a:r>
            <a:r>
              <a:rPr lang="en-US"/>
              <a:t>and quickly </a:t>
            </a:r>
            <a:r>
              <a:rPr lang="en-US" dirty="0"/>
              <a:t>drive to </a:t>
            </a:r>
            <a:r>
              <a:rPr lang="en-US" b="1" dirty="0"/>
              <a:t>root cause</a:t>
            </a:r>
            <a:r>
              <a:rPr lang="en-US" dirty="0"/>
              <a:t> of the problem.</a:t>
            </a:r>
          </a:p>
          <a:p>
            <a:pPr marL="0" indent="0">
              <a:buNone/>
            </a:pPr>
            <a:endParaRPr lang="en-US" dirty="0"/>
          </a:p>
          <a:p>
            <a:r>
              <a:rPr lang="en-US" dirty="0"/>
              <a:t>Types of data instrumented:</a:t>
            </a:r>
          </a:p>
          <a:p>
            <a:pPr lvl="1"/>
            <a:r>
              <a:rPr lang="en-US" dirty="0"/>
              <a:t>Everything we can think of and everything we can afford</a:t>
            </a:r>
          </a:p>
          <a:p>
            <a:pPr lvl="1"/>
            <a:endParaRPr lang="en-US" dirty="0"/>
          </a:p>
          <a:p>
            <a:r>
              <a:rPr lang="en-US" dirty="0"/>
              <a:t>Some anomalies diagnosed</a:t>
            </a:r>
          </a:p>
          <a:p>
            <a:pPr lvl="1"/>
            <a:r>
              <a:rPr lang="en-US" dirty="0"/>
              <a:t>During integration and test, we lost communications to the spacecraft controller.  We used post mortem instrumentation to determine that tasks were no longer running at the expected priority.  Further analysis exposed a deficiency in the OS when chaining priority inheritance actions.  We also use the instrumentation to show that this priority inherence chaining was due to improper use of a mutex semaphore.</a:t>
            </a:r>
          </a:p>
          <a:p>
            <a:pPr lvl="1"/>
            <a:r>
              <a:rPr lang="en-US" dirty="0"/>
              <a:t>One mission experienced watchdog resets when on orbit.  We were able to acquire the last 7 seconds of execution with a post-mortem memory dump.  This showed us that a critical task was not receiving an interrupt, preventing it from being scheduled, leading to the watchdog reset.  After a number of resets, we were able to use instrumentation to show we had read telemetry between loss of interrupt and reset.  This allowed us to isolate the problem to a particular piece of hardware.</a:t>
            </a:r>
          </a:p>
          <a:p>
            <a:pPr lvl="1"/>
            <a:endParaRPr lang="en-US" dirty="0"/>
          </a:p>
          <a:p>
            <a:endParaRPr lang="en-US" dirty="0"/>
          </a:p>
        </p:txBody>
      </p:sp>
    </p:spTree>
    <p:extLst>
      <p:ext uri="{BB962C8B-B14F-4D97-AF65-F5344CB8AC3E}">
        <p14:creationId xmlns:p14="http://schemas.microsoft.com/office/powerpoint/2010/main" val="3202383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62F87-C75B-BD4C-A66E-563D379A54AB}"/>
              </a:ext>
            </a:extLst>
          </p:cNvPr>
          <p:cNvSpPr>
            <a:spLocks noGrp="1"/>
          </p:cNvSpPr>
          <p:nvPr>
            <p:ph type="title"/>
          </p:nvPr>
        </p:nvSpPr>
        <p:spPr/>
        <p:txBody>
          <a:bodyPr/>
          <a:lstStyle/>
          <a:p>
            <a:r>
              <a:rPr lang="en-US" dirty="0"/>
              <a:t>Practical Considerations</a:t>
            </a:r>
          </a:p>
        </p:txBody>
      </p:sp>
      <p:sp>
        <p:nvSpPr>
          <p:cNvPr id="3" name="Content Placeholder 2">
            <a:extLst>
              <a:ext uri="{FF2B5EF4-FFF2-40B4-BE49-F238E27FC236}">
                <a16:creationId xmlns:a16="http://schemas.microsoft.com/office/drawing/2014/main" id="{35330734-0371-664E-9469-59FB0C5F730D}"/>
              </a:ext>
            </a:extLst>
          </p:cNvPr>
          <p:cNvSpPr>
            <a:spLocks noGrp="1"/>
          </p:cNvSpPr>
          <p:nvPr>
            <p:ph idx="13"/>
          </p:nvPr>
        </p:nvSpPr>
        <p:spPr/>
        <p:txBody>
          <a:bodyPr/>
          <a:lstStyle/>
          <a:p>
            <a:r>
              <a:rPr lang="en-US" dirty="0"/>
              <a:t>Based on NRL’s instrumentation experience</a:t>
            </a:r>
          </a:p>
          <a:p>
            <a:endParaRPr lang="en-US" dirty="0"/>
          </a:p>
        </p:txBody>
      </p:sp>
      <p:sp>
        <p:nvSpPr>
          <p:cNvPr id="4" name="Slide Number Placeholder 3">
            <a:extLst>
              <a:ext uri="{FF2B5EF4-FFF2-40B4-BE49-F238E27FC236}">
                <a16:creationId xmlns:a16="http://schemas.microsoft.com/office/drawing/2014/main" id="{19CAC7EC-755C-1946-B579-7F5D3D82A031}"/>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23</a:t>
            </a:fld>
            <a:endParaRPr lang="en-US" dirty="0">
              <a:solidFill>
                <a:srgbClr val="1B365D"/>
              </a:solidFill>
            </a:endParaRPr>
          </a:p>
        </p:txBody>
      </p:sp>
    </p:spTree>
    <p:extLst>
      <p:ext uri="{BB962C8B-B14F-4D97-AF65-F5344CB8AC3E}">
        <p14:creationId xmlns:p14="http://schemas.microsoft.com/office/powerpoint/2010/main" val="2968027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90DA69-25D8-3140-BB13-086C2F0434B7}"/>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24</a:t>
            </a:fld>
            <a:endParaRPr lang="en-US" dirty="0">
              <a:solidFill>
                <a:srgbClr val="1B365D"/>
              </a:solidFill>
            </a:endParaRPr>
          </a:p>
        </p:txBody>
      </p:sp>
      <p:sp>
        <p:nvSpPr>
          <p:cNvPr id="3" name="Footer Placeholder 2">
            <a:extLst>
              <a:ext uri="{FF2B5EF4-FFF2-40B4-BE49-F238E27FC236}">
                <a16:creationId xmlns:a16="http://schemas.microsoft.com/office/drawing/2014/main" id="{AA418233-C26C-4F48-B15E-EE48F5639CB6}"/>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B94E202E-7E3B-B44C-82AE-9305269B5D56}"/>
              </a:ext>
            </a:extLst>
          </p:cNvPr>
          <p:cNvSpPr>
            <a:spLocks noGrp="1"/>
          </p:cNvSpPr>
          <p:nvPr>
            <p:ph type="title"/>
          </p:nvPr>
        </p:nvSpPr>
        <p:spPr/>
        <p:txBody>
          <a:bodyPr/>
          <a:lstStyle/>
          <a:p>
            <a:r>
              <a:rPr lang="en-US" dirty="0"/>
              <a:t>Implementation Considerations</a:t>
            </a:r>
          </a:p>
        </p:txBody>
      </p:sp>
      <p:sp>
        <p:nvSpPr>
          <p:cNvPr id="5" name="Content Placeholder 4">
            <a:extLst>
              <a:ext uri="{FF2B5EF4-FFF2-40B4-BE49-F238E27FC236}">
                <a16:creationId xmlns:a16="http://schemas.microsoft.com/office/drawing/2014/main" id="{EFF6080D-B8D1-2645-8F00-0B65933C74B6}"/>
              </a:ext>
            </a:extLst>
          </p:cNvPr>
          <p:cNvSpPr>
            <a:spLocks noGrp="1"/>
          </p:cNvSpPr>
          <p:nvPr>
            <p:ph idx="13"/>
          </p:nvPr>
        </p:nvSpPr>
        <p:spPr/>
        <p:txBody>
          <a:bodyPr>
            <a:normAutofit/>
          </a:bodyPr>
          <a:lstStyle/>
          <a:p>
            <a:r>
              <a:rPr lang="en-US" dirty="0"/>
              <a:t>Performance</a:t>
            </a:r>
          </a:p>
          <a:p>
            <a:pPr lvl="1"/>
            <a:r>
              <a:rPr lang="en-US" dirty="0"/>
              <a:t>Instrumentation can add </a:t>
            </a:r>
            <a:r>
              <a:rPr lang="en-US" b="1" dirty="0"/>
              <a:t>significant overhead</a:t>
            </a:r>
            <a:r>
              <a:rPr lang="en-US" dirty="0"/>
              <a:t>.  However, if this is ”baked in” during integration and test, it can be treated as part of the OS and framework overhead.</a:t>
            </a:r>
          </a:p>
          <a:p>
            <a:pPr lvl="1"/>
            <a:r>
              <a:rPr lang="en-US" dirty="0"/>
              <a:t>Instrumentation may not be very scalable.</a:t>
            </a:r>
          </a:p>
          <a:p>
            <a:pPr lvl="2"/>
            <a:r>
              <a:rPr lang="en-US" dirty="0"/>
              <a:t>An example: our initial implementation ran on a 20MHz processor with a simple write-through cache.  We were able to maintain about 5.5 seconds of data in a 1MB ring buffer.  When porting to the BAE RAD750, the instrumentation volume increased significantly, requiring 4.5MB to save a similar duration of instrumentation data.</a:t>
            </a:r>
          </a:p>
          <a:p>
            <a:pPr lvl="1"/>
            <a:endParaRPr lang="en-US" dirty="0"/>
          </a:p>
          <a:p>
            <a:r>
              <a:rPr lang="en-US" dirty="0"/>
              <a:t>If instrumenting to a ring buffer on board, consider these capabilities:</a:t>
            </a:r>
          </a:p>
          <a:p>
            <a:pPr lvl="1"/>
            <a:r>
              <a:rPr lang="en-US" b="1" dirty="0"/>
              <a:t>Buffer management</a:t>
            </a:r>
            <a:r>
              <a:rPr lang="en-US" dirty="0"/>
              <a:t> – stop on full or overwrite</a:t>
            </a:r>
          </a:p>
          <a:p>
            <a:pPr lvl="1"/>
            <a:r>
              <a:rPr lang="en-US" b="1" dirty="0"/>
              <a:t>Filtering</a:t>
            </a:r>
            <a:r>
              <a:rPr lang="en-US" dirty="0"/>
              <a:t> – filters can extend the time period that can be stored in the buffers</a:t>
            </a:r>
          </a:p>
          <a:p>
            <a:pPr lvl="1"/>
            <a:r>
              <a:rPr lang="en-US" b="1" dirty="0"/>
              <a:t>Triggers</a:t>
            </a:r>
            <a:r>
              <a:rPr lang="en-US" dirty="0"/>
              <a:t> – useful for tracking down errors during integration.  Triggers based on instrumented data, by programmatic interface or even by external command are useful.</a:t>
            </a:r>
          </a:p>
          <a:p>
            <a:pPr lvl="1"/>
            <a:r>
              <a:rPr lang="en-US" b="1" dirty="0"/>
              <a:t>Post-mortem instrumentation</a:t>
            </a:r>
            <a:r>
              <a:rPr lang="en-US" dirty="0"/>
              <a:t> – can be very useful to diagnose and debug resets caused by exceptions or watchdog resets.  Consider an implementation that can preserve data across processor resets.  This may add requirements to the startup-ROM.</a:t>
            </a:r>
          </a:p>
          <a:p>
            <a:endParaRPr lang="en-US" dirty="0"/>
          </a:p>
        </p:txBody>
      </p:sp>
    </p:spTree>
    <p:extLst>
      <p:ext uri="{BB962C8B-B14F-4D97-AF65-F5344CB8AC3E}">
        <p14:creationId xmlns:p14="http://schemas.microsoft.com/office/powerpoint/2010/main" val="1140803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90DA69-25D8-3140-BB13-086C2F0434B7}"/>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25</a:t>
            </a:fld>
            <a:endParaRPr lang="en-US" dirty="0">
              <a:solidFill>
                <a:srgbClr val="1B365D"/>
              </a:solidFill>
            </a:endParaRPr>
          </a:p>
        </p:txBody>
      </p:sp>
      <p:sp>
        <p:nvSpPr>
          <p:cNvPr id="3" name="Footer Placeholder 2">
            <a:extLst>
              <a:ext uri="{FF2B5EF4-FFF2-40B4-BE49-F238E27FC236}">
                <a16:creationId xmlns:a16="http://schemas.microsoft.com/office/drawing/2014/main" id="{AA418233-C26C-4F48-B15E-EE48F5639CB6}"/>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B94E202E-7E3B-B44C-82AE-9305269B5D56}"/>
              </a:ext>
            </a:extLst>
          </p:cNvPr>
          <p:cNvSpPr>
            <a:spLocks noGrp="1"/>
          </p:cNvSpPr>
          <p:nvPr>
            <p:ph type="title"/>
          </p:nvPr>
        </p:nvSpPr>
        <p:spPr/>
        <p:txBody>
          <a:bodyPr/>
          <a:lstStyle/>
          <a:p>
            <a:r>
              <a:rPr lang="en-US" dirty="0"/>
              <a:t>Usage Considerations</a:t>
            </a:r>
          </a:p>
        </p:txBody>
      </p:sp>
      <p:sp>
        <p:nvSpPr>
          <p:cNvPr id="5" name="Content Placeholder 4">
            <a:extLst>
              <a:ext uri="{FF2B5EF4-FFF2-40B4-BE49-F238E27FC236}">
                <a16:creationId xmlns:a16="http://schemas.microsoft.com/office/drawing/2014/main" id="{EFF6080D-B8D1-2645-8F00-0B65933C74B6}"/>
              </a:ext>
            </a:extLst>
          </p:cNvPr>
          <p:cNvSpPr>
            <a:spLocks noGrp="1"/>
          </p:cNvSpPr>
          <p:nvPr>
            <p:ph idx="13"/>
          </p:nvPr>
        </p:nvSpPr>
        <p:spPr/>
        <p:txBody>
          <a:bodyPr>
            <a:normAutofit/>
          </a:bodyPr>
          <a:lstStyle/>
          <a:p>
            <a:r>
              <a:rPr lang="en-US" dirty="0"/>
              <a:t>When is data collected?</a:t>
            </a:r>
          </a:p>
          <a:p>
            <a:pPr lvl="1"/>
            <a:r>
              <a:rPr lang="en-US" dirty="0"/>
              <a:t>Implement instrumentation early and capture data for each FSW build to establish </a:t>
            </a:r>
            <a:r>
              <a:rPr lang="en-US" b="1" dirty="0"/>
              <a:t>baseline behavior</a:t>
            </a:r>
            <a:r>
              <a:rPr lang="en-US" dirty="0"/>
              <a:t> and monitor changes.</a:t>
            </a:r>
          </a:p>
          <a:p>
            <a:pPr lvl="1"/>
            <a:r>
              <a:rPr lang="en-US" dirty="0"/>
              <a:t>Collect instrumentation during formal testing to </a:t>
            </a:r>
            <a:r>
              <a:rPr lang="en-US" b="1" dirty="0"/>
              <a:t>spot-check for unintended activity</a:t>
            </a:r>
            <a:r>
              <a:rPr lang="en-US" dirty="0"/>
              <a:t>.</a:t>
            </a:r>
          </a:p>
          <a:p>
            <a:pPr lvl="1"/>
            <a:r>
              <a:rPr lang="en-US" dirty="0"/>
              <a:t>After every </a:t>
            </a:r>
            <a:r>
              <a:rPr lang="en-US" b="1" dirty="0"/>
              <a:t>unexpected reboot</a:t>
            </a:r>
            <a:r>
              <a:rPr lang="en-US" dirty="0"/>
              <a:t>.  Make this part of test procedures and MROCs.</a:t>
            </a:r>
          </a:p>
          <a:p>
            <a:pPr lvl="1"/>
            <a:endParaRPr lang="en-US" dirty="0"/>
          </a:p>
          <a:p>
            <a:pPr lvl="1"/>
            <a:endParaRPr lang="en-US" dirty="0"/>
          </a:p>
          <a:p>
            <a:r>
              <a:rPr lang="en-US" dirty="0"/>
              <a:t>Configuration management</a:t>
            </a:r>
          </a:p>
          <a:p>
            <a:pPr lvl="1"/>
            <a:r>
              <a:rPr lang="en-US" dirty="0"/>
              <a:t>Changes in FSW can change the meaning or context of instrumentation data, especially for internal identifiers (such as semaphores, event flags, </a:t>
            </a:r>
            <a:r>
              <a:rPr lang="en-US" dirty="0" err="1"/>
              <a:t>etc</a:t>
            </a:r>
            <a:r>
              <a:rPr lang="en-US" dirty="0"/>
              <a:t>).  Make sure instrumentation analysis tools have a CM work flow that can track this so tools can track older instrumentation data sets.</a:t>
            </a:r>
          </a:p>
          <a:p>
            <a:endParaRPr lang="en-US" dirty="0"/>
          </a:p>
          <a:p>
            <a:pPr lvl="2"/>
            <a:endParaRPr lang="en-US" dirty="0"/>
          </a:p>
          <a:p>
            <a:pPr lvl="1"/>
            <a:endParaRPr lang="en-US" dirty="0"/>
          </a:p>
          <a:p>
            <a:pPr lvl="1"/>
            <a:endParaRPr lang="en-US" dirty="0"/>
          </a:p>
        </p:txBody>
      </p:sp>
    </p:spTree>
    <p:extLst>
      <p:ext uri="{BB962C8B-B14F-4D97-AF65-F5344CB8AC3E}">
        <p14:creationId xmlns:p14="http://schemas.microsoft.com/office/powerpoint/2010/main" val="1505302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62F87-C75B-BD4C-A66E-563D379A54A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5330734-0371-664E-9469-59FB0C5F730D}"/>
              </a:ext>
            </a:extLst>
          </p:cNvPr>
          <p:cNvSpPr>
            <a:spLocks noGrp="1"/>
          </p:cNvSpPr>
          <p:nvPr>
            <p:ph idx="13"/>
          </p:nvPr>
        </p:nvSpPr>
        <p:spPr/>
        <p:txBody>
          <a:bodyPr/>
          <a:lstStyle/>
          <a:p>
            <a:endParaRPr lang="en-US" dirty="0"/>
          </a:p>
          <a:p>
            <a:endParaRPr lang="en-US" dirty="0"/>
          </a:p>
        </p:txBody>
      </p:sp>
      <p:sp>
        <p:nvSpPr>
          <p:cNvPr id="4" name="Slide Number Placeholder 3">
            <a:extLst>
              <a:ext uri="{FF2B5EF4-FFF2-40B4-BE49-F238E27FC236}">
                <a16:creationId xmlns:a16="http://schemas.microsoft.com/office/drawing/2014/main" id="{19CAC7EC-755C-1946-B579-7F5D3D82A031}"/>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26</a:t>
            </a:fld>
            <a:endParaRPr lang="en-US" dirty="0">
              <a:solidFill>
                <a:srgbClr val="1B365D"/>
              </a:solidFill>
            </a:endParaRPr>
          </a:p>
        </p:txBody>
      </p:sp>
    </p:spTree>
    <p:extLst>
      <p:ext uri="{BB962C8B-B14F-4D97-AF65-F5344CB8AC3E}">
        <p14:creationId xmlns:p14="http://schemas.microsoft.com/office/powerpoint/2010/main" val="923715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23CB49-1720-CC49-AEA0-2908A528332E}"/>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27</a:t>
            </a:fld>
            <a:endParaRPr lang="en-US" dirty="0">
              <a:solidFill>
                <a:srgbClr val="1B365D"/>
              </a:solidFill>
            </a:endParaRPr>
          </a:p>
        </p:txBody>
      </p:sp>
      <p:sp>
        <p:nvSpPr>
          <p:cNvPr id="3" name="Footer Placeholder 2">
            <a:extLst>
              <a:ext uri="{FF2B5EF4-FFF2-40B4-BE49-F238E27FC236}">
                <a16:creationId xmlns:a16="http://schemas.microsoft.com/office/drawing/2014/main" id="{648E75D8-A755-994F-9485-F727BB0FB307}"/>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A1A5D30C-D2CC-404A-ADFE-1CE204C1729D}"/>
              </a:ext>
            </a:extLst>
          </p:cNvPr>
          <p:cNvSpPr>
            <a:spLocks noGrp="1"/>
          </p:cNvSpPr>
          <p:nvPr>
            <p:ph type="title"/>
          </p:nvPr>
        </p:nvSpPr>
        <p:spPr/>
        <p:txBody>
          <a:bodyPr/>
          <a:lstStyle/>
          <a:p>
            <a:r>
              <a:rPr lang="en-US" dirty="0"/>
              <a:t>Conclusion</a:t>
            </a:r>
          </a:p>
        </p:txBody>
      </p:sp>
      <p:sp>
        <p:nvSpPr>
          <p:cNvPr id="5" name="Content Placeholder 4">
            <a:extLst>
              <a:ext uri="{FF2B5EF4-FFF2-40B4-BE49-F238E27FC236}">
                <a16:creationId xmlns:a16="http://schemas.microsoft.com/office/drawing/2014/main" id="{BBE7A010-C0BC-2F47-9EB8-36D9915372AE}"/>
              </a:ext>
            </a:extLst>
          </p:cNvPr>
          <p:cNvSpPr>
            <a:spLocks noGrp="1"/>
          </p:cNvSpPr>
          <p:nvPr>
            <p:ph idx="13"/>
          </p:nvPr>
        </p:nvSpPr>
        <p:spPr/>
        <p:txBody>
          <a:bodyPr>
            <a:normAutofit lnSpcReduction="10000"/>
          </a:bodyPr>
          <a:lstStyle/>
          <a:p>
            <a:r>
              <a:rPr lang="en-US" dirty="0"/>
              <a:t>Typical NRL development efforts include evolving requirements, large amounts of newly developed hardware and short schedules.  Event-driven priority-scheduled systems are a reasonable choice for our development</a:t>
            </a:r>
          </a:p>
          <a:p>
            <a:r>
              <a:rPr lang="en-US" dirty="0"/>
              <a:t>Schedules and non-determinism provide a challenge for formal performance analyses (such as rate monotonic analysis)</a:t>
            </a:r>
          </a:p>
          <a:p>
            <a:r>
              <a:rPr lang="en-US" dirty="0"/>
              <a:t>Expedient diagnosis of issues during I&amp;T saves program schedule and money.</a:t>
            </a:r>
          </a:p>
          <a:p>
            <a:endParaRPr lang="en-US" dirty="0"/>
          </a:p>
          <a:p>
            <a:r>
              <a:rPr lang="en-US" dirty="0"/>
              <a:t>Instrumentation provides support for:</a:t>
            </a:r>
          </a:p>
          <a:p>
            <a:pPr lvl="1"/>
            <a:r>
              <a:rPr lang="en-US" dirty="0"/>
              <a:t>Development and integration support for new hardware and software interfaces</a:t>
            </a:r>
          </a:p>
          <a:p>
            <a:pPr lvl="1"/>
            <a:r>
              <a:rPr lang="en-US" dirty="0"/>
              <a:t>Data critical for performance tuning</a:t>
            </a:r>
          </a:p>
          <a:p>
            <a:pPr lvl="1"/>
            <a:r>
              <a:rPr lang="en-US" dirty="0"/>
              <a:t>Data needed for requirements verification</a:t>
            </a:r>
          </a:p>
          <a:p>
            <a:pPr lvl="1"/>
            <a:r>
              <a:rPr lang="en-US" dirty="0"/>
              <a:t>Anomaly resolution during test, integration and on-orbit</a:t>
            </a:r>
          </a:p>
          <a:p>
            <a:pPr lvl="1"/>
            <a:endParaRPr lang="en-US" dirty="0"/>
          </a:p>
          <a:p>
            <a:pPr marL="0" indent="0">
              <a:buNone/>
            </a:pPr>
            <a:endParaRPr lang="en-US" dirty="0"/>
          </a:p>
          <a:p>
            <a:r>
              <a:rPr lang="en-US" dirty="0"/>
              <a:t>Instrument early</a:t>
            </a:r>
          </a:p>
          <a:p>
            <a:r>
              <a:rPr lang="en-US" dirty="0"/>
              <a:t>Instrument often</a:t>
            </a:r>
          </a:p>
          <a:p>
            <a:r>
              <a:rPr lang="en-US" dirty="0"/>
              <a:t>Instrument Like You Fly!</a:t>
            </a:r>
          </a:p>
          <a:p>
            <a:endParaRPr lang="en-US" dirty="0"/>
          </a:p>
          <a:p>
            <a:r>
              <a:rPr lang="en-US" dirty="0"/>
              <a:t>Any questions?</a:t>
            </a:r>
          </a:p>
        </p:txBody>
      </p:sp>
    </p:spTree>
    <p:extLst>
      <p:ext uri="{BB962C8B-B14F-4D97-AF65-F5344CB8AC3E}">
        <p14:creationId xmlns:p14="http://schemas.microsoft.com/office/powerpoint/2010/main" val="108138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90DA69-25D8-3140-BB13-086C2F0434B7}"/>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3</a:t>
            </a:fld>
            <a:endParaRPr lang="en-US" dirty="0">
              <a:solidFill>
                <a:srgbClr val="1B365D"/>
              </a:solidFill>
            </a:endParaRPr>
          </a:p>
        </p:txBody>
      </p:sp>
      <p:sp>
        <p:nvSpPr>
          <p:cNvPr id="3" name="Footer Placeholder 2">
            <a:extLst>
              <a:ext uri="{FF2B5EF4-FFF2-40B4-BE49-F238E27FC236}">
                <a16:creationId xmlns:a16="http://schemas.microsoft.com/office/drawing/2014/main" id="{AA418233-C26C-4F48-B15E-EE48F5639CB6}"/>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B94E202E-7E3B-B44C-82AE-9305269B5D56}"/>
              </a:ext>
            </a:extLst>
          </p:cNvPr>
          <p:cNvSpPr>
            <a:spLocks noGrp="1"/>
          </p:cNvSpPr>
          <p:nvPr>
            <p:ph type="title"/>
          </p:nvPr>
        </p:nvSpPr>
        <p:spPr/>
        <p:txBody>
          <a:bodyPr/>
          <a:lstStyle/>
          <a:p>
            <a:r>
              <a:rPr lang="en-US" dirty="0"/>
              <a:t>Why Instrument?</a:t>
            </a:r>
          </a:p>
        </p:txBody>
      </p:sp>
      <p:sp>
        <p:nvSpPr>
          <p:cNvPr id="5" name="Content Placeholder 4">
            <a:extLst>
              <a:ext uri="{FF2B5EF4-FFF2-40B4-BE49-F238E27FC236}">
                <a16:creationId xmlns:a16="http://schemas.microsoft.com/office/drawing/2014/main" id="{EFF6080D-B8D1-2645-8F00-0B65933C74B6}"/>
              </a:ext>
            </a:extLst>
          </p:cNvPr>
          <p:cNvSpPr>
            <a:spLocks noGrp="1"/>
          </p:cNvSpPr>
          <p:nvPr>
            <p:ph idx="13"/>
          </p:nvPr>
        </p:nvSpPr>
        <p:spPr/>
        <p:txBody>
          <a:bodyPr>
            <a:normAutofit/>
          </a:bodyPr>
          <a:lstStyle/>
          <a:p>
            <a:r>
              <a:rPr lang="en-US" dirty="0"/>
              <a:t>Instrumentation provides a</a:t>
            </a:r>
            <a:r>
              <a:rPr lang="en-US" b="1" dirty="0"/>
              <a:t> time ordered history</a:t>
            </a:r>
            <a:r>
              <a:rPr lang="en-US" dirty="0"/>
              <a:t> of what is happening in a system while </a:t>
            </a:r>
            <a:r>
              <a:rPr lang="en-US" b="1" dirty="0"/>
              <a:t>preserving real-time aspects</a:t>
            </a:r>
            <a:r>
              <a:rPr lang="en-US" dirty="0"/>
              <a:t> of the system</a:t>
            </a:r>
          </a:p>
          <a:p>
            <a:pPr marL="0" indent="0">
              <a:buNone/>
            </a:pPr>
            <a:endParaRPr lang="en-US" dirty="0"/>
          </a:p>
          <a:p>
            <a:r>
              <a:rPr lang="en-US" dirty="0"/>
              <a:t>Analyzing system performance</a:t>
            </a:r>
          </a:p>
          <a:p>
            <a:pPr lvl="1"/>
            <a:r>
              <a:rPr lang="en-US" dirty="0"/>
              <a:t>Identifying contributors to </a:t>
            </a:r>
            <a:r>
              <a:rPr lang="en-US" b="1" dirty="0"/>
              <a:t>latency and jitter</a:t>
            </a:r>
          </a:p>
          <a:p>
            <a:pPr lvl="1"/>
            <a:r>
              <a:rPr lang="en-US" dirty="0"/>
              <a:t>Estimating </a:t>
            </a:r>
            <a:r>
              <a:rPr lang="en-US" b="1" dirty="0"/>
              <a:t>worst-case performance</a:t>
            </a:r>
            <a:r>
              <a:rPr lang="en-US" dirty="0"/>
              <a:t> when margins are tight</a:t>
            </a:r>
          </a:p>
          <a:p>
            <a:pPr lvl="1"/>
            <a:r>
              <a:rPr lang="en-US" b="1" dirty="0"/>
              <a:t>Validating</a:t>
            </a:r>
            <a:r>
              <a:rPr lang="en-US" dirty="0"/>
              <a:t> estimates provided by </a:t>
            </a:r>
            <a:r>
              <a:rPr lang="en-US" b="1" dirty="0"/>
              <a:t>performance models</a:t>
            </a:r>
          </a:p>
          <a:p>
            <a:pPr lvl="1"/>
            <a:r>
              <a:rPr lang="en-US" dirty="0"/>
              <a:t>Creating requirements </a:t>
            </a:r>
            <a:r>
              <a:rPr lang="en-US" b="1" dirty="0"/>
              <a:t>verification evidence</a:t>
            </a:r>
          </a:p>
          <a:p>
            <a:pPr marL="0" indent="0">
              <a:buNone/>
            </a:pPr>
            <a:endParaRPr lang="en-US" dirty="0"/>
          </a:p>
          <a:p>
            <a:r>
              <a:rPr lang="en-US" dirty="0"/>
              <a:t>Diagnosing complex system issues</a:t>
            </a:r>
          </a:p>
          <a:p>
            <a:pPr lvl="1"/>
            <a:r>
              <a:rPr lang="en-US" dirty="0"/>
              <a:t>Issues in test configurations that traditional </a:t>
            </a:r>
            <a:r>
              <a:rPr lang="en-US" b="1" dirty="0"/>
              <a:t>debuggers may not support</a:t>
            </a:r>
          </a:p>
          <a:p>
            <a:pPr lvl="1"/>
            <a:r>
              <a:rPr lang="en-US" dirty="0"/>
              <a:t>Problems due to interactions that a traditional </a:t>
            </a:r>
            <a:r>
              <a:rPr lang="en-US" b="1" dirty="0"/>
              <a:t>debugger may not reveal</a:t>
            </a:r>
          </a:p>
          <a:p>
            <a:pPr lvl="1"/>
            <a:r>
              <a:rPr lang="en-US" dirty="0"/>
              <a:t>Non-deterministic problems that </a:t>
            </a:r>
            <a:r>
              <a:rPr lang="en-US" b="1" dirty="0"/>
              <a:t>require run-time execution</a:t>
            </a:r>
            <a:r>
              <a:rPr lang="en-US" dirty="0"/>
              <a:t> to identify</a:t>
            </a:r>
          </a:p>
          <a:p>
            <a:pPr lvl="2"/>
            <a:endParaRPr lang="en-US" dirty="0"/>
          </a:p>
          <a:p>
            <a:pPr lvl="1"/>
            <a:endParaRPr lang="en-US" dirty="0"/>
          </a:p>
          <a:p>
            <a:pPr lvl="1"/>
            <a:endParaRPr lang="en-US" dirty="0"/>
          </a:p>
        </p:txBody>
      </p:sp>
    </p:spTree>
    <p:extLst>
      <p:ext uri="{BB962C8B-B14F-4D97-AF65-F5344CB8AC3E}">
        <p14:creationId xmlns:p14="http://schemas.microsoft.com/office/powerpoint/2010/main" val="104000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90DA69-25D8-3140-BB13-086C2F0434B7}"/>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4</a:t>
            </a:fld>
            <a:endParaRPr lang="en-US" dirty="0">
              <a:solidFill>
                <a:srgbClr val="1B365D"/>
              </a:solidFill>
            </a:endParaRPr>
          </a:p>
        </p:txBody>
      </p:sp>
      <p:sp>
        <p:nvSpPr>
          <p:cNvPr id="3" name="Footer Placeholder 2">
            <a:extLst>
              <a:ext uri="{FF2B5EF4-FFF2-40B4-BE49-F238E27FC236}">
                <a16:creationId xmlns:a16="http://schemas.microsoft.com/office/drawing/2014/main" id="{AA418233-C26C-4F48-B15E-EE48F5639CB6}"/>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B94E202E-7E3B-B44C-82AE-9305269B5D56}"/>
              </a:ext>
            </a:extLst>
          </p:cNvPr>
          <p:cNvSpPr>
            <a:spLocks noGrp="1"/>
          </p:cNvSpPr>
          <p:nvPr>
            <p:ph type="title"/>
          </p:nvPr>
        </p:nvSpPr>
        <p:spPr/>
        <p:txBody>
          <a:bodyPr/>
          <a:lstStyle/>
          <a:p>
            <a:r>
              <a:rPr lang="en-US" dirty="0"/>
              <a:t>What to Instrument</a:t>
            </a:r>
          </a:p>
        </p:txBody>
      </p:sp>
      <p:sp>
        <p:nvSpPr>
          <p:cNvPr id="5" name="Content Placeholder 4">
            <a:extLst>
              <a:ext uri="{FF2B5EF4-FFF2-40B4-BE49-F238E27FC236}">
                <a16:creationId xmlns:a16="http://schemas.microsoft.com/office/drawing/2014/main" id="{EFF6080D-B8D1-2645-8F00-0B65933C74B6}"/>
              </a:ext>
            </a:extLst>
          </p:cNvPr>
          <p:cNvSpPr>
            <a:spLocks noGrp="1"/>
          </p:cNvSpPr>
          <p:nvPr>
            <p:ph idx="13"/>
          </p:nvPr>
        </p:nvSpPr>
        <p:spPr/>
        <p:txBody>
          <a:bodyPr>
            <a:normAutofit/>
          </a:bodyPr>
          <a:lstStyle/>
          <a:p>
            <a:r>
              <a:rPr lang="en-US" dirty="0"/>
              <a:t>What To Instrument?</a:t>
            </a:r>
          </a:p>
          <a:p>
            <a:pPr lvl="1"/>
            <a:r>
              <a:rPr lang="en-US" dirty="0"/>
              <a:t>Operating system and scheduling constructs, such as:</a:t>
            </a:r>
          </a:p>
          <a:p>
            <a:pPr lvl="2"/>
            <a:r>
              <a:rPr lang="en-US" dirty="0"/>
              <a:t>Semaphores, task context switch, task sleep, interrupts</a:t>
            </a:r>
          </a:p>
          <a:p>
            <a:pPr lvl="1"/>
            <a:r>
              <a:rPr lang="en-US" dirty="0"/>
              <a:t>Infrastructure/Framework constructs, such as:</a:t>
            </a:r>
          </a:p>
          <a:p>
            <a:pPr lvl="2"/>
            <a:r>
              <a:rPr lang="en-US" dirty="0"/>
              <a:t>Exclusive data access, message passing, event flags, telemetry collection</a:t>
            </a:r>
          </a:p>
          <a:p>
            <a:pPr lvl="1"/>
            <a:r>
              <a:rPr lang="en-US" dirty="0"/>
              <a:t>Application Events</a:t>
            </a:r>
          </a:p>
          <a:p>
            <a:pPr lvl="2"/>
            <a:r>
              <a:rPr lang="en-US" dirty="0"/>
              <a:t>State changes, errors, debug watchpoints</a:t>
            </a:r>
          </a:p>
          <a:p>
            <a:pPr lvl="2"/>
            <a:endParaRPr lang="en-US" dirty="0"/>
          </a:p>
          <a:p>
            <a:r>
              <a:rPr lang="en-US" dirty="0"/>
              <a:t>When To Use Instrumentation?</a:t>
            </a:r>
          </a:p>
          <a:p>
            <a:pPr lvl="1"/>
            <a:r>
              <a:rPr lang="en-US" dirty="0"/>
              <a:t>During Development</a:t>
            </a:r>
          </a:p>
          <a:p>
            <a:pPr lvl="2"/>
            <a:r>
              <a:rPr lang="en-US" dirty="0"/>
              <a:t>Debugging, driver development</a:t>
            </a:r>
          </a:p>
          <a:p>
            <a:pPr lvl="1"/>
            <a:r>
              <a:rPr lang="en-US" dirty="0"/>
              <a:t>During Integration</a:t>
            </a:r>
          </a:p>
          <a:p>
            <a:pPr lvl="2"/>
            <a:r>
              <a:rPr lang="en-US" dirty="0"/>
              <a:t>Debugging, initial performance analysis</a:t>
            </a:r>
          </a:p>
          <a:p>
            <a:pPr lvl="1"/>
            <a:r>
              <a:rPr lang="en-US" dirty="0"/>
              <a:t>During Testing</a:t>
            </a:r>
          </a:p>
          <a:p>
            <a:pPr lvl="2"/>
            <a:r>
              <a:rPr lang="en-US" dirty="0"/>
              <a:t>Final performance analysis, requirement verification</a:t>
            </a:r>
          </a:p>
          <a:p>
            <a:pPr lvl="1"/>
            <a:r>
              <a:rPr lang="en-US" dirty="0"/>
              <a:t>On Orbit</a:t>
            </a:r>
          </a:p>
          <a:p>
            <a:pPr lvl="2"/>
            <a:r>
              <a:rPr lang="en-US" dirty="0"/>
              <a:t>Anomaly resolution</a:t>
            </a:r>
          </a:p>
          <a:p>
            <a:pPr lvl="2"/>
            <a:r>
              <a:rPr lang="en-US" b="1" dirty="0"/>
              <a:t>Fly Like You Test, Test Like You Fly!</a:t>
            </a:r>
          </a:p>
          <a:p>
            <a:pPr lvl="2"/>
            <a:endParaRPr lang="en-US" dirty="0"/>
          </a:p>
          <a:p>
            <a:pPr lvl="1"/>
            <a:endParaRPr lang="en-US" dirty="0"/>
          </a:p>
          <a:p>
            <a:pPr lvl="1"/>
            <a:endParaRPr lang="en-US" dirty="0"/>
          </a:p>
        </p:txBody>
      </p:sp>
    </p:spTree>
    <p:extLst>
      <p:ext uri="{BB962C8B-B14F-4D97-AF65-F5344CB8AC3E}">
        <p14:creationId xmlns:p14="http://schemas.microsoft.com/office/powerpoint/2010/main" val="2007422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6C3F0F-DBD5-794B-A5AF-6D4D40FF5E04}"/>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5</a:t>
            </a:fld>
            <a:endParaRPr lang="en-US" dirty="0">
              <a:solidFill>
                <a:srgbClr val="1B365D"/>
              </a:solidFill>
            </a:endParaRPr>
          </a:p>
        </p:txBody>
      </p:sp>
      <p:sp>
        <p:nvSpPr>
          <p:cNvPr id="3" name="Footer Placeholder 2">
            <a:extLst>
              <a:ext uri="{FF2B5EF4-FFF2-40B4-BE49-F238E27FC236}">
                <a16:creationId xmlns:a16="http://schemas.microsoft.com/office/drawing/2014/main" id="{9DDEB0F6-96D2-C645-8247-0D51250F8BAB}"/>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96E4EECF-BDC9-AA40-82FC-48C996DA11AB}"/>
              </a:ext>
            </a:extLst>
          </p:cNvPr>
          <p:cNvSpPr>
            <a:spLocks noGrp="1"/>
          </p:cNvSpPr>
          <p:nvPr>
            <p:ph type="title"/>
          </p:nvPr>
        </p:nvSpPr>
        <p:spPr/>
        <p:txBody>
          <a:bodyPr/>
          <a:lstStyle/>
          <a:p>
            <a:r>
              <a:rPr lang="en-US" dirty="0"/>
              <a:t>Which Layers To Instrument ?</a:t>
            </a:r>
          </a:p>
        </p:txBody>
      </p:sp>
      <p:grpSp>
        <p:nvGrpSpPr>
          <p:cNvPr id="10" name="Group 9">
            <a:extLst>
              <a:ext uri="{FF2B5EF4-FFF2-40B4-BE49-F238E27FC236}">
                <a16:creationId xmlns:a16="http://schemas.microsoft.com/office/drawing/2014/main" id="{0AAC0641-17BD-3542-9B0C-6F093EBC8259}"/>
              </a:ext>
            </a:extLst>
          </p:cNvPr>
          <p:cNvGrpSpPr/>
          <p:nvPr/>
        </p:nvGrpSpPr>
        <p:grpSpPr>
          <a:xfrm>
            <a:off x="415636" y="1223010"/>
            <a:ext cx="2753833" cy="3411825"/>
            <a:chOff x="415634" y="3483807"/>
            <a:chExt cx="2753833" cy="2416303"/>
          </a:xfrm>
        </p:grpSpPr>
        <p:sp>
          <p:nvSpPr>
            <p:cNvPr id="5" name="Rectangle 4">
              <a:extLst>
                <a:ext uri="{FF2B5EF4-FFF2-40B4-BE49-F238E27FC236}">
                  <a16:creationId xmlns:a16="http://schemas.microsoft.com/office/drawing/2014/main" id="{7F39C274-AEBD-3E47-B0D1-17746EAF1096}"/>
                </a:ext>
              </a:extLst>
            </p:cNvPr>
            <p:cNvSpPr/>
            <p:nvPr/>
          </p:nvSpPr>
          <p:spPr>
            <a:xfrm>
              <a:off x="415634" y="4090767"/>
              <a:ext cx="2753833" cy="59542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Infrastructure (e.g. CFE, RFA, RESP)</a:t>
              </a:r>
            </a:p>
          </p:txBody>
        </p:sp>
        <p:sp>
          <p:nvSpPr>
            <p:cNvPr id="6" name="Rectangle 5">
              <a:extLst>
                <a:ext uri="{FF2B5EF4-FFF2-40B4-BE49-F238E27FC236}">
                  <a16:creationId xmlns:a16="http://schemas.microsoft.com/office/drawing/2014/main" id="{1B074D11-E40B-0D4D-AE09-F4A4EF3AF403}"/>
                </a:ext>
              </a:extLst>
            </p:cNvPr>
            <p:cNvSpPr/>
            <p:nvPr/>
          </p:nvSpPr>
          <p:spPr>
            <a:xfrm>
              <a:off x="415634" y="4697727"/>
              <a:ext cx="2753833" cy="5954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Operating System</a:t>
              </a:r>
            </a:p>
          </p:txBody>
        </p:sp>
        <p:sp>
          <p:nvSpPr>
            <p:cNvPr id="7" name="Rectangle 6">
              <a:extLst>
                <a:ext uri="{FF2B5EF4-FFF2-40B4-BE49-F238E27FC236}">
                  <a16:creationId xmlns:a16="http://schemas.microsoft.com/office/drawing/2014/main" id="{349568BB-8E3B-7C4A-B85B-883CD58CBA76}"/>
                </a:ext>
              </a:extLst>
            </p:cNvPr>
            <p:cNvSpPr/>
            <p:nvPr/>
          </p:nvSpPr>
          <p:spPr>
            <a:xfrm>
              <a:off x="415634" y="3483807"/>
              <a:ext cx="2753833" cy="59542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Application</a:t>
              </a:r>
            </a:p>
          </p:txBody>
        </p:sp>
        <p:sp>
          <p:nvSpPr>
            <p:cNvPr id="8" name="Rectangle 7">
              <a:extLst>
                <a:ext uri="{FF2B5EF4-FFF2-40B4-BE49-F238E27FC236}">
                  <a16:creationId xmlns:a16="http://schemas.microsoft.com/office/drawing/2014/main" id="{C36CAB4D-91D9-D44D-A19C-8F17C04EC002}"/>
                </a:ext>
              </a:extLst>
            </p:cNvPr>
            <p:cNvSpPr/>
            <p:nvPr/>
          </p:nvSpPr>
          <p:spPr>
            <a:xfrm>
              <a:off x="415634" y="5304687"/>
              <a:ext cx="2753833" cy="595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Board Support Package</a:t>
              </a:r>
            </a:p>
          </p:txBody>
        </p:sp>
      </p:grpSp>
      <p:sp>
        <p:nvSpPr>
          <p:cNvPr id="11" name="TextBox 10">
            <a:extLst>
              <a:ext uri="{FF2B5EF4-FFF2-40B4-BE49-F238E27FC236}">
                <a16:creationId xmlns:a16="http://schemas.microsoft.com/office/drawing/2014/main" id="{71CF1AD7-2C6B-FF40-8923-01C1B7C00761}"/>
              </a:ext>
            </a:extLst>
          </p:cNvPr>
          <p:cNvSpPr txBox="1"/>
          <p:nvPr/>
        </p:nvSpPr>
        <p:spPr>
          <a:xfrm>
            <a:off x="3455580" y="2920778"/>
            <a:ext cx="4739731" cy="954107"/>
          </a:xfrm>
          <a:prstGeom prst="rect">
            <a:avLst/>
          </a:prstGeom>
          <a:noFill/>
        </p:spPr>
        <p:txBody>
          <a:bodyPr wrap="square" rtlCol="0">
            <a:spAutoFit/>
          </a:bodyPr>
          <a:lstStyle/>
          <a:p>
            <a:pPr marL="171450" indent="-171450">
              <a:buFont typeface="Arial" panose="020B0604020202020204" pitchFamily="34" charset="0"/>
              <a:buChar char="•"/>
            </a:pPr>
            <a:r>
              <a:rPr lang="en-US" sz="1400" b="0" dirty="0"/>
              <a:t>Captures any ‘hidden’ activities, such as semaphores, interrupt lockout, </a:t>
            </a:r>
            <a:r>
              <a:rPr lang="en-US" sz="1400" b="0" dirty="0" err="1"/>
              <a:t>etc</a:t>
            </a:r>
            <a:endParaRPr lang="en-US" sz="1400" b="0" dirty="0"/>
          </a:p>
          <a:p>
            <a:pPr marL="171450" indent="-171450">
              <a:buFont typeface="Arial" panose="020B0604020202020204" pitchFamily="34" charset="0"/>
              <a:buChar char="•"/>
            </a:pPr>
            <a:r>
              <a:rPr lang="en-US" sz="1400" b="0" dirty="0"/>
              <a:t>Can be challenging to implement unless OS provides hooks</a:t>
            </a:r>
          </a:p>
        </p:txBody>
      </p:sp>
      <p:sp>
        <p:nvSpPr>
          <p:cNvPr id="12" name="TextBox 11">
            <a:extLst>
              <a:ext uri="{FF2B5EF4-FFF2-40B4-BE49-F238E27FC236}">
                <a16:creationId xmlns:a16="http://schemas.microsoft.com/office/drawing/2014/main" id="{A68797B4-8171-9C4E-9BC0-4DA8A1D3A4A6}"/>
              </a:ext>
            </a:extLst>
          </p:cNvPr>
          <p:cNvSpPr txBox="1"/>
          <p:nvPr/>
        </p:nvSpPr>
        <p:spPr>
          <a:xfrm>
            <a:off x="3455580" y="3952855"/>
            <a:ext cx="4739731" cy="523220"/>
          </a:xfrm>
          <a:prstGeom prst="rect">
            <a:avLst/>
          </a:prstGeom>
          <a:noFill/>
        </p:spPr>
        <p:txBody>
          <a:bodyPr wrap="square" rtlCol="0">
            <a:spAutoFit/>
          </a:bodyPr>
          <a:lstStyle/>
          <a:p>
            <a:pPr marL="171450" indent="-171450">
              <a:buFont typeface="Arial" panose="020B0604020202020204" pitchFamily="34" charset="0"/>
              <a:buChar char="•"/>
            </a:pPr>
            <a:r>
              <a:rPr lang="en-US" sz="1400" b="0" dirty="0"/>
              <a:t>Allows instrumentation of board-specific constructs, including interrupt handling</a:t>
            </a:r>
          </a:p>
        </p:txBody>
      </p:sp>
      <p:sp>
        <p:nvSpPr>
          <p:cNvPr id="13" name="TextBox 12">
            <a:extLst>
              <a:ext uri="{FF2B5EF4-FFF2-40B4-BE49-F238E27FC236}">
                <a16:creationId xmlns:a16="http://schemas.microsoft.com/office/drawing/2014/main" id="{BDBB0FA9-7F44-AC42-A281-14A2A9CDC0A5}"/>
              </a:ext>
            </a:extLst>
          </p:cNvPr>
          <p:cNvSpPr txBox="1"/>
          <p:nvPr/>
        </p:nvSpPr>
        <p:spPr>
          <a:xfrm>
            <a:off x="3501737" y="2116987"/>
            <a:ext cx="4693574" cy="738664"/>
          </a:xfrm>
          <a:prstGeom prst="rect">
            <a:avLst/>
          </a:prstGeom>
          <a:noFill/>
        </p:spPr>
        <p:txBody>
          <a:bodyPr wrap="square" rtlCol="0">
            <a:spAutoFit/>
          </a:bodyPr>
          <a:lstStyle/>
          <a:p>
            <a:pPr marL="171450" indent="-171450">
              <a:buFont typeface="Arial" panose="020B0604020202020204" pitchFamily="34" charset="0"/>
              <a:buChar char="•"/>
            </a:pPr>
            <a:r>
              <a:rPr lang="en-US" sz="1400" b="0" dirty="0"/>
              <a:t>Infrastructure-driven activities, such as event generation and telemetry collection</a:t>
            </a:r>
          </a:p>
          <a:p>
            <a:pPr marL="171450" indent="-171450">
              <a:buFont typeface="Arial" panose="020B0604020202020204" pitchFamily="34" charset="0"/>
              <a:buChar char="•"/>
            </a:pPr>
            <a:r>
              <a:rPr lang="en-US" sz="1400" b="0" dirty="0"/>
              <a:t>Provides a unified interface to instrumentation</a:t>
            </a:r>
          </a:p>
        </p:txBody>
      </p:sp>
      <p:sp>
        <p:nvSpPr>
          <p:cNvPr id="14" name="TextBox 13">
            <a:extLst>
              <a:ext uri="{FF2B5EF4-FFF2-40B4-BE49-F238E27FC236}">
                <a16:creationId xmlns:a16="http://schemas.microsoft.com/office/drawing/2014/main" id="{69CF3AD4-6B93-A24E-8885-6426D8D3E1F1}"/>
              </a:ext>
            </a:extLst>
          </p:cNvPr>
          <p:cNvSpPr txBox="1"/>
          <p:nvPr/>
        </p:nvSpPr>
        <p:spPr>
          <a:xfrm>
            <a:off x="3507875" y="1287495"/>
            <a:ext cx="4687436" cy="738664"/>
          </a:xfrm>
          <a:prstGeom prst="rect">
            <a:avLst/>
          </a:prstGeom>
          <a:noFill/>
        </p:spPr>
        <p:txBody>
          <a:bodyPr wrap="square" rtlCol="0">
            <a:spAutoFit/>
          </a:bodyPr>
          <a:lstStyle/>
          <a:p>
            <a:pPr marL="171450" indent="-171450">
              <a:buFont typeface="Arial" panose="020B0604020202020204" pitchFamily="34" charset="0"/>
              <a:buChar char="•"/>
            </a:pPr>
            <a:r>
              <a:rPr lang="en-US" sz="1400" b="0" dirty="0"/>
              <a:t>Allows for instrumentation to be tailored against mission requirements and constraints, such as memory or processing limitations </a:t>
            </a:r>
          </a:p>
        </p:txBody>
      </p:sp>
    </p:spTree>
    <p:extLst>
      <p:ext uri="{BB962C8B-B14F-4D97-AF65-F5344CB8AC3E}">
        <p14:creationId xmlns:p14="http://schemas.microsoft.com/office/powerpoint/2010/main" val="21015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6C3F0F-DBD5-794B-A5AF-6D4D40FF5E04}"/>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6</a:t>
            </a:fld>
            <a:endParaRPr lang="en-US" dirty="0">
              <a:solidFill>
                <a:srgbClr val="1B365D"/>
              </a:solidFill>
            </a:endParaRPr>
          </a:p>
        </p:txBody>
      </p:sp>
      <p:sp>
        <p:nvSpPr>
          <p:cNvPr id="3" name="Footer Placeholder 2">
            <a:extLst>
              <a:ext uri="{FF2B5EF4-FFF2-40B4-BE49-F238E27FC236}">
                <a16:creationId xmlns:a16="http://schemas.microsoft.com/office/drawing/2014/main" id="{9DDEB0F6-96D2-C645-8247-0D51250F8BAB}"/>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96E4EECF-BDC9-AA40-82FC-48C996DA11AB}"/>
              </a:ext>
            </a:extLst>
          </p:cNvPr>
          <p:cNvSpPr>
            <a:spLocks noGrp="1"/>
          </p:cNvSpPr>
          <p:nvPr>
            <p:ph type="title"/>
          </p:nvPr>
        </p:nvSpPr>
        <p:spPr/>
        <p:txBody>
          <a:bodyPr>
            <a:normAutofit/>
          </a:bodyPr>
          <a:lstStyle/>
          <a:p>
            <a:r>
              <a:rPr lang="en-US" dirty="0"/>
              <a:t>NRL Implementation Approach</a:t>
            </a:r>
          </a:p>
        </p:txBody>
      </p:sp>
      <p:sp>
        <p:nvSpPr>
          <p:cNvPr id="11" name="TextBox 10">
            <a:extLst>
              <a:ext uri="{FF2B5EF4-FFF2-40B4-BE49-F238E27FC236}">
                <a16:creationId xmlns:a16="http://schemas.microsoft.com/office/drawing/2014/main" id="{71CF1AD7-2C6B-FF40-8923-01C1B7C00761}"/>
              </a:ext>
            </a:extLst>
          </p:cNvPr>
          <p:cNvSpPr txBox="1"/>
          <p:nvPr/>
        </p:nvSpPr>
        <p:spPr>
          <a:xfrm>
            <a:off x="3455580" y="3613452"/>
            <a:ext cx="4964756" cy="954107"/>
          </a:xfrm>
          <a:prstGeom prst="rect">
            <a:avLst/>
          </a:prstGeom>
          <a:noFill/>
        </p:spPr>
        <p:txBody>
          <a:bodyPr wrap="square" rtlCol="0">
            <a:spAutoFit/>
          </a:bodyPr>
          <a:lstStyle/>
          <a:p>
            <a:pPr marL="285750" indent="-285750">
              <a:buFont typeface="Arial" panose="020B0604020202020204" pitchFamily="34" charset="0"/>
              <a:buChar char="•"/>
            </a:pPr>
            <a:r>
              <a:rPr lang="en-US" sz="1400" b="0" dirty="0"/>
              <a:t>Utilized VxWorks </a:t>
            </a:r>
            <a:r>
              <a:rPr lang="en-US" sz="1400" b="0" dirty="0" err="1"/>
              <a:t>taskSwapHook</a:t>
            </a:r>
            <a:r>
              <a:rPr lang="en-US" sz="1400" b="0" dirty="0"/>
              <a:t>() to instrument task context switches.</a:t>
            </a:r>
          </a:p>
          <a:p>
            <a:pPr marL="285750" indent="-285750">
              <a:buFont typeface="Arial" panose="020B0604020202020204" pitchFamily="34" charset="0"/>
              <a:buChar char="•"/>
            </a:pPr>
            <a:r>
              <a:rPr lang="en-US" sz="1400" b="0" dirty="0"/>
              <a:t>Some projects utilize </a:t>
            </a:r>
            <a:r>
              <a:rPr lang="en-US" sz="1400" b="0" dirty="0" err="1"/>
              <a:t>WindView</a:t>
            </a:r>
            <a:r>
              <a:rPr lang="en-US" sz="1400" b="0" dirty="0"/>
              <a:t> for instrumentation backend</a:t>
            </a:r>
          </a:p>
        </p:txBody>
      </p:sp>
      <p:sp>
        <p:nvSpPr>
          <p:cNvPr id="12" name="TextBox 11">
            <a:extLst>
              <a:ext uri="{FF2B5EF4-FFF2-40B4-BE49-F238E27FC236}">
                <a16:creationId xmlns:a16="http://schemas.microsoft.com/office/drawing/2014/main" id="{A68797B4-8171-9C4E-9BC0-4DA8A1D3A4A6}"/>
              </a:ext>
            </a:extLst>
          </p:cNvPr>
          <p:cNvSpPr txBox="1"/>
          <p:nvPr/>
        </p:nvSpPr>
        <p:spPr>
          <a:xfrm>
            <a:off x="3455580" y="4643380"/>
            <a:ext cx="4964756" cy="523220"/>
          </a:xfrm>
          <a:prstGeom prst="rect">
            <a:avLst/>
          </a:prstGeom>
          <a:noFill/>
        </p:spPr>
        <p:txBody>
          <a:bodyPr wrap="square" rtlCol="0">
            <a:spAutoFit/>
          </a:bodyPr>
          <a:lstStyle/>
          <a:p>
            <a:pPr marL="285750" indent="-285750">
              <a:buFont typeface="Arial" panose="020B0604020202020204" pitchFamily="34" charset="0"/>
              <a:buChar char="•"/>
            </a:pPr>
            <a:r>
              <a:rPr lang="en-US" sz="1400" b="0" dirty="0"/>
              <a:t>Instrumented BSP-provided interrupt lockout routines.  Not available on all BSPs.</a:t>
            </a:r>
          </a:p>
        </p:txBody>
      </p:sp>
      <p:sp>
        <p:nvSpPr>
          <p:cNvPr id="17" name="TextBox 16">
            <a:extLst>
              <a:ext uri="{FF2B5EF4-FFF2-40B4-BE49-F238E27FC236}">
                <a16:creationId xmlns:a16="http://schemas.microsoft.com/office/drawing/2014/main" id="{AEED881D-B110-AA49-BF35-B920438841BF}"/>
              </a:ext>
            </a:extLst>
          </p:cNvPr>
          <p:cNvSpPr txBox="1"/>
          <p:nvPr/>
        </p:nvSpPr>
        <p:spPr>
          <a:xfrm>
            <a:off x="3455579" y="2019381"/>
            <a:ext cx="4964757" cy="523220"/>
          </a:xfrm>
          <a:prstGeom prst="rect">
            <a:avLst/>
          </a:prstGeom>
          <a:noFill/>
        </p:spPr>
        <p:txBody>
          <a:bodyPr wrap="square" rtlCol="0">
            <a:spAutoFit/>
          </a:bodyPr>
          <a:lstStyle/>
          <a:p>
            <a:pPr marL="285750" indent="-285750">
              <a:buFont typeface="Arial" panose="020B0604020202020204" pitchFamily="34" charset="0"/>
              <a:buChar char="•"/>
            </a:pPr>
            <a:r>
              <a:rPr lang="en-US" sz="1400" b="0" dirty="0"/>
              <a:t>Instrumentation API utilized by infrastructure constructs and provides interface to application </a:t>
            </a:r>
          </a:p>
        </p:txBody>
      </p:sp>
      <p:sp>
        <p:nvSpPr>
          <p:cNvPr id="23" name="TextBox 22">
            <a:extLst>
              <a:ext uri="{FF2B5EF4-FFF2-40B4-BE49-F238E27FC236}">
                <a16:creationId xmlns:a16="http://schemas.microsoft.com/office/drawing/2014/main" id="{9D9BD7D2-E4C8-B44B-BDC9-398A0329E5E2}"/>
              </a:ext>
            </a:extLst>
          </p:cNvPr>
          <p:cNvSpPr txBox="1"/>
          <p:nvPr/>
        </p:nvSpPr>
        <p:spPr>
          <a:xfrm>
            <a:off x="3455580" y="1411566"/>
            <a:ext cx="4964756" cy="523220"/>
          </a:xfrm>
          <a:prstGeom prst="rect">
            <a:avLst/>
          </a:prstGeom>
          <a:noFill/>
        </p:spPr>
        <p:txBody>
          <a:bodyPr wrap="square" rtlCol="0">
            <a:spAutoFit/>
          </a:bodyPr>
          <a:lstStyle/>
          <a:p>
            <a:pPr marL="285750" indent="-285750">
              <a:buFont typeface="Arial" panose="020B0604020202020204" pitchFamily="34" charset="0"/>
              <a:buChar char="•"/>
            </a:pPr>
            <a:r>
              <a:rPr lang="en-US" sz="1400" b="0" dirty="0"/>
              <a:t>Instrumentation used for application specific diagnosis and requirements verification </a:t>
            </a:r>
          </a:p>
        </p:txBody>
      </p:sp>
      <p:grpSp>
        <p:nvGrpSpPr>
          <p:cNvPr id="9" name="Group 8">
            <a:extLst>
              <a:ext uri="{FF2B5EF4-FFF2-40B4-BE49-F238E27FC236}">
                <a16:creationId xmlns:a16="http://schemas.microsoft.com/office/drawing/2014/main" id="{94FB7889-3EEE-A94B-AC01-1FC2B7791224}"/>
              </a:ext>
            </a:extLst>
          </p:cNvPr>
          <p:cNvGrpSpPr/>
          <p:nvPr/>
        </p:nvGrpSpPr>
        <p:grpSpPr>
          <a:xfrm>
            <a:off x="415635" y="1314764"/>
            <a:ext cx="2753834" cy="4708845"/>
            <a:chOff x="415635" y="1314765"/>
            <a:chExt cx="2753834" cy="3798566"/>
          </a:xfrm>
        </p:grpSpPr>
        <p:sp>
          <p:nvSpPr>
            <p:cNvPr id="15" name="Rectangle 14">
              <a:extLst>
                <a:ext uri="{FF2B5EF4-FFF2-40B4-BE49-F238E27FC236}">
                  <a16:creationId xmlns:a16="http://schemas.microsoft.com/office/drawing/2014/main" id="{7B359F88-669A-6848-BC9E-C3C659885970}"/>
                </a:ext>
              </a:extLst>
            </p:cNvPr>
            <p:cNvSpPr/>
            <p:nvPr/>
          </p:nvSpPr>
          <p:spPr>
            <a:xfrm>
              <a:off x="415635" y="1921725"/>
              <a:ext cx="2753833" cy="197998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Instrumentation</a:t>
              </a:r>
            </a:p>
            <a:p>
              <a:pPr algn="ctr"/>
              <a:endParaRPr lang="en-US" sz="1100" dirty="0"/>
            </a:p>
            <a:p>
              <a:pPr algn="ctr"/>
              <a:endParaRPr lang="en-US" sz="1100" dirty="0"/>
            </a:p>
            <a:p>
              <a:pPr algn="ctr"/>
              <a:endParaRPr lang="en-US" sz="1100" dirty="0"/>
            </a:p>
            <a:p>
              <a:pPr algn="ctr"/>
              <a:endParaRPr lang="en-US" sz="1100" dirty="0"/>
            </a:p>
          </p:txBody>
        </p:sp>
        <p:sp>
          <p:nvSpPr>
            <p:cNvPr id="34" name="Rectangle 33">
              <a:extLst>
                <a:ext uri="{FF2B5EF4-FFF2-40B4-BE49-F238E27FC236}">
                  <a16:creationId xmlns:a16="http://schemas.microsoft.com/office/drawing/2014/main" id="{E0A159D5-D99D-A94F-AD63-85E5DE8BAEF4}"/>
                </a:ext>
              </a:extLst>
            </p:cNvPr>
            <p:cNvSpPr/>
            <p:nvPr/>
          </p:nvSpPr>
          <p:spPr>
            <a:xfrm>
              <a:off x="744279" y="2846294"/>
              <a:ext cx="2425189" cy="167161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a:solidFill>
                    <a:schemeClr val="tx1"/>
                  </a:solidFill>
                </a:rPr>
                <a:t>Instrumentation Backends</a:t>
              </a:r>
            </a:p>
          </p:txBody>
        </p:sp>
        <p:sp>
          <p:nvSpPr>
            <p:cNvPr id="5" name="Rectangle 4">
              <a:extLst>
                <a:ext uri="{FF2B5EF4-FFF2-40B4-BE49-F238E27FC236}">
                  <a16:creationId xmlns:a16="http://schemas.microsoft.com/office/drawing/2014/main" id="{7F39C274-AEBD-3E47-B0D1-17746EAF1096}"/>
                </a:ext>
              </a:extLst>
            </p:cNvPr>
            <p:cNvSpPr/>
            <p:nvPr/>
          </p:nvSpPr>
          <p:spPr>
            <a:xfrm>
              <a:off x="415636" y="1921725"/>
              <a:ext cx="2285033" cy="34300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Infrastructure (RFA)</a:t>
              </a:r>
            </a:p>
          </p:txBody>
        </p:sp>
        <p:sp>
          <p:nvSpPr>
            <p:cNvPr id="6" name="Rectangle 5">
              <a:extLst>
                <a:ext uri="{FF2B5EF4-FFF2-40B4-BE49-F238E27FC236}">
                  <a16:creationId xmlns:a16="http://schemas.microsoft.com/office/drawing/2014/main" id="{1B074D11-E40B-0D4D-AE09-F4A4EF3AF403}"/>
                </a:ext>
              </a:extLst>
            </p:cNvPr>
            <p:cNvSpPr/>
            <p:nvPr/>
          </p:nvSpPr>
          <p:spPr>
            <a:xfrm>
              <a:off x="744279" y="3128576"/>
              <a:ext cx="1701210" cy="7731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Operating System</a:t>
              </a:r>
            </a:p>
          </p:txBody>
        </p:sp>
        <p:sp>
          <p:nvSpPr>
            <p:cNvPr id="7" name="Rectangle 6">
              <a:extLst>
                <a:ext uri="{FF2B5EF4-FFF2-40B4-BE49-F238E27FC236}">
                  <a16:creationId xmlns:a16="http://schemas.microsoft.com/office/drawing/2014/main" id="{349568BB-8E3B-7C4A-B85B-883CD58CBA76}"/>
                </a:ext>
              </a:extLst>
            </p:cNvPr>
            <p:cNvSpPr/>
            <p:nvPr/>
          </p:nvSpPr>
          <p:spPr>
            <a:xfrm>
              <a:off x="415636" y="1314765"/>
              <a:ext cx="2753833" cy="59542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Application</a:t>
              </a:r>
            </a:p>
          </p:txBody>
        </p:sp>
        <p:sp>
          <p:nvSpPr>
            <p:cNvPr id="8" name="Rectangle 7">
              <a:extLst>
                <a:ext uri="{FF2B5EF4-FFF2-40B4-BE49-F238E27FC236}">
                  <a16:creationId xmlns:a16="http://schemas.microsoft.com/office/drawing/2014/main" id="{C36CAB4D-91D9-D44D-A19C-8F17C04EC002}"/>
                </a:ext>
              </a:extLst>
            </p:cNvPr>
            <p:cNvSpPr/>
            <p:nvPr/>
          </p:nvSpPr>
          <p:spPr>
            <a:xfrm>
              <a:off x="415636" y="3913244"/>
              <a:ext cx="2029853" cy="595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Board Support Package</a:t>
              </a:r>
            </a:p>
          </p:txBody>
        </p:sp>
        <p:sp>
          <p:nvSpPr>
            <p:cNvPr id="35" name="Rectangle 34">
              <a:extLst>
                <a:ext uri="{FF2B5EF4-FFF2-40B4-BE49-F238E27FC236}">
                  <a16:creationId xmlns:a16="http://schemas.microsoft.com/office/drawing/2014/main" id="{B686A350-4084-7849-82FA-329CD1E1F159}"/>
                </a:ext>
              </a:extLst>
            </p:cNvPr>
            <p:cNvSpPr/>
            <p:nvPr/>
          </p:nvSpPr>
          <p:spPr>
            <a:xfrm>
              <a:off x="415635" y="4517908"/>
              <a:ext cx="2753833" cy="5954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Hardware</a:t>
              </a:r>
            </a:p>
          </p:txBody>
        </p:sp>
      </p:grpSp>
      <p:sp>
        <p:nvSpPr>
          <p:cNvPr id="53" name="TextBox 52">
            <a:extLst>
              <a:ext uri="{FF2B5EF4-FFF2-40B4-BE49-F238E27FC236}">
                <a16:creationId xmlns:a16="http://schemas.microsoft.com/office/drawing/2014/main" id="{4D054037-98E3-4C41-ABDD-36D4AF06E306}"/>
              </a:ext>
            </a:extLst>
          </p:cNvPr>
          <p:cNvSpPr txBox="1"/>
          <p:nvPr/>
        </p:nvSpPr>
        <p:spPr>
          <a:xfrm>
            <a:off x="3455580" y="5500665"/>
            <a:ext cx="4254691" cy="307777"/>
          </a:xfrm>
          <a:prstGeom prst="rect">
            <a:avLst/>
          </a:prstGeom>
          <a:noFill/>
        </p:spPr>
        <p:txBody>
          <a:bodyPr wrap="none" rtlCol="0">
            <a:spAutoFit/>
          </a:bodyPr>
          <a:lstStyle/>
          <a:p>
            <a:pPr marL="285750" indent="-285750">
              <a:buFont typeface="Arial" panose="020B0604020202020204" pitchFamily="34" charset="0"/>
              <a:buChar char="•"/>
            </a:pPr>
            <a:r>
              <a:rPr lang="en-US" sz="1400" b="0" dirty="0"/>
              <a:t>Backplane backend accessed hardware directly</a:t>
            </a:r>
          </a:p>
        </p:txBody>
      </p:sp>
      <p:sp>
        <p:nvSpPr>
          <p:cNvPr id="54" name="TextBox 53">
            <a:extLst>
              <a:ext uri="{FF2B5EF4-FFF2-40B4-BE49-F238E27FC236}">
                <a16:creationId xmlns:a16="http://schemas.microsoft.com/office/drawing/2014/main" id="{E0E389E6-DEF3-D740-AF0B-E67328B031D6}"/>
              </a:ext>
            </a:extLst>
          </p:cNvPr>
          <p:cNvSpPr txBox="1"/>
          <p:nvPr/>
        </p:nvSpPr>
        <p:spPr>
          <a:xfrm>
            <a:off x="3455580" y="2760563"/>
            <a:ext cx="4964757" cy="307777"/>
          </a:xfrm>
          <a:prstGeom prst="rect">
            <a:avLst/>
          </a:prstGeom>
          <a:noFill/>
        </p:spPr>
        <p:txBody>
          <a:bodyPr wrap="none" rtlCol="0">
            <a:spAutoFit/>
          </a:bodyPr>
          <a:lstStyle/>
          <a:p>
            <a:pPr marL="285750" indent="-285750">
              <a:buFont typeface="Arial" panose="020B0604020202020204" pitchFamily="34" charset="0"/>
              <a:buChar char="•"/>
            </a:pPr>
            <a:r>
              <a:rPr lang="en-US" sz="1400" b="0" dirty="0"/>
              <a:t>All projects provide a ring buffer for instrumentation data </a:t>
            </a:r>
          </a:p>
        </p:txBody>
      </p:sp>
    </p:spTree>
    <p:extLst>
      <p:ext uri="{BB962C8B-B14F-4D97-AF65-F5344CB8AC3E}">
        <p14:creationId xmlns:p14="http://schemas.microsoft.com/office/powerpoint/2010/main" val="316939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524B18-CF88-C148-921B-513F9775DFD8}"/>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7</a:t>
            </a:fld>
            <a:endParaRPr lang="en-US" dirty="0">
              <a:solidFill>
                <a:srgbClr val="1B365D"/>
              </a:solidFill>
            </a:endParaRPr>
          </a:p>
        </p:txBody>
      </p:sp>
      <p:sp>
        <p:nvSpPr>
          <p:cNvPr id="3" name="Footer Placeholder 2">
            <a:extLst>
              <a:ext uri="{FF2B5EF4-FFF2-40B4-BE49-F238E27FC236}">
                <a16:creationId xmlns:a16="http://schemas.microsoft.com/office/drawing/2014/main" id="{CA3BE732-5A68-BA43-991B-9B74915E9B4D}"/>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95FE9D0C-B0DD-3140-A705-D42CED5D25BA}"/>
              </a:ext>
            </a:extLst>
          </p:cNvPr>
          <p:cNvSpPr>
            <a:spLocks noGrp="1"/>
          </p:cNvSpPr>
          <p:nvPr>
            <p:ph type="title"/>
          </p:nvPr>
        </p:nvSpPr>
        <p:spPr/>
        <p:txBody>
          <a:bodyPr>
            <a:normAutofit/>
          </a:bodyPr>
          <a:lstStyle/>
          <a:p>
            <a:r>
              <a:rPr lang="en-US" dirty="0"/>
              <a:t>Instrumentation Backends</a:t>
            </a:r>
          </a:p>
        </p:txBody>
      </p:sp>
      <p:sp>
        <p:nvSpPr>
          <p:cNvPr id="9" name="Rectangle 8">
            <a:extLst>
              <a:ext uri="{FF2B5EF4-FFF2-40B4-BE49-F238E27FC236}">
                <a16:creationId xmlns:a16="http://schemas.microsoft.com/office/drawing/2014/main" id="{99E81097-47AB-184D-8675-9F2A9A163003}"/>
              </a:ext>
            </a:extLst>
          </p:cNvPr>
          <p:cNvSpPr/>
          <p:nvPr/>
        </p:nvSpPr>
        <p:spPr>
          <a:xfrm>
            <a:off x="3190843" y="1365602"/>
            <a:ext cx="2753833" cy="59542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Instrumentation Interface</a:t>
            </a:r>
          </a:p>
        </p:txBody>
      </p:sp>
      <p:sp>
        <p:nvSpPr>
          <p:cNvPr id="11" name="TextBox 10">
            <a:extLst>
              <a:ext uri="{FF2B5EF4-FFF2-40B4-BE49-F238E27FC236}">
                <a16:creationId xmlns:a16="http://schemas.microsoft.com/office/drawing/2014/main" id="{CF948DF5-BD9E-974E-844A-F2B1FB0A83CB}"/>
              </a:ext>
            </a:extLst>
          </p:cNvPr>
          <p:cNvSpPr txBox="1"/>
          <p:nvPr/>
        </p:nvSpPr>
        <p:spPr>
          <a:xfrm>
            <a:off x="6071191" y="1532723"/>
            <a:ext cx="2796362" cy="261179"/>
          </a:xfrm>
          <a:prstGeom prst="rect">
            <a:avLst/>
          </a:prstGeom>
          <a:noFill/>
        </p:spPr>
        <p:txBody>
          <a:bodyPr wrap="square" rtlCol="0">
            <a:noAutofit/>
          </a:bodyPr>
          <a:lstStyle/>
          <a:p>
            <a:pPr marL="171450" indent="-171450">
              <a:buFont typeface="Arial" panose="020B0604020202020204" pitchFamily="34" charset="0"/>
              <a:buChar char="•"/>
            </a:pPr>
            <a:r>
              <a:rPr lang="en-US" dirty="0"/>
              <a:t>Provides common API</a:t>
            </a:r>
          </a:p>
        </p:txBody>
      </p:sp>
      <p:grpSp>
        <p:nvGrpSpPr>
          <p:cNvPr id="23" name="Group 22">
            <a:extLst>
              <a:ext uri="{FF2B5EF4-FFF2-40B4-BE49-F238E27FC236}">
                <a16:creationId xmlns:a16="http://schemas.microsoft.com/office/drawing/2014/main" id="{C4432518-53B5-4746-B531-7CB4942A9DB4}"/>
              </a:ext>
            </a:extLst>
          </p:cNvPr>
          <p:cNvGrpSpPr/>
          <p:nvPr/>
        </p:nvGrpSpPr>
        <p:grpSpPr>
          <a:xfrm>
            <a:off x="462195" y="3254921"/>
            <a:ext cx="2618409" cy="2029460"/>
            <a:chOff x="358970" y="3712121"/>
            <a:chExt cx="2021436" cy="2029460"/>
          </a:xfrm>
        </p:grpSpPr>
        <p:sp>
          <p:nvSpPr>
            <p:cNvPr id="12" name="Rectangle 11">
              <a:extLst>
                <a:ext uri="{FF2B5EF4-FFF2-40B4-BE49-F238E27FC236}">
                  <a16:creationId xmlns:a16="http://schemas.microsoft.com/office/drawing/2014/main" id="{F8F6F592-EAB6-A746-A1FB-85DA8601BAD9}"/>
                </a:ext>
              </a:extLst>
            </p:cNvPr>
            <p:cNvSpPr/>
            <p:nvPr/>
          </p:nvSpPr>
          <p:spPr>
            <a:xfrm>
              <a:off x="358971" y="3712121"/>
              <a:ext cx="2021435" cy="59542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Ring </a:t>
              </a:r>
            </a:p>
          </p:txBody>
        </p:sp>
        <p:sp>
          <p:nvSpPr>
            <p:cNvPr id="17" name="TextBox 16">
              <a:extLst>
                <a:ext uri="{FF2B5EF4-FFF2-40B4-BE49-F238E27FC236}">
                  <a16:creationId xmlns:a16="http://schemas.microsoft.com/office/drawing/2014/main" id="{7CE0550F-4EDF-374C-A64C-23D5C9289A48}"/>
                </a:ext>
              </a:extLst>
            </p:cNvPr>
            <p:cNvSpPr txBox="1"/>
            <p:nvPr/>
          </p:nvSpPr>
          <p:spPr>
            <a:xfrm>
              <a:off x="358970" y="4307543"/>
              <a:ext cx="2021435" cy="1434038"/>
            </a:xfrm>
            <a:prstGeom prst="rect">
              <a:avLst/>
            </a:prstGeom>
            <a:noFill/>
          </p:spPr>
          <p:txBody>
            <a:bodyPr wrap="square" rtlCol="0">
              <a:noAutofit/>
            </a:bodyPr>
            <a:lstStyle/>
            <a:p>
              <a:pPr marL="171450" indent="-171450">
                <a:buFont typeface="Arial" panose="020B0604020202020204" pitchFamily="34" charset="0"/>
                <a:buChar char="•"/>
              </a:pPr>
              <a:r>
                <a:rPr lang="en-US" dirty="0"/>
                <a:t>Time-stamped data in a memory buffer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0" dirty="0"/>
                <a:t>Can be used on-orbit</a:t>
              </a:r>
            </a:p>
            <a:p>
              <a:pPr marL="171450" indent="-171450">
                <a:buFont typeface="Arial" panose="020B0604020202020204" pitchFamily="34" charset="0"/>
                <a:buChar char="•"/>
              </a:pPr>
              <a:r>
                <a:rPr lang="en-US" b="0" dirty="0"/>
                <a:t>Data capture limited by memory</a:t>
              </a:r>
            </a:p>
            <a:p>
              <a:pPr marL="171450" indent="-171450">
                <a:buFont typeface="Arial" panose="020B0604020202020204" pitchFamily="34" charset="0"/>
                <a:buChar char="•"/>
              </a:pPr>
              <a:r>
                <a:rPr lang="en-US" b="0" dirty="0"/>
                <a:t>Can be slow to download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grpSp>
      <p:grpSp>
        <p:nvGrpSpPr>
          <p:cNvPr id="24" name="Group 23">
            <a:extLst>
              <a:ext uri="{FF2B5EF4-FFF2-40B4-BE49-F238E27FC236}">
                <a16:creationId xmlns:a16="http://schemas.microsoft.com/office/drawing/2014/main" id="{E40569CC-D210-B340-BC5D-8740B08B2135}"/>
              </a:ext>
            </a:extLst>
          </p:cNvPr>
          <p:cNvGrpSpPr/>
          <p:nvPr/>
        </p:nvGrpSpPr>
        <p:grpSpPr>
          <a:xfrm>
            <a:off x="3266694" y="3254923"/>
            <a:ext cx="2618409" cy="2029458"/>
            <a:chOff x="2491017" y="3712123"/>
            <a:chExt cx="2021436" cy="2029458"/>
          </a:xfrm>
        </p:grpSpPr>
        <p:sp>
          <p:nvSpPr>
            <p:cNvPr id="13" name="Rectangle 12">
              <a:extLst>
                <a:ext uri="{FF2B5EF4-FFF2-40B4-BE49-F238E27FC236}">
                  <a16:creationId xmlns:a16="http://schemas.microsoft.com/office/drawing/2014/main" id="{8FA4EE63-8E3D-324F-98F3-75F8CE4A5FA3}"/>
                </a:ext>
              </a:extLst>
            </p:cNvPr>
            <p:cNvSpPr/>
            <p:nvPr/>
          </p:nvSpPr>
          <p:spPr>
            <a:xfrm>
              <a:off x="2491018" y="3712123"/>
              <a:ext cx="2021435" cy="59542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Memory Bus or</a:t>
              </a:r>
            </a:p>
            <a:p>
              <a:pPr algn="ctr"/>
              <a:r>
                <a:rPr lang="en-US" sz="1600" dirty="0">
                  <a:solidFill>
                    <a:schemeClr val="tx1"/>
                  </a:solidFill>
                </a:rPr>
                <a:t>External I/O</a:t>
              </a:r>
            </a:p>
          </p:txBody>
        </p:sp>
        <p:sp>
          <p:nvSpPr>
            <p:cNvPr id="20" name="TextBox 19">
              <a:extLst>
                <a:ext uri="{FF2B5EF4-FFF2-40B4-BE49-F238E27FC236}">
                  <a16:creationId xmlns:a16="http://schemas.microsoft.com/office/drawing/2014/main" id="{A55343E1-BBF0-8B46-AE5D-091AF26BF762}"/>
                </a:ext>
              </a:extLst>
            </p:cNvPr>
            <p:cNvSpPr txBox="1"/>
            <p:nvPr/>
          </p:nvSpPr>
          <p:spPr>
            <a:xfrm>
              <a:off x="2491017" y="4307543"/>
              <a:ext cx="2021435" cy="1434038"/>
            </a:xfrm>
            <a:prstGeom prst="rect">
              <a:avLst/>
            </a:prstGeom>
            <a:noFill/>
          </p:spPr>
          <p:txBody>
            <a:bodyPr wrap="square" rtlCol="0">
              <a:noAutofit/>
            </a:bodyPr>
            <a:lstStyle/>
            <a:p>
              <a:pPr marL="171450" indent="-171450">
                <a:buFont typeface="Arial" panose="020B0604020202020204" pitchFamily="34" charset="0"/>
                <a:buChar char="•"/>
              </a:pPr>
              <a:r>
                <a:rPr lang="en-US" dirty="0"/>
                <a:t>Write data over memory bus to be captured by hardware bus-analyzer or logic analyzer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0" dirty="0"/>
                <a:t>Used during terrestrial testing</a:t>
              </a:r>
            </a:p>
            <a:p>
              <a:pPr marL="171450" indent="-171450">
                <a:buFont typeface="Arial" panose="020B0604020202020204" pitchFamily="34" charset="0"/>
                <a:buChar char="•"/>
              </a:pPr>
              <a:r>
                <a:rPr lang="en-US" b="0" dirty="0"/>
                <a:t>Interleaves instrumentation and hardware traffic</a:t>
              </a:r>
            </a:p>
            <a:p>
              <a:pPr marL="171450" indent="-171450">
                <a:buFont typeface="Arial" panose="020B0604020202020204" pitchFamily="34" charset="0"/>
                <a:buChar char="•"/>
              </a:pPr>
              <a:r>
                <a:rPr lang="en-US" b="0" dirty="0"/>
                <a:t>May provide independent timestamping</a:t>
              </a:r>
            </a:p>
            <a:p>
              <a:pPr marL="171450" indent="-171450">
                <a:buFont typeface="Arial" panose="020B0604020202020204" pitchFamily="34" charset="0"/>
                <a:buChar char="•"/>
              </a:pPr>
              <a:endParaRPr lang="en-US" dirty="0"/>
            </a:p>
          </p:txBody>
        </p:sp>
      </p:grpSp>
      <p:grpSp>
        <p:nvGrpSpPr>
          <p:cNvPr id="25" name="Group 24">
            <a:extLst>
              <a:ext uri="{FF2B5EF4-FFF2-40B4-BE49-F238E27FC236}">
                <a16:creationId xmlns:a16="http://schemas.microsoft.com/office/drawing/2014/main" id="{15592010-5661-4745-9A51-929824E71708}"/>
              </a:ext>
            </a:extLst>
          </p:cNvPr>
          <p:cNvGrpSpPr/>
          <p:nvPr/>
        </p:nvGrpSpPr>
        <p:grpSpPr>
          <a:xfrm>
            <a:off x="6071192" y="3254922"/>
            <a:ext cx="2618408" cy="2029459"/>
            <a:chOff x="4623065" y="3712122"/>
            <a:chExt cx="2021435" cy="2029459"/>
          </a:xfrm>
        </p:grpSpPr>
        <p:sp>
          <p:nvSpPr>
            <p:cNvPr id="14" name="Rectangle 13">
              <a:extLst>
                <a:ext uri="{FF2B5EF4-FFF2-40B4-BE49-F238E27FC236}">
                  <a16:creationId xmlns:a16="http://schemas.microsoft.com/office/drawing/2014/main" id="{71B9E525-A505-E546-90AD-B0B5C1183B75}"/>
                </a:ext>
              </a:extLst>
            </p:cNvPr>
            <p:cNvSpPr/>
            <p:nvPr/>
          </p:nvSpPr>
          <p:spPr>
            <a:xfrm>
              <a:off x="4623065" y="3712122"/>
              <a:ext cx="2021435" cy="59542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OS Service</a:t>
              </a:r>
            </a:p>
            <a:p>
              <a:pPr algn="ctr"/>
              <a:r>
                <a:rPr lang="en-US" sz="1600" dirty="0">
                  <a:solidFill>
                    <a:schemeClr val="tx1"/>
                  </a:solidFill>
                </a:rPr>
                <a:t>(e.g. </a:t>
              </a:r>
              <a:r>
                <a:rPr lang="en-US" sz="1600" dirty="0" err="1">
                  <a:solidFill>
                    <a:schemeClr val="tx1"/>
                  </a:solidFill>
                </a:rPr>
                <a:t>WindView</a:t>
              </a:r>
              <a:r>
                <a:rPr lang="en-US" sz="1600" dirty="0">
                  <a:solidFill>
                    <a:schemeClr val="tx1"/>
                  </a:solidFill>
                </a:rPr>
                <a:t>) </a:t>
              </a:r>
            </a:p>
          </p:txBody>
        </p:sp>
        <p:sp>
          <p:nvSpPr>
            <p:cNvPr id="21" name="TextBox 20">
              <a:extLst>
                <a:ext uri="{FF2B5EF4-FFF2-40B4-BE49-F238E27FC236}">
                  <a16:creationId xmlns:a16="http://schemas.microsoft.com/office/drawing/2014/main" id="{0FCB157C-5431-C441-A66B-9112759F3CC3}"/>
                </a:ext>
              </a:extLst>
            </p:cNvPr>
            <p:cNvSpPr txBox="1"/>
            <p:nvPr/>
          </p:nvSpPr>
          <p:spPr>
            <a:xfrm>
              <a:off x="4623065" y="4307543"/>
              <a:ext cx="2021435" cy="1434038"/>
            </a:xfrm>
            <a:prstGeom prst="rect">
              <a:avLst/>
            </a:prstGeom>
            <a:noFill/>
          </p:spPr>
          <p:txBody>
            <a:bodyPr wrap="square" rtlCol="0">
              <a:noAutofit/>
            </a:bodyPr>
            <a:lstStyle/>
            <a:p>
              <a:pPr marL="171450" indent="-171450">
                <a:buFont typeface="Arial" panose="020B0604020202020204" pitchFamily="34" charset="0"/>
                <a:buChar char="•"/>
              </a:pPr>
              <a:r>
                <a:rPr lang="en-US" dirty="0"/>
                <a:t>Provides data to OS instrumentation service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0" dirty="0"/>
                <a:t>Utilized tools provided by OS</a:t>
              </a:r>
            </a:p>
            <a:p>
              <a:pPr marL="171450" indent="-171450">
                <a:buFont typeface="Arial" panose="020B0604020202020204" pitchFamily="34" charset="0"/>
                <a:buChar char="•"/>
              </a:pPr>
              <a:r>
                <a:rPr lang="en-US" b="0" dirty="0"/>
                <a:t>Interleaves instrumentation with OS activities</a:t>
              </a:r>
            </a:p>
            <a:p>
              <a:pPr marL="171450" indent="-171450">
                <a:buFont typeface="Arial" panose="020B0604020202020204" pitchFamily="34" charset="0"/>
                <a:buChar char="•"/>
              </a:pPr>
              <a:r>
                <a:rPr lang="en-US" b="0" i="1" dirty="0"/>
                <a:t>May</a:t>
              </a:r>
              <a:r>
                <a:rPr lang="en-US" b="0" dirty="0"/>
                <a:t> be usable on orbit, depending on implementation</a:t>
              </a:r>
            </a:p>
          </p:txBody>
        </p:sp>
      </p:grpSp>
      <p:cxnSp>
        <p:nvCxnSpPr>
          <p:cNvPr id="41" name="Elbow Connector 40">
            <a:extLst>
              <a:ext uri="{FF2B5EF4-FFF2-40B4-BE49-F238E27FC236}">
                <a16:creationId xmlns:a16="http://schemas.microsoft.com/office/drawing/2014/main" id="{1882F0D4-26D3-3047-BE58-4F19E2604226}"/>
              </a:ext>
            </a:extLst>
          </p:cNvPr>
          <p:cNvCxnSpPr>
            <a:cxnSpLocks/>
            <a:stCxn id="14" idx="0"/>
            <a:endCxn id="9" idx="2"/>
          </p:cNvCxnSpPr>
          <p:nvPr/>
        </p:nvCxnSpPr>
        <p:spPr>
          <a:xfrm rot="16200000" flipV="1">
            <a:off x="5327130" y="1201656"/>
            <a:ext cx="1293897" cy="2812636"/>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2" name="Elbow Connector 41">
            <a:extLst>
              <a:ext uri="{FF2B5EF4-FFF2-40B4-BE49-F238E27FC236}">
                <a16:creationId xmlns:a16="http://schemas.microsoft.com/office/drawing/2014/main" id="{AD7FF90A-1599-A641-B85C-6F4C2F4B4D31}"/>
              </a:ext>
            </a:extLst>
          </p:cNvPr>
          <p:cNvCxnSpPr>
            <a:cxnSpLocks/>
            <a:stCxn id="13" idx="0"/>
            <a:endCxn id="9" idx="2"/>
          </p:cNvCxnSpPr>
          <p:nvPr/>
        </p:nvCxnSpPr>
        <p:spPr>
          <a:xfrm rot="16200000" flipV="1">
            <a:off x="3924881" y="2603904"/>
            <a:ext cx="1293898" cy="81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3" name="Elbow Connector 42">
            <a:extLst>
              <a:ext uri="{FF2B5EF4-FFF2-40B4-BE49-F238E27FC236}">
                <a16:creationId xmlns:a16="http://schemas.microsoft.com/office/drawing/2014/main" id="{B1444411-693B-4947-AF6B-BDBF47F40BD6}"/>
              </a:ext>
            </a:extLst>
          </p:cNvPr>
          <p:cNvCxnSpPr>
            <a:cxnSpLocks/>
            <a:stCxn id="12" idx="0"/>
            <a:endCxn id="9" idx="2"/>
          </p:cNvCxnSpPr>
          <p:nvPr/>
        </p:nvCxnSpPr>
        <p:spPr>
          <a:xfrm rot="5400000" flipH="1" flipV="1">
            <a:off x="2522632" y="1209793"/>
            <a:ext cx="1293896" cy="2796360"/>
          </a:xfrm>
          <a:prstGeom prst="bentConnector3">
            <a:avLst>
              <a:gd name="adj1" fmla="val 50000"/>
            </a:avLst>
          </a:prstGeom>
          <a:ln>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99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90DA69-25D8-3140-BB13-086C2F0434B7}"/>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8</a:t>
            </a:fld>
            <a:endParaRPr lang="en-US" dirty="0">
              <a:solidFill>
                <a:srgbClr val="1B365D"/>
              </a:solidFill>
            </a:endParaRPr>
          </a:p>
        </p:txBody>
      </p:sp>
      <p:sp>
        <p:nvSpPr>
          <p:cNvPr id="3" name="Footer Placeholder 2">
            <a:extLst>
              <a:ext uri="{FF2B5EF4-FFF2-40B4-BE49-F238E27FC236}">
                <a16:creationId xmlns:a16="http://schemas.microsoft.com/office/drawing/2014/main" id="{AA418233-C26C-4F48-B15E-EE48F5639CB6}"/>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B94E202E-7E3B-B44C-82AE-9305269B5D56}"/>
              </a:ext>
            </a:extLst>
          </p:cNvPr>
          <p:cNvSpPr>
            <a:spLocks noGrp="1"/>
          </p:cNvSpPr>
          <p:nvPr>
            <p:ph type="title"/>
          </p:nvPr>
        </p:nvSpPr>
        <p:spPr/>
        <p:txBody>
          <a:bodyPr/>
          <a:lstStyle/>
          <a:p>
            <a:r>
              <a:rPr lang="en-US" dirty="0"/>
              <a:t>Tools</a:t>
            </a:r>
          </a:p>
        </p:txBody>
      </p:sp>
      <p:sp>
        <p:nvSpPr>
          <p:cNvPr id="5" name="Content Placeholder 4">
            <a:extLst>
              <a:ext uri="{FF2B5EF4-FFF2-40B4-BE49-F238E27FC236}">
                <a16:creationId xmlns:a16="http://schemas.microsoft.com/office/drawing/2014/main" id="{EFF6080D-B8D1-2645-8F00-0B65933C74B6}"/>
              </a:ext>
            </a:extLst>
          </p:cNvPr>
          <p:cNvSpPr>
            <a:spLocks noGrp="1"/>
          </p:cNvSpPr>
          <p:nvPr>
            <p:ph idx="13"/>
          </p:nvPr>
        </p:nvSpPr>
        <p:spPr/>
        <p:txBody>
          <a:bodyPr>
            <a:normAutofit/>
          </a:bodyPr>
          <a:lstStyle/>
          <a:p>
            <a:r>
              <a:rPr lang="en-US" dirty="0"/>
              <a:t>Without analysis tools, the instrumentation data is meaningless.</a:t>
            </a:r>
          </a:p>
          <a:p>
            <a:endParaRPr lang="en-US" dirty="0"/>
          </a:p>
          <a:p>
            <a:r>
              <a:rPr lang="en-US" dirty="0"/>
              <a:t>What kind of tools?</a:t>
            </a:r>
          </a:p>
          <a:p>
            <a:pPr lvl="1"/>
            <a:r>
              <a:rPr lang="en-US" dirty="0"/>
              <a:t>General purpose reporting tools</a:t>
            </a:r>
          </a:p>
          <a:p>
            <a:pPr lvl="2"/>
            <a:r>
              <a:rPr lang="en-US" dirty="0"/>
              <a:t>Create a human-readable report of instrumentation data</a:t>
            </a:r>
          </a:p>
          <a:p>
            <a:pPr lvl="2"/>
            <a:r>
              <a:rPr lang="en-US" dirty="0"/>
              <a:t>Filtering of data at this stage is very helpful </a:t>
            </a:r>
          </a:p>
          <a:p>
            <a:pPr lvl="1"/>
            <a:r>
              <a:rPr lang="en-US" dirty="0"/>
              <a:t>General purpose analysis tools</a:t>
            </a:r>
          </a:p>
          <a:p>
            <a:pPr lvl="2"/>
            <a:r>
              <a:rPr lang="en-US" dirty="0"/>
              <a:t>Extract useful performance data from instrumentation, such as:</a:t>
            </a:r>
          </a:p>
          <a:p>
            <a:pPr lvl="3"/>
            <a:r>
              <a:rPr lang="en-US" dirty="0"/>
              <a:t>Task-by-task CPU utilization</a:t>
            </a:r>
          </a:p>
          <a:p>
            <a:pPr lvl="3"/>
            <a:r>
              <a:rPr lang="en-US" dirty="0"/>
              <a:t>Interrupt processing time</a:t>
            </a:r>
          </a:p>
          <a:p>
            <a:pPr lvl="3"/>
            <a:r>
              <a:rPr lang="en-US" dirty="0"/>
              <a:t>Interrupt lockout time</a:t>
            </a:r>
          </a:p>
          <a:p>
            <a:pPr lvl="3"/>
            <a:r>
              <a:rPr lang="en-US" dirty="0"/>
              <a:t>Task scheduling latency</a:t>
            </a:r>
          </a:p>
          <a:p>
            <a:pPr lvl="3"/>
            <a:r>
              <a:rPr lang="en-US" dirty="0"/>
              <a:t>Mutex lock time</a:t>
            </a:r>
          </a:p>
          <a:p>
            <a:pPr lvl="1"/>
            <a:r>
              <a:rPr lang="en-US" dirty="0"/>
              <a:t>Special purpose analysis tools</a:t>
            </a:r>
          </a:p>
          <a:p>
            <a:pPr lvl="2"/>
            <a:r>
              <a:rPr lang="en-US" dirty="0"/>
              <a:t>Extract a very particular piece of information to verify requirements, such as latency from interrupt to sensor output.</a:t>
            </a:r>
          </a:p>
          <a:p>
            <a:pPr lvl="2"/>
            <a:r>
              <a:rPr lang="en-US" dirty="0"/>
              <a:t>Heuristic tools used to understand and diagnose unexpected behavior.</a:t>
            </a:r>
          </a:p>
          <a:p>
            <a:pPr lvl="1"/>
            <a:endParaRPr lang="en-US" dirty="0"/>
          </a:p>
          <a:p>
            <a:pPr lvl="1"/>
            <a:endParaRPr lang="en-US" dirty="0"/>
          </a:p>
        </p:txBody>
      </p:sp>
    </p:spTree>
    <p:extLst>
      <p:ext uri="{BB962C8B-B14F-4D97-AF65-F5344CB8AC3E}">
        <p14:creationId xmlns:p14="http://schemas.microsoft.com/office/powerpoint/2010/main" val="382441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1592D8-9C89-BD4A-8F87-14411C497035}"/>
              </a:ext>
            </a:extLst>
          </p:cNvPr>
          <p:cNvSpPr>
            <a:spLocks noGrp="1"/>
          </p:cNvSpPr>
          <p:nvPr>
            <p:ph type="sldNum" sz="quarter" idx="10"/>
          </p:nvPr>
        </p:nvSpPr>
        <p:spPr/>
        <p:txBody>
          <a:bodyPr/>
          <a:lstStyle/>
          <a:p>
            <a:r>
              <a:rPr lang="en-US" dirty="0">
                <a:solidFill>
                  <a:prstClr val="black">
                    <a:tint val="75000"/>
                  </a:prstClr>
                </a:solidFill>
              </a:rPr>
              <a:t>Instrumentation in FSW  |  </a:t>
            </a:r>
            <a:fld id="{EC78876D-F60F-416A-9AB8-0484C938732F}" type="slidenum">
              <a:rPr lang="en-US" smtClean="0">
                <a:solidFill>
                  <a:srgbClr val="1B365D"/>
                </a:solidFill>
              </a:rPr>
              <a:pPr/>
              <a:t>9</a:t>
            </a:fld>
            <a:endParaRPr lang="en-US" dirty="0">
              <a:solidFill>
                <a:srgbClr val="1B365D"/>
              </a:solidFill>
            </a:endParaRPr>
          </a:p>
        </p:txBody>
      </p:sp>
      <p:sp>
        <p:nvSpPr>
          <p:cNvPr id="3" name="Footer Placeholder 2">
            <a:extLst>
              <a:ext uri="{FF2B5EF4-FFF2-40B4-BE49-F238E27FC236}">
                <a16:creationId xmlns:a16="http://schemas.microsoft.com/office/drawing/2014/main" id="{A4EAEF47-FF48-4242-911C-B43C2179D093}"/>
              </a:ext>
            </a:extLst>
          </p:cNvPr>
          <p:cNvSpPr>
            <a:spLocks noGrp="1"/>
          </p:cNvSpPr>
          <p:nvPr>
            <p:ph type="ftr" sz="quarter" idx="11"/>
          </p:nvPr>
        </p:nvSpPr>
        <p:spPr/>
        <p:txBody>
          <a:bodyPr/>
          <a:lstStyle/>
          <a:p>
            <a:r>
              <a:rPr lang="en-US" dirty="0">
                <a:solidFill>
                  <a:prstClr val="white">
                    <a:lumMod val="50000"/>
                  </a:prstClr>
                </a:solidFill>
              </a:rPr>
              <a:t>FSW 2018</a:t>
            </a:r>
          </a:p>
        </p:txBody>
      </p:sp>
      <p:sp>
        <p:nvSpPr>
          <p:cNvPr id="4" name="Title 3">
            <a:extLst>
              <a:ext uri="{FF2B5EF4-FFF2-40B4-BE49-F238E27FC236}">
                <a16:creationId xmlns:a16="http://schemas.microsoft.com/office/drawing/2014/main" id="{589235BA-F167-204D-A652-86D078C023AD}"/>
              </a:ext>
            </a:extLst>
          </p:cNvPr>
          <p:cNvSpPr>
            <a:spLocks noGrp="1"/>
          </p:cNvSpPr>
          <p:nvPr>
            <p:ph type="title"/>
          </p:nvPr>
        </p:nvSpPr>
        <p:spPr/>
        <p:txBody>
          <a:bodyPr/>
          <a:lstStyle/>
          <a:p>
            <a:r>
              <a:rPr lang="en-US" dirty="0"/>
              <a:t>Typical Reporting Tool Architecture</a:t>
            </a:r>
          </a:p>
        </p:txBody>
      </p:sp>
      <p:sp>
        <p:nvSpPr>
          <p:cNvPr id="5" name="Magnetic Disk 4">
            <a:extLst>
              <a:ext uri="{FF2B5EF4-FFF2-40B4-BE49-F238E27FC236}">
                <a16:creationId xmlns:a16="http://schemas.microsoft.com/office/drawing/2014/main" id="{FF2E3CB2-6FE3-E74C-BE09-7F969465DD2D}"/>
              </a:ext>
            </a:extLst>
          </p:cNvPr>
          <p:cNvSpPr/>
          <p:nvPr/>
        </p:nvSpPr>
        <p:spPr>
          <a:xfrm>
            <a:off x="340242" y="3853343"/>
            <a:ext cx="1520456" cy="1122694"/>
          </a:xfrm>
          <a:prstGeom prst="flowChartMagneticDisk">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FSW Databases (Command/Telemetry, Task IDs, </a:t>
            </a:r>
            <a:r>
              <a:rPr lang="en-US" dirty="0" err="1">
                <a:solidFill>
                  <a:schemeClr val="tx1"/>
                </a:solidFill>
              </a:rPr>
              <a:t>etc</a:t>
            </a:r>
            <a:r>
              <a:rPr lang="en-US" dirty="0">
                <a:solidFill>
                  <a:schemeClr val="tx1"/>
                </a:solidFill>
              </a:rPr>
              <a:t>) </a:t>
            </a:r>
          </a:p>
        </p:txBody>
      </p:sp>
      <p:sp>
        <p:nvSpPr>
          <p:cNvPr id="6" name="Oval 5">
            <a:extLst>
              <a:ext uri="{FF2B5EF4-FFF2-40B4-BE49-F238E27FC236}">
                <a16:creationId xmlns:a16="http://schemas.microsoft.com/office/drawing/2014/main" id="{4E0FC4B4-E840-6E41-9B93-CE6D379BEDFA}"/>
              </a:ext>
            </a:extLst>
          </p:cNvPr>
          <p:cNvSpPr/>
          <p:nvPr/>
        </p:nvSpPr>
        <p:spPr>
          <a:xfrm>
            <a:off x="2509284" y="2498667"/>
            <a:ext cx="956930" cy="882502"/>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Data Ingest</a:t>
            </a:r>
          </a:p>
        </p:txBody>
      </p:sp>
      <p:sp>
        <p:nvSpPr>
          <p:cNvPr id="8" name="Rectangle 7">
            <a:extLst>
              <a:ext uri="{FF2B5EF4-FFF2-40B4-BE49-F238E27FC236}">
                <a16:creationId xmlns:a16="http://schemas.microsoft.com/office/drawing/2014/main" id="{C5AD1D88-9374-3C48-A9F4-4727FDE011E0}"/>
              </a:ext>
            </a:extLst>
          </p:cNvPr>
          <p:cNvSpPr/>
          <p:nvPr/>
        </p:nvSpPr>
        <p:spPr>
          <a:xfrm>
            <a:off x="340242" y="2316728"/>
            <a:ext cx="1520456" cy="49973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Instrumentation Raw Data</a:t>
            </a:r>
          </a:p>
        </p:txBody>
      </p:sp>
      <p:sp>
        <p:nvSpPr>
          <p:cNvPr id="9" name="Rectangle 8">
            <a:extLst>
              <a:ext uri="{FF2B5EF4-FFF2-40B4-BE49-F238E27FC236}">
                <a16:creationId xmlns:a16="http://schemas.microsoft.com/office/drawing/2014/main" id="{85C17051-46CE-FF4D-89FF-44F986755A6E}"/>
              </a:ext>
            </a:extLst>
          </p:cNvPr>
          <p:cNvSpPr/>
          <p:nvPr/>
        </p:nvSpPr>
        <p:spPr>
          <a:xfrm>
            <a:off x="3945768" y="2689607"/>
            <a:ext cx="1127051" cy="49973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Instrumentation Processed Data</a:t>
            </a:r>
          </a:p>
        </p:txBody>
      </p:sp>
      <p:grpSp>
        <p:nvGrpSpPr>
          <p:cNvPr id="41" name="Group 40">
            <a:extLst>
              <a:ext uri="{FF2B5EF4-FFF2-40B4-BE49-F238E27FC236}">
                <a16:creationId xmlns:a16="http://schemas.microsoft.com/office/drawing/2014/main" id="{80258093-9AE3-8241-A71C-C7CC1AA14525}"/>
              </a:ext>
            </a:extLst>
          </p:cNvPr>
          <p:cNvGrpSpPr/>
          <p:nvPr/>
        </p:nvGrpSpPr>
        <p:grpSpPr>
          <a:xfrm>
            <a:off x="5852735" y="1752464"/>
            <a:ext cx="3038742" cy="882502"/>
            <a:chOff x="5852735" y="1752464"/>
            <a:chExt cx="3038742" cy="882502"/>
          </a:xfrm>
        </p:grpSpPr>
        <p:sp>
          <p:nvSpPr>
            <p:cNvPr id="11" name="Oval 10">
              <a:extLst>
                <a:ext uri="{FF2B5EF4-FFF2-40B4-BE49-F238E27FC236}">
                  <a16:creationId xmlns:a16="http://schemas.microsoft.com/office/drawing/2014/main" id="{D087ECD5-70B9-2345-A681-6A0C304BF663}"/>
                </a:ext>
              </a:extLst>
            </p:cNvPr>
            <p:cNvSpPr/>
            <p:nvPr/>
          </p:nvSpPr>
          <p:spPr>
            <a:xfrm>
              <a:off x="5852735" y="1752464"/>
              <a:ext cx="956930" cy="882502"/>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Report Generation</a:t>
              </a:r>
            </a:p>
          </p:txBody>
        </p:sp>
        <p:sp>
          <p:nvSpPr>
            <p:cNvPr id="12" name="Document 11">
              <a:extLst>
                <a:ext uri="{FF2B5EF4-FFF2-40B4-BE49-F238E27FC236}">
                  <a16:creationId xmlns:a16="http://schemas.microsoft.com/office/drawing/2014/main" id="{831C89D8-30C6-7D48-B8B3-724568CD3B48}"/>
                </a:ext>
              </a:extLst>
            </p:cNvPr>
            <p:cNvSpPr/>
            <p:nvPr/>
          </p:nvSpPr>
          <p:spPr>
            <a:xfrm>
              <a:off x="7678882" y="1887391"/>
              <a:ext cx="1212595" cy="612648"/>
            </a:xfrm>
            <a:prstGeom prst="flowChartDocumen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Instrumentation Report</a:t>
              </a:r>
            </a:p>
          </p:txBody>
        </p:sp>
      </p:grpSp>
      <p:sp>
        <p:nvSpPr>
          <p:cNvPr id="14" name="Rectangle 13">
            <a:extLst>
              <a:ext uri="{FF2B5EF4-FFF2-40B4-BE49-F238E27FC236}">
                <a16:creationId xmlns:a16="http://schemas.microsoft.com/office/drawing/2014/main" id="{937E915E-ECE2-0A4D-9E7E-424B70F7FB04}"/>
              </a:ext>
            </a:extLst>
          </p:cNvPr>
          <p:cNvSpPr/>
          <p:nvPr/>
        </p:nvSpPr>
        <p:spPr>
          <a:xfrm>
            <a:off x="1032326" y="1298156"/>
            <a:ext cx="828372" cy="2498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Filters</a:t>
            </a:r>
          </a:p>
        </p:txBody>
      </p:sp>
      <p:grpSp>
        <p:nvGrpSpPr>
          <p:cNvPr id="40" name="Group 39">
            <a:extLst>
              <a:ext uri="{FF2B5EF4-FFF2-40B4-BE49-F238E27FC236}">
                <a16:creationId xmlns:a16="http://schemas.microsoft.com/office/drawing/2014/main" id="{65D98505-C9F1-AA48-AB56-BC371F00E59D}"/>
              </a:ext>
            </a:extLst>
          </p:cNvPr>
          <p:cNvGrpSpPr/>
          <p:nvPr/>
        </p:nvGrpSpPr>
        <p:grpSpPr>
          <a:xfrm>
            <a:off x="5852735" y="3246773"/>
            <a:ext cx="2945223" cy="882502"/>
            <a:chOff x="5852735" y="3284682"/>
            <a:chExt cx="2945223" cy="882502"/>
          </a:xfrm>
        </p:grpSpPr>
        <p:sp>
          <p:nvSpPr>
            <p:cNvPr id="15" name="Oval 14">
              <a:extLst>
                <a:ext uri="{FF2B5EF4-FFF2-40B4-BE49-F238E27FC236}">
                  <a16:creationId xmlns:a16="http://schemas.microsoft.com/office/drawing/2014/main" id="{B2C397F1-01A1-2C44-8EEC-F285612109AF}"/>
                </a:ext>
              </a:extLst>
            </p:cNvPr>
            <p:cNvSpPr/>
            <p:nvPr/>
          </p:nvSpPr>
          <p:spPr>
            <a:xfrm>
              <a:off x="5852735" y="3284682"/>
              <a:ext cx="956930" cy="882502"/>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General Purpose Analysis</a:t>
              </a:r>
            </a:p>
          </p:txBody>
        </p:sp>
        <p:sp>
          <p:nvSpPr>
            <p:cNvPr id="17" name="Document 16">
              <a:extLst>
                <a:ext uri="{FF2B5EF4-FFF2-40B4-BE49-F238E27FC236}">
                  <a16:creationId xmlns:a16="http://schemas.microsoft.com/office/drawing/2014/main" id="{197687D2-FBAC-DC48-A715-CA337841D88F}"/>
                </a:ext>
              </a:extLst>
            </p:cNvPr>
            <p:cNvSpPr/>
            <p:nvPr/>
          </p:nvSpPr>
          <p:spPr>
            <a:xfrm>
              <a:off x="7585363" y="3419609"/>
              <a:ext cx="1212595" cy="612648"/>
            </a:xfrm>
            <a:prstGeom prst="flowChartDocumen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Analysis Report</a:t>
              </a:r>
            </a:p>
          </p:txBody>
        </p:sp>
      </p:grpSp>
      <p:grpSp>
        <p:nvGrpSpPr>
          <p:cNvPr id="42" name="Group 41">
            <a:extLst>
              <a:ext uri="{FF2B5EF4-FFF2-40B4-BE49-F238E27FC236}">
                <a16:creationId xmlns:a16="http://schemas.microsoft.com/office/drawing/2014/main" id="{65FEB701-424C-2143-B955-DEF939E9A8F3}"/>
              </a:ext>
            </a:extLst>
          </p:cNvPr>
          <p:cNvGrpSpPr/>
          <p:nvPr/>
        </p:nvGrpSpPr>
        <p:grpSpPr>
          <a:xfrm>
            <a:off x="5852735" y="4741082"/>
            <a:ext cx="3038741" cy="882502"/>
            <a:chOff x="5852735" y="4741082"/>
            <a:chExt cx="3038741" cy="882502"/>
          </a:xfrm>
        </p:grpSpPr>
        <p:sp>
          <p:nvSpPr>
            <p:cNvPr id="16" name="Oval 15">
              <a:extLst>
                <a:ext uri="{FF2B5EF4-FFF2-40B4-BE49-F238E27FC236}">
                  <a16:creationId xmlns:a16="http://schemas.microsoft.com/office/drawing/2014/main" id="{C7D81CD7-9265-064A-8D0A-8CCCE4C408E5}"/>
                </a:ext>
              </a:extLst>
            </p:cNvPr>
            <p:cNvSpPr/>
            <p:nvPr/>
          </p:nvSpPr>
          <p:spPr>
            <a:xfrm>
              <a:off x="5852735" y="4741082"/>
              <a:ext cx="956930" cy="882502"/>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Special Purpose Analysis</a:t>
              </a:r>
            </a:p>
          </p:txBody>
        </p:sp>
        <p:sp>
          <p:nvSpPr>
            <p:cNvPr id="18" name="Document 17">
              <a:extLst>
                <a:ext uri="{FF2B5EF4-FFF2-40B4-BE49-F238E27FC236}">
                  <a16:creationId xmlns:a16="http://schemas.microsoft.com/office/drawing/2014/main" id="{6077CD82-37CA-ED42-80AB-565C5EF9971B}"/>
                </a:ext>
              </a:extLst>
            </p:cNvPr>
            <p:cNvSpPr/>
            <p:nvPr/>
          </p:nvSpPr>
          <p:spPr>
            <a:xfrm>
              <a:off x="7678881" y="4876009"/>
              <a:ext cx="1212595" cy="612648"/>
            </a:xfrm>
            <a:prstGeom prst="flowChartDocumen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Analysis Report</a:t>
              </a:r>
            </a:p>
          </p:txBody>
        </p:sp>
      </p:grpSp>
      <p:cxnSp>
        <p:nvCxnSpPr>
          <p:cNvPr id="20" name="Elbow Connector 19">
            <a:extLst>
              <a:ext uri="{FF2B5EF4-FFF2-40B4-BE49-F238E27FC236}">
                <a16:creationId xmlns:a16="http://schemas.microsoft.com/office/drawing/2014/main" id="{4995D958-2BD0-314D-9D53-689547AC83F9}"/>
              </a:ext>
            </a:extLst>
          </p:cNvPr>
          <p:cNvCxnSpPr>
            <a:stCxn id="8" idx="3"/>
            <a:endCxn id="6" idx="2"/>
          </p:cNvCxnSpPr>
          <p:nvPr/>
        </p:nvCxnSpPr>
        <p:spPr>
          <a:xfrm>
            <a:off x="1860698" y="2566593"/>
            <a:ext cx="648586" cy="3733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a:extLst>
              <a:ext uri="{FF2B5EF4-FFF2-40B4-BE49-F238E27FC236}">
                <a16:creationId xmlns:a16="http://schemas.microsoft.com/office/drawing/2014/main" id="{AA4793D9-B73F-D041-97D3-D9D26EC044C3}"/>
              </a:ext>
            </a:extLst>
          </p:cNvPr>
          <p:cNvCxnSpPr>
            <a:cxnSpLocks/>
            <a:stCxn id="5" idx="4"/>
            <a:endCxn id="6" idx="4"/>
          </p:cNvCxnSpPr>
          <p:nvPr/>
        </p:nvCxnSpPr>
        <p:spPr>
          <a:xfrm flipV="1">
            <a:off x="1860698" y="3381169"/>
            <a:ext cx="1127051" cy="10335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98B3E463-C126-E14B-A495-56954936282C}"/>
              </a:ext>
            </a:extLst>
          </p:cNvPr>
          <p:cNvCxnSpPr>
            <a:cxnSpLocks/>
            <a:stCxn id="6" idx="6"/>
            <a:endCxn id="9" idx="1"/>
          </p:cNvCxnSpPr>
          <p:nvPr/>
        </p:nvCxnSpPr>
        <p:spPr>
          <a:xfrm flipV="1">
            <a:off x="3466214" y="2939472"/>
            <a:ext cx="479554" cy="44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a:extLst>
              <a:ext uri="{FF2B5EF4-FFF2-40B4-BE49-F238E27FC236}">
                <a16:creationId xmlns:a16="http://schemas.microsoft.com/office/drawing/2014/main" id="{30DA69FA-8657-8A48-9C6D-73241BEEC82F}"/>
              </a:ext>
            </a:extLst>
          </p:cNvPr>
          <p:cNvCxnSpPr>
            <a:cxnSpLocks/>
            <a:stCxn id="9" idx="3"/>
            <a:endCxn id="11" idx="2"/>
          </p:cNvCxnSpPr>
          <p:nvPr/>
        </p:nvCxnSpPr>
        <p:spPr>
          <a:xfrm flipV="1">
            <a:off x="5072819" y="2193715"/>
            <a:ext cx="779916" cy="74575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Elbow Connector 33">
            <a:extLst>
              <a:ext uri="{FF2B5EF4-FFF2-40B4-BE49-F238E27FC236}">
                <a16:creationId xmlns:a16="http://schemas.microsoft.com/office/drawing/2014/main" id="{00203649-A91F-CE42-9AE3-D8D7E1456C85}"/>
              </a:ext>
            </a:extLst>
          </p:cNvPr>
          <p:cNvCxnSpPr>
            <a:cxnSpLocks/>
            <a:stCxn id="9" idx="3"/>
            <a:endCxn id="15" idx="2"/>
          </p:cNvCxnSpPr>
          <p:nvPr/>
        </p:nvCxnSpPr>
        <p:spPr>
          <a:xfrm>
            <a:off x="5072819" y="2939472"/>
            <a:ext cx="779916" cy="74855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Elbow Connector 36">
            <a:extLst>
              <a:ext uri="{FF2B5EF4-FFF2-40B4-BE49-F238E27FC236}">
                <a16:creationId xmlns:a16="http://schemas.microsoft.com/office/drawing/2014/main" id="{F82A42E7-DDE7-9E4D-AD68-7ED71A217598}"/>
              </a:ext>
            </a:extLst>
          </p:cNvPr>
          <p:cNvCxnSpPr>
            <a:cxnSpLocks/>
            <a:stCxn id="9" idx="3"/>
            <a:endCxn id="16" idx="2"/>
          </p:cNvCxnSpPr>
          <p:nvPr/>
        </p:nvCxnSpPr>
        <p:spPr>
          <a:xfrm>
            <a:off x="5072819" y="2939472"/>
            <a:ext cx="779916" cy="224286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a:extLst>
              <a:ext uri="{FF2B5EF4-FFF2-40B4-BE49-F238E27FC236}">
                <a16:creationId xmlns:a16="http://schemas.microsoft.com/office/drawing/2014/main" id="{EEBFEF39-317A-E444-801E-5565A8FF6260}"/>
              </a:ext>
            </a:extLst>
          </p:cNvPr>
          <p:cNvCxnSpPr>
            <a:cxnSpLocks/>
            <a:stCxn id="14" idx="3"/>
            <a:endCxn id="11" idx="0"/>
          </p:cNvCxnSpPr>
          <p:nvPr/>
        </p:nvCxnSpPr>
        <p:spPr>
          <a:xfrm>
            <a:off x="1860698" y="1423089"/>
            <a:ext cx="4470502" cy="3293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a:extLst>
              <a:ext uri="{FF2B5EF4-FFF2-40B4-BE49-F238E27FC236}">
                <a16:creationId xmlns:a16="http://schemas.microsoft.com/office/drawing/2014/main" id="{8222C801-2E23-1840-A1D9-8C486D7D2904}"/>
              </a:ext>
            </a:extLst>
          </p:cNvPr>
          <p:cNvCxnSpPr>
            <a:cxnSpLocks/>
            <a:stCxn id="11" idx="6"/>
            <a:endCxn id="12" idx="1"/>
          </p:cNvCxnSpPr>
          <p:nvPr/>
        </p:nvCxnSpPr>
        <p:spPr>
          <a:xfrm>
            <a:off x="6809665" y="2193715"/>
            <a:ext cx="869217"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a:extLst>
              <a:ext uri="{FF2B5EF4-FFF2-40B4-BE49-F238E27FC236}">
                <a16:creationId xmlns:a16="http://schemas.microsoft.com/office/drawing/2014/main" id="{3ACC7EE3-03D8-A94B-A33C-47879922C372}"/>
              </a:ext>
            </a:extLst>
          </p:cNvPr>
          <p:cNvCxnSpPr>
            <a:cxnSpLocks/>
            <a:stCxn id="16" idx="6"/>
            <a:endCxn id="18" idx="1"/>
          </p:cNvCxnSpPr>
          <p:nvPr/>
        </p:nvCxnSpPr>
        <p:spPr>
          <a:xfrm>
            <a:off x="6809665" y="5182333"/>
            <a:ext cx="869216"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a:extLst>
              <a:ext uri="{FF2B5EF4-FFF2-40B4-BE49-F238E27FC236}">
                <a16:creationId xmlns:a16="http://schemas.microsoft.com/office/drawing/2014/main" id="{A4B30018-5130-1648-B109-1D62A33CD4BF}"/>
              </a:ext>
            </a:extLst>
          </p:cNvPr>
          <p:cNvCxnSpPr>
            <a:cxnSpLocks/>
            <a:stCxn id="15" idx="6"/>
            <a:endCxn id="17" idx="1"/>
          </p:cNvCxnSpPr>
          <p:nvPr/>
        </p:nvCxnSpPr>
        <p:spPr>
          <a:xfrm>
            <a:off x="6809665" y="3688024"/>
            <a:ext cx="775698"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102384"/>
      </p:ext>
    </p:extLst>
  </p:cSld>
  <p:clrMapOvr>
    <a:masterClrMapping/>
  </p:clrMapOvr>
</p:sld>
</file>

<file path=ppt/theme/theme1.xml><?xml version="1.0" encoding="utf-8"?>
<a:theme xmlns:a="http://schemas.openxmlformats.org/drawingml/2006/main" name="GR_Template">
  <a:themeElements>
    <a:clrScheme name="NRL PPT">
      <a:dk1>
        <a:sysClr val="windowText" lastClr="000000"/>
      </a:dk1>
      <a:lt1>
        <a:sysClr val="window" lastClr="FFFFFF"/>
      </a:lt1>
      <a:dk2>
        <a:srgbClr val="1B365D"/>
      </a:dk2>
      <a:lt2>
        <a:srgbClr val="FABE07"/>
      </a:lt2>
      <a:accent1>
        <a:srgbClr val="1B365D"/>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S NR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MIS Program Slide Temaplate</Template>
  <TotalTime>53945</TotalTime>
  <Words>3333</Words>
  <Application>Microsoft Macintosh PowerPoint</Application>
  <PresentationFormat>On-screen Show (4:3)</PresentationFormat>
  <Paragraphs>609</Paragraphs>
  <Slides>27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Courier New</vt:lpstr>
      <vt:lpstr>GR_Template</vt:lpstr>
      <vt:lpstr>Instrumentation in Flight Software Systems  </vt:lpstr>
      <vt:lpstr>Abstract</vt:lpstr>
      <vt:lpstr>Why Instrument?</vt:lpstr>
      <vt:lpstr>What to Instrument</vt:lpstr>
      <vt:lpstr>Which Layers To Instrument ?</vt:lpstr>
      <vt:lpstr>NRL Implementation Approach</vt:lpstr>
      <vt:lpstr>Instrumentation Backends</vt:lpstr>
      <vt:lpstr>Tools</vt:lpstr>
      <vt:lpstr>Typical Reporting Tool Architecture</vt:lpstr>
      <vt:lpstr>Instrumentation Usage</vt:lpstr>
      <vt:lpstr>Sample Data</vt:lpstr>
      <vt:lpstr>Development Support</vt:lpstr>
      <vt:lpstr>Sample Data: Interrupts</vt:lpstr>
      <vt:lpstr>Integration and Test</vt:lpstr>
      <vt:lpstr>Performance Analysis (1/2)</vt:lpstr>
      <vt:lpstr>Sample Data: Task Context Switch</vt:lpstr>
      <vt:lpstr>Sample Data: CPU Utilization Analysis</vt:lpstr>
      <vt:lpstr>Sample Data: Mutex Utilization Analysis</vt:lpstr>
      <vt:lpstr>Sample Data: Interrupt Execution Analysis</vt:lpstr>
      <vt:lpstr>Performance Analysis (2/2)</vt:lpstr>
      <vt:lpstr>Sample Data: CPU Utilization Analysis</vt:lpstr>
      <vt:lpstr>Anomaly Resolution</vt:lpstr>
      <vt:lpstr>Practical Considerations</vt:lpstr>
      <vt:lpstr>Implementation Considerations</vt:lpstr>
      <vt:lpstr>Usage Considerations</vt:lpstr>
      <vt:lpstr>Conclusion</vt:lpstr>
      <vt:lpstr>Conclusion</vt:lpstr>
    </vt:vector>
  </TitlesOfParts>
  <Company>NRL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 Basis of Estimate (BOE)</dc:title>
  <dc:creator>MIS Program Management</dc:creator>
  <cp:lastModifiedBy>Raymond Caperoon</cp:lastModifiedBy>
  <cp:revision>3540</cp:revision>
  <cp:lastPrinted>2016-06-08T20:34:51Z</cp:lastPrinted>
  <dcterms:created xsi:type="dcterms:W3CDTF">2015-03-02T10:46:26Z</dcterms:created>
  <dcterms:modified xsi:type="dcterms:W3CDTF">2018-11-14T21:28:12Z</dcterms:modified>
</cp:coreProperties>
</file>