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777" r:id="rId3"/>
    <p:sldId id="782" r:id="rId4"/>
    <p:sldId id="807" r:id="rId5"/>
    <p:sldId id="808" r:id="rId6"/>
    <p:sldId id="794" r:id="rId7"/>
    <p:sldId id="813" r:id="rId8"/>
    <p:sldId id="812" r:id="rId9"/>
    <p:sldId id="811" r:id="rId10"/>
    <p:sldId id="806" r:id="rId11"/>
    <p:sldId id="795" r:id="rId12"/>
    <p:sldId id="816" r:id="rId13"/>
  </p:sldIdLst>
  <p:sldSz cx="9144000" cy="6858000" type="screen4x3"/>
  <p:notesSz cx="7010400" cy="92964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rris" initials="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BC7E"/>
    <a:srgbClr val="0099CC"/>
    <a:srgbClr val="003399"/>
    <a:srgbClr val="0000CC"/>
    <a:srgbClr val="CC9900"/>
    <a:srgbClr val="0000FF"/>
    <a:srgbClr val="990000"/>
    <a:srgbClr val="FF9900"/>
    <a:srgbClr val="8000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84499" autoAdjust="0"/>
  </p:normalViewPr>
  <p:slideViewPr>
    <p:cSldViewPr snapToGrid="0">
      <p:cViewPr varScale="1">
        <p:scale>
          <a:sx n="116" d="100"/>
          <a:sy n="116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2022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8A3B41F-ADA7-418D-8592-5A80A18E2B22}" type="datetimeFigureOut">
              <a:rPr lang="en-US"/>
              <a:pPr>
                <a:defRPr/>
              </a:pPr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A67B6FB-26EE-4850-8557-0D65559D8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22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44E7A36-DF45-4407-B8D0-3A5E0C5BDD09}" type="datetimeFigureOut">
              <a:rPr lang="en-US"/>
              <a:pPr>
                <a:defRPr/>
              </a:pPr>
              <a:t>12/3/2018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673A0F5-D3C0-4D90-AFB0-54C24281EA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252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73A0F5-D3C0-4D90-AFB0-54C24281EA6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04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73A0F5-D3C0-4D90-AFB0-54C24281EA6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3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73A0F5-D3C0-4D90-AFB0-54C24281EA6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422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4874" y="2130425"/>
            <a:ext cx="3743325" cy="1470025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24424" y="3886200"/>
            <a:ext cx="284797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 dirty="0"/>
              <a:t>12/03/2018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6563" y="6443663"/>
            <a:ext cx="3243262" cy="277812"/>
          </a:xfrm>
        </p:spPr>
        <p:txBody>
          <a:bodyPr/>
          <a:lstStyle>
            <a:lvl1pPr>
              <a:defRPr sz="1050"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 dirty="0"/>
              <a:t>NASA IV&amp;V – JSTAR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pPr>
              <a:defRPr/>
            </a:pPr>
            <a:fld id="{700D136B-8208-423F-9F84-CDD3BA2F5B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3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66725" y="6305550"/>
            <a:ext cx="82296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47675" y="1133475"/>
            <a:ext cx="82296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274638"/>
            <a:ext cx="8229600" cy="744537"/>
          </a:xfrm>
        </p:spPr>
        <p:txBody>
          <a:bodyPr/>
          <a:lstStyle>
            <a:lvl1pPr>
              <a:defRPr sz="3200" b="1">
                <a:solidFill>
                  <a:srgbClr val="000099"/>
                </a:solidFill>
                <a:latin typeface="Cambr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  <a:lvl2pPr>
              <a:defRPr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05800" y="6356350"/>
            <a:ext cx="381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9C042-D1C8-48A2-BD27-8C4AE3BFC6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 dirty="0"/>
              <a:t>12/03/2018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6888" y="6356350"/>
            <a:ext cx="3079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 dirty="0"/>
              <a:t>NASA IV&amp;V – JSTAR</a:t>
            </a:r>
          </a:p>
        </p:txBody>
      </p:sp>
    </p:spTree>
    <p:extLst>
      <p:ext uri="{BB962C8B-B14F-4D97-AF65-F5344CB8AC3E}">
        <p14:creationId xmlns:p14="http://schemas.microsoft.com/office/powerpoint/2010/main" val="387175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E8F9F-8A88-461C-A517-841C7E0575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 dirty="0"/>
              <a:t>12/03/2018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6888" y="6356350"/>
            <a:ext cx="3079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 dirty="0"/>
              <a:t>NASA IV&amp;V – JSTAR</a:t>
            </a:r>
          </a:p>
        </p:txBody>
      </p:sp>
    </p:spTree>
    <p:extLst>
      <p:ext uri="{BB962C8B-B14F-4D97-AF65-F5344CB8AC3E}">
        <p14:creationId xmlns:p14="http://schemas.microsoft.com/office/powerpoint/2010/main" val="103171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2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66725" y="274638"/>
            <a:ext cx="8210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 dirty="0"/>
              <a:t>12/03/2018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6888" y="6356350"/>
            <a:ext cx="3079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 dirty="0"/>
              <a:t>NASA IV&amp;V – JSTAR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C650D55F-F0EC-4AD2-B61B-95E3879374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03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0099"/>
          </a:solidFill>
          <a:latin typeface="Cambr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nos3.org/" TargetMode="External"/><Relationship Id="rId10" Type="http://schemas.openxmlformats.org/officeDocument/2006/relationships/image" Target="../media/image6.png"/><Relationship Id="rId4" Type="http://schemas.openxmlformats.org/officeDocument/2006/relationships/hyperlink" Target="mailto:John.P.Lucas@nasa.gov" TargetMode="Externa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RI0fIt6kS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ohn.P.Lucas@nasa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nos3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0" y="940226"/>
            <a:ext cx="9584872" cy="484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3600" b="1" dirty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en-US" sz="3600" b="1" dirty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en-US" sz="3600" b="1" dirty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en-US" b="1" dirty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en-US" b="1" dirty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en-US" b="1" dirty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en-US" b="1" dirty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en-US" b="1" dirty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en-US" b="1" dirty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en-US" b="1" dirty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en-US" b="1" dirty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en-US" b="1" dirty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en-US" b="1" dirty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en-US" b="1" dirty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en-US" b="1" dirty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en-US" b="1" dirty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en-US" b="1" dirty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en-US" b="1" dirty="0">
                <a:solidFill>
                  <a:srgbClr val="000099"/>
                </a:solidFill>
                <a:latin typeface="Bookman Old Style" pitchFamily="18" charset="0"/>
              </a:rPr>
              <a:t>Mark Suder</a:t>
            </a:r>
          </a:p>
          <a:p>
            <a:pPr algn="ctr">
              <a:defRPr/>
            </a:pPr>
            <a:r>
              <a:rPr lang="en-US" b="1" dirty="0">
                <a:solidFill>
                  <a:srgbClr val="000099"/>
                </a:solidFill>
                <a:latin typeface="Bookman Old Style" pitchFamily="18" charset="0"/>
                <a:hlinkClick r:id="rId4"/>
              </a:rPr>
              <a:t>Mark.D.Suder@nasa.gov</a:t>
            </a:r>
            <a:r>
              <a:rPr lang="en-US" b="1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</a:p>
          <a:p>
            <a:pPr algn="ctr">
              <a:defRPr/>
            </a:pPr>
            <a:endParaRPr lang="en-US" b="1" dirty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en-US" b="1" dirty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en-US" b="1" dirty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en-US" b="1" dirty="0">
                <a:solidFill>
                  <a:srgbClr val="000099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</a:p>
        </p:txBody>
      </p:sp>
      <p:sp>
        <p:nvSpPr>
          <p:cNvPr id="6153" name="Rectangle 7"/>
          <p:cNvSpPr>
            <a:spLocks noChangeArrowheads="1"/>
          </p:cNvSpPr>
          <p:nvPr/>
        </p:nvSpPr>
        <p:spPr bwMode="auto">
          <a:xfrm>
            <a:off x="3943455" y="5855407"/>
            <a:ext cx="16979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hlinkClick r:id="rId5"/>
              </a:rPr>
              <a:t>www.nos3.org</a:t>
            </a:r>
            <a:endParaRPr lang="en-US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9" y="6184132"/>
            <a:ext cx="1813892" cy="5885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000" y="2444158"/>
            <a:ext cx="4248872" cy="15385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9" y="153077"/>
            <a:ext cx="1564899" cy="7811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47" y="5409847"/>
            <a:ext cx="1448153" cy="14481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22" y="61785"/>
            <a:ext cx="927678" cy="1019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Framework for Spacecraft Security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12/03/2018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6888" y="6388718"/>
            <a:ext cx="30797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NASA IV&amp;V – JSTAR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22" y="61785"/>
            <a:ext cx="927678" cy="1019175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8703" y="6350099"/>
            <a:ext cx="1025297" cy="507901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E510D236-B3D2-4806-A280-F760FAC6A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65" y="1232028"/>
            <a:ext cx="7987171" cy="4996935"/>
          </a:xfrm>
        </p:spPr>
        <p:txBody>
          <a:bodyPr/>
          <a:lstStyle/>
          <a:p>
            <a:pPr lvl="1"/>
            <a:r>
              <a:rPr lang="en-US" sz="2400" dirty="0"/>
              <a:t>Simulation Test Bed for Security Technologies</a:t>
            </a:r>
          </a:p>
          <a:p>
            <a:pPr lvl="1"/>
            <a:r>
              <a:rPr lang="en-US" sz="2400" dirty="0"/>
              <a:t>Realistic Spacecraft Operations – End-to-End</a:t>
            </a:r>
          </a:p>
          <a:p>
            <a:pPr lvl="1"/>
            <a:r>
              <a:rPr lang="en-US" sz="2400" dirty="0" err="1"/>
              <a:t>CryptoLib</a:t>
            </a:r>
            <a:r>
              <a:rPr lang="en-US" sz="2400" dirty="0"/>
              <a:t> integration design complete</a:t>
            </a:r>
          </a:p>
          <a:p>
            <a:pPr lvl="2"/>
            <a:r>
              <a:rPr lang="en-US" sz="2000" dirty="0"/>
              <a:t>Will demonstrate AES encryption on the downlink</a:t>
            </a:r>
          </a:p>
          <a:p>
            <a:pPr lvl="2"/>
            <a:r>
              <a:rPr lang="en-US" sz="2000" dirty="0"/>
              <a:t>Software encryption – no specialized hardware needed</a:t>
            </a:r>
          </a:p>
          <a:p>
            <a:pPr lvl="2"/>
            <a:r>
              <a:rPr lang="en-US" sz="2000" dirty="0"/>
              <a:t>Integrates with </a:t>
            </a:r>
            <a:r>
              <a:rPr lang="en-US" sz="2000" dirty="0" err="1"/>
              <a:t>cFS</a:t>
            </a:r>
            <a:endParaRPr lang="en-US" sz="2000" dirty="0"/>
          </a:p>
          <a:p>
            <a:pPr lvl="2"/>
            <a:r>
              <a:rPr lang="en-US" sz="2000" dirty="0"/>
              <a:t>Coding has started, </a:t>
            </a:r>
            <a:r>
              <a:rPr lang="en-US" sz="2000" dirty="0" smtClean="0"/>
              <a:t>wrapping up now</a:t>
            </a:r>
            <a:endParaRPr lang="en-US" sz="2000" dirty="0"/>
          </a:p>
          <a:p>
            <a:pPr lvl="1"/>
            <a:r>
              <a:rPr lang="en-US" sz="2400" dirty="0"/>
              <a:t>Demonstrates Real-World Standards Based Spacecraft Security </a:t>
            </a:r>
            <a:endParaRPr lang="en-US" sz="2000" dirty="0"/>
          </a:p>
          <a:p>
            <a:pPr lvl="2"/>
            <a:r>
              <a:rPr lang="en-US" sz="2000" dirty="0"/>
              <a:t>Does not have to be expensive</a:t>
            </a:r>
          </a:p>
          <a:p>
            <a:pPr lvl="2"/>
            <a:r>
              <a:rPr lang="en-US" sz="2000" dirty="0"/>
              <a:t>Does not have to be time consuming</a:t>
            </a:r>
          </a:p>
          <a:p>
            <a:pPr lvl="2"/>
            <a:r>
              <a:rPr lang="en-US" sz="2000" dirty="0"/>
              <a:t>Can be applied to both large and small systems</a:t>
            </a:r>
          </a:p>
        </p:txBody>
      </p:sp>
    </p:spTree>
    <p:extLst>
      <p:ext uri="{BB962C8B-B14F-4D97-AF65-F5344CB8AC3E}">
        <p14:creationId xmlns:p14="http://schemas.microsoft.com/office/powerpoint/2010/main" val="62993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Demo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12/03/2018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6888" y="6388718"/>
            <a:ext cx="30797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NASA IV&amp;V – JSTAR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22" y="61785"/>
            <a:ext cx="927678" cy="10191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F9C042-D1C8-48A2-BD27-8C4AE3BFC69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>
              <a:hlinkClick r:id="rId3"/>
            </a:endParaRPr>
          </a:p>
          <a:p>
            <a:pPr marL="0" indent="0" algn="ctr">
              <a:buNone/>
            </a:pPr>
            <a:endParaRPr lang="en-US" dirty="0">
              <a:hlinkClick r:id="rId3"/>
            </a:endParaRPr>
          </a:p>
          <a:p>
            <a:pPr marL="0" indent="0" algn="ctr">
              <a:buNone/>
            </a:pPr>
            <a:endParaRPr lang="en-US" dirty="0">
              <a:hlinkClick r:id="rId3"/>
            </a:endParaRP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https://youtu.be/4RI0fIt6kSA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48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940226"/>
            <a:ext cx="9584872" cy="484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3600" b="1" dirty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en-US" sz="3600" b="1" dirty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en-US" sz="3200" b="1" dirty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en-US" b="1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</a:p>
          <a:p>
            <a:pPr algn="ctr">
              <a:defRPr/>
            </a:pPr>
            <a:endParaRPr lang="en-US" b="1" dirty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en-US" b="1" dirty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en-US" b="1" dirty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en-US" b="1" dirty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en-US" b="1" dirty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en-US" b="1" dirty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en-US" b="1" dirty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en-US" b="1" dirty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en-US" b="1" dirty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en-US" b="1" dirty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en-US" b="1" dirty="0">
                <a:solidFill>
                  <a:srgbClr val="000099"/>
                </a:solidFill>
                <a:latin typeface="Bookman Old Style" pitchFamily="18" charset="0"/>
              </a:rPr>
              <a:t>Mark Suder</a:t>
            </a:r>
          </a:p>
          <a:p>
            <a:pPr algn="ctr">
              <a:defRPr/>
            </a:pPr>
            <a:r>
              <a:rPr lang="en-US" b="1" dirty="0">
                <a:solidFill>
                  <a:srgbClr val="000099"/>
                </a:solidFill>
                <a:latin typeface="Bookman Old Style" pitchFamily="18" charset="0"/>
                <a:hlinkClick r:id="rId3"/>
              </a:rPr>
              <a:t>Mark.D.Suder@nasa.gov</a:t>
            </a:r>
            <a:r>
              <a:rPr lang="en-US" b="1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</a:p>
          <a:p>
            <a:pPr algn="ctr">
              <a:defRPr/>
            </a:pPr>
            <a:endParaRPr lang="en-US" b="1" dirty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en-US" b="1" dirty="0">
              <a:solidFill>
                <a:srgbClr val="000099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en-US" b="1" dirty="0">
                <a:solidFill>
                  <a:srgbClr val="000099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F9C042-D1C8-48A2-BD27-8C4AE3BFC69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943453" y="5787550"/>
            <a:ext cx="16979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hlinkClick r:id="rId4"/>
              </a:rPr>
              <a:t>www.nos3.org</a:t>
            </a:r>
            <a:endParaRPr lang="en-US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6888" y="6388718"/>
            <a:ext cx="30797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NASA IV&amp;V – JSTAR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12/03/2018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3B2A589-AABA-4D9C-A081-FED8AF8057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780" y="2461572"/>
            <a:ext cx="5188475" cy="187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85" y="1193800"/>
            <a:ext cx="8227890" cy="5021649"/>
          </a:xfrm>
        </p:spPr>
        <p:txBody>
          <a:bodyPr/>
          <a:lstStyle/>
          <a:p>
            <a:r>
              <a:rPr lang="en-US" sz="2800" dirty="0"/>
              <a:t>JSTAR ITC Introduction</a:t>
            </a:r>
          </a:p>
          <a:p>
            <a:r>
              <a:rPr lang="en-US" sz="2800" dirty="0"/>
              <a:t>NOS</a:t>
            </a:r>
            <a:r>
              <a:rPr lang="en-US" sz="2800" baseline="30000" dirty="0"/>
              <a:t>3</a:t>
            </a:r>
            <a:endParaRPr lang="en-US" sz="2800" dirty="0"/>
          </a:p>
          <a:p>
            <a:r>
              <a:rPr lang="en-US" sz="2800" dirty="0"/>
              <a:t>STF-1</a:t>
            </a:r>
          </a:p>
          <a:p>
            <a:r>
              <a:rPr lang="en-US" sz="2800" dirty="0"/>
              <a:t>Day In The Life</a:t>
            </a:r>
          </a:p>
          <a:p>
            <a:r>
              <a:rPr lang="en-US" sz="2800" dirty="0"/>
              <a:t>On Orbit Operations</a:t>
            </a:r>
          </a:p>
          <a:p>
            <a:r>
              <a:rPr lang="en-US" sz="2800" dirty="0"/>
              <a:t>Ground Station Testing</a:t>
            </a:r>
          </a:p>
          <a:p>
            <a:r>
              <a:rPr lang="en-US" sz="2800" dirty="0"/>
              <a:t>Framework for S/C Security</a:t>
            </a:r>
          </a:p>
          <a:p>
            <a:r>
              <a:rPr lang="en-US" sz="2800" dirty="0"/>
              <a:t>Demonstration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12/03/2018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6888" y="6388718"/>
            <a:ext cx="30797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NASA IV&amp;V – JSTAR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282" y="4794202"/>
            <a:ext cx="3027611" cy="9822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420" y="3680990"/>
            <a:ext cx="1989334" cy="99299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F9C042-D1C8-48A2-BD27-8C4AE3BFC69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22" y="61785"/>
            <a:ext cx="927678" cy="1019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81" y="1294760"/>
            <a:ext cx="2266012" cy="226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0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NASA IV&amp;V – JSTAR ITC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85" y="1193800"/>
            <a:ext cx="8229600" cy="4525963"/>
          </a:xfrm>
        </p:spPr>
        <p:txBody>
          <a:bodyPr/>
          <a:lstStyle/>
          <a:p>
            <a:r>
              <a:rPr lang="en-US" altLang="en-US" sz="2400" dirty="0"/>
              <a:t>Acquire, develop, and manage adaptable test environments that enable the </a:t>
            </a:r>
            <a:r>
              <a:rPr lang="en-US" altLang="en-US" sz="2400" u="sng" dirty="0"/>
              <a:t>dynamic</a:t>
            </a:r>
            <a:r>
              <a:rPr lang="en-US" altLang="en-US" sz="2400" dirty="0"/>
              <a:t> analysis of software behaviors for multiple NASA missions .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12/03/2018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6888" y="6388718"/>
            <a:ext cx="30797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NASA IV&amp;V – JSTAR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r="27659"/>
          <a:stretch>
            <a:fillRect/>
          </a:stretch>
        </p:blipFill>
        <p:spPr>
          <a:xfrm>
            <a:off x="593127" y="2619634"/>
            <a:ext cx="2815491" cy="35439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252" y="2619634"/>
            <a:ext cx="4632038" cy="3519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342" y="2542878"/>
            <a:ext cx="973128" cy="751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80" y="2547576"/>
            <a:ext cx="1171027" cy="7514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22" y="61785"/>
            <a:ext cx="927678" cy="10191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F9C042-D1C8-48A2-BD27-8C4AE3BFC69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34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85" y="1193800"/>
            <a:ext cx="4345353" cy="4525963"/>
          </a:xfrm>
        </p:spPr>
        <p:txBody>
          <a:bodyPr/>
          <a:lstStyle/>
          <a:p>
            <a:r>
              <a:rPr lang="en-US" sz="2800" dirty="0"/>
              <a:t>Flight Software</a:t>
            </a:r>
          </a:p>
          <a:p>
            <a:pPr lvl="1"/>
            <a:r>
              <a:rPr lang="en-US" sz="2400" dirty="0"/>
              <a:t>Core Flight System (cFS)</a:t>
            </a:r>
          </a:p>
          <a:p>
            <a:r>
              <a:rPr lang="en-US" sz="2800" dirty="0"/>
              <a:t>Ground Station</a:t>
            </a:r>
          </a:p>
          <a:p>
            <a:pPr lvl="1"/>
            <a:r>
              <a:rPr lang="en-US" sz="2400" dirty="0"/>
              <a:t>Ball Aerospace COSMOS</a:t>
            </a:r>
          </a:p>
          <a:p>
            <a:r>
              <a:rPr lang="en-US" sz="2800" dirty="0"/>
              <a:t>Dynamics Engine</a:t>
            </a:r>
          </a:p>
          <a:p>
            <a:pPr lvl="1"/>
            <a:r>
              <a:rPr lang="en-US" sz="2400" dirty="0"/>
              <a:t>42</a:t>
            </a:r>
          </a:p>
          <a:p>
            <a:pPr lvl="1"/>
            <a:r>
              <a:rPr lang="en-US" sz="2400" dirty="0"/>
              <a:t>Provides visualization </a:t>
            </a:r>
          </a:p>
          <a:p>
            <a:r>
              <a:rPr lang="en-US" sz="2800" dirty="0"/>
              <a:t>NOS Engine</a:t>
            </a:r>
          </a:p>
          <a:p>
            <a:pPr lvl="1"/>
            <a:r>
              <a:rPr lang="en-US" sz="2400" dirty="0"/>
              <a:t>Communication protocols</a:t>
            </a:r>
          </a:p>
          <a:p>
            <a:pPr lvl="1"/>
            <a:r>
              <a:rPr lang="en-US" sz="2400" dirty="0"/>
              <a:t>Hardware simulators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F9C042-D1C8-48A2-BD27-8C4AE3BFC69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76" y="0"/>
            <a:ext cx="3013176" cy="10910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893" y="1279068"/>
            <a:ext cx="3888907" cy="271419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12/03/2018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738" y="4114961"/>
            <a:ext cx="3836613" cy="20458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22" y="61785"/>
            <a:ext cx="927678" cy="1019175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6888" y="6388718"/>
            <a:ext cx="30797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NASA IV&amp;V – JSTAR</a:t>
            </a:r>
          </a:p>
        </p:txBody>
      </p:sp>
    </p:spTree>
    <p:extLst>
      <p:ext uri="{BB962C8B-B14F-4D97-AF65-F5344CB8AC3E}">
        <p14:creationId xmlns:p14="http://schemas.microsoft.com/office/powerpoint/2010/main" val="114238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F9C042-D1C8-48A2-BD27-8C4AE3BFC69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76" y="0"/>
            <a:ext cx="3013176" cy="1091086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01751" y="1293813"/>
            <a:ext cx="8229600" cy="4895507"/>
          </a:xfrm>
        </p:spPr>
        <p:txBody>
          <a:bodyPr/>
          <a:lstStyle/>
          <a:p>
            <a:r>
              <a:rPr lang="en-US" sz="2400" dirty="0"/>
              <a:t>Uses:</a:t>
            </a:r>
          </a:p>
          <a:p>
            <a:pPr lvl="1"/>
            <a:r>
              <a:rPr lang="en-US" sz="2000" dirty="0"/>
              <a:t>Early Development</a:t>
            </a:r>
          </a:p>
          <a:p>
            <a:pPr lvl="1"/>
            <a:r>
              <a:rPr lang="en-US" sz="2000" dirty="0"/>
              <a:t>Integration</a:t>
            </a:r>
          </a:p>
          <a:p>
            <a:pPr lvl="1"/>
            <a:r>
              <a:rPr lang="en-US" sz="2000" dirty="0"/>
              <a:t>Mission Planning / Training</a:t>
            </a:r>
          </a:p>
          <a:p>
            <a:pPr lvl="1"/>
            <a:r>
              <a:rPr lang="en-US" sz="2000" dirty="0"/>
              <a:t>Verification and Validation</a:t>
            </a:r>
          </a:p>
          <a:p>
            <a:r>
              <a:rPr lang="en-US" sz="2400" dirty="0"/>
              <a:t>Simulated Components:</a:t>
            </a:r>
          </a:p>
          <a:p>
            <a:pPr lvl="1"/>
            <a:r>
              <a:rPr lang="en-US" sz="2000" dirty="0"/>
              <a:t>BCT XACT </a:t>
            </a:r>
          </a:p>
          <a:p>
            <a:pPr lvl="1"/>
            <a:r>
              <a:rPr lang="en-US" sz="2000" dirty="0"/>
              <a:t>Cadet UHF Radio</a:t>
            </a:r>
          </a:p>
          <a:p>
            <a:pPr lvl="1"/>
            <a:r>
              <a:rPr lang="en-US" sz="2000" dirty="0"/>
              <a:t>Clyde Space Batteries / EPS</a:t>
            </a:r>
          </a:p>
          <a:p>
            <a:pPr lvl="1"/>
            <a:r>
              <a:rPr lang="en-US" sz="2000" dirty="0"/>
              <a:t>Generic Science Instruments</a:t>
            </a:r>
          </a:p>
          <a:p>
            <a:pPr lvl="1"/>
            <a:r>
              <a:rPr lang="en-US" sz="2000" dirty="0"/>
              <a:t>GomSpace Nanomind A3200 Sensors</a:t>
            </a:r>
          </a:p>
          <a:p>
            <a:pPr lvl="1"/>
            <a:r>
              <a:rPr lang="en-US" sz="2000" dirty="0"/>
              <a:t>ISISpace Antenna</a:t>
            </a:r>
          </a:p>
          <a:p>
            <a:pPr lvl="1"/>
            <a:r>
              <a:rPr lang="en-US" sz="2000" dirty="0"/>
              <a:t>NovAtel OEM 615 GPS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12/03/2018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 t="2392" r="10480" b="25267"/>
          <a:stretch/>
        </p:blipFill>
        <p:spPr>
          <a:xfrm>
            <a:off x="4381082" y="1490976"/>
            <a:ext cx="3857704" cy="1873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9" b="18551"/>
          <a:stretch/>
        </p:blipFill>
        <p:spPr>
          <a:xfrm>
            <a:off x="5117958" y="3073730"/>
            <a:ext cx="3832767" cy="1873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Curved Up Arrow 18"/>
          <p:cNvSpPr/>
          <p:nvPr/>
        </p:nvSpPr>
        <p:spPr>
          <a:xfrm rot="3449126">
            <a:off x="4689872" y="3419098"/>
            <a:ext cx="334808" cy="373855"/>
          </a:xfrm>
          <a:prstGeom prst="curvedUpArrow">
            <a:avLst/>
          </a:prstGeom>
          <a:ln>
            <a:solidFill>
              <a:srgbClr val="FFD55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Up Arrow 19"/>
          <p:cNvSpPr/>
          <p:nvPr/>
        </p:nvSpPr>
        <p:spPr>
          <a:xfrm rot="13993219">
            <a:off x="8319507" y="2640801"/>
            <a:ext cx="334808" cy="373854"/>
          </a:xfrm>
          <a:prstGeom prst="curvedUpArrow">
            <a:avLst/>
          </a:prstGeom>
          <a:ln>
            <a:solidFill>
              <a:srgbClr val="FFD55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6888" y="6388718"/>
            <a:ext cx="30797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NASA IV&amp;V – JSTAR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22" y="61785"/>
            <a:ext cx="927678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3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Simulation To Flight - 1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84" y="1193800"/>
            <a:ext cx="6026811" cy="5027690"/>
          </a:xfrm>
        </p:spPr>
        <p:txBody>
          <a:bodyPr/>
          <a:lstStyle/>
          <a:p>
            <a:r>
              <a:rPr lang="en-US" sz="2800" dirty="0"/>
              <a:t>First CubeSat from West Virginia</a:t>
            </a:r>
          </a:p>
          <a:p>
            <a:r>
              <a:rPr lang="en-US" sz="2800" dirty="0"/>
              <a:t>Manifested for launch in 2018</a:t>
            </a:r>
          </a:p>
          <a:p>
            <a:r>
              <a:rPr lang="en-US" sz="2800" dirty="0"/>
              <a:t>Objectives</a:t>
            </a:r>
          </a:p>
          <a:p>
            <a:pPr lvl="1"/>
            <a:r>
              <a:rPr lang="en-US" sz="2400" b="1" dirty="0"/>
              <a:t>Primary: Open source simulator</a:t>
            </a:r>
          </a:p>
          <a:p>
            <a:pPr lvl="2"/>
            <a:r>
              <a:rPr lang="en-US" dirty="0"/>
              <a:t>Develop advanced toolset to identify and resolve software issues</a:t>
            </a:r>
          </a:p>
          <a:p>
            <a:pPr lvl="2"/>
            <a:r>
              <a:rPr lang="en-US" dirty="0"/>
              <a:t>Evidence on cost and time savings</a:t>
            </a:r>
          </a:p>
          <a:p>
            <a:pPr lvl="1"/>
            <a:r>
              <a:rPr lang="en-US" sz="2400" dirty="0"/>
              <a:t>Meaningful science</a:t>
            </a:r>
          </a:p>
          <a:p>
            <a:pPr lvl="2"/>
            <a:r>
              <a:rPr lang="en-US" i="1" dirty="0"/>
              <a:t>Five separate payloads from WVU</a:t>
            </a:r>
            <a:endParaRPr lang="en-US" sz="2400" i="1" dirty="0"/>
          </a:p>
          <a:p>
            <a:pPr lvl="1"/>
            <a:r>
              <a:rPr lang="en-US" sz="2400" dirty="0"/>
              <a:t>Outreach and continued collaborations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12/03/2018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6888" y="6388718"/>
            <a:ext cx="30797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NASA IV&amp;V – JSTAR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22" y="61785"/>
            <a:ext cx="927678" cy="101917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F9C042-D1C8-48A2-BD27-8C4AE3BFC69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7" r="46454" b="2937"/>
          <a:stretch/>
        </p:blipFill>
        <p:spPr>
          <a:xfrm>
            <a:off x="6683919" y="1465076"/>
            <a:ext cx="2002881" cy="4512994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9" name="Picture 8" descr="WVU_Logotyp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0383" y="5717289"/>
            <a:ext cx="3529010" cy="52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6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Day In The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84" y="1193800"/>
            <a:ext cx="4025835" cy="5027690"/>
          </a:xfrm>
        </p:spPr>
        <p:txBody>
          <a:bodyPr/>
          <a:lstStyle/>
          <a:p>
            <a:r>
              <a:rPr lang="en-US" sz="2800" dirty="0"/>
              <a:t>Explore the system</a:t>
            </a:r>
          </a:p>
          <a:p>
            <a:r>
              <a:rPr lang="en-US" sz="2800" dirty="0"/>
              <a:t>Investigate areas of interest</a:t>
            </a:r>
          </a:p>
          <a:p>
            <a:r>
              <a:rPr lang="en-US" sz="2800" dirty="0"/>
              <a:t>Search for bugs</a:t>
            </a:r>
          </a:p>
          <a:p>
            <a:r>
              <a:rPr lang="en-US" sz="2800" dirty="0"/>
              <a:t>Train for the mission</a:t>
            </a:r>
          </a:p>
          <a:p>
            <a:r>
              <a:rPr lang="en-US" sz="2800" dirty="0"/>
              <a:t>Verify concept of operations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12/03/2018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6888" y="6388718"/>
            <a:ext cx="30797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NASA IV&amp;V – JSTAR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22" y="61785"/>
            <a:ext cx="927678" cy="101917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F9C042-D1C8-48A2-BD27-8C4AE3BFC69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725" y="1232028"/>
            <a:ext cx="4092575" cy="50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8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On Orbit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84" y="1193800"/>
            <a:ext cx="8227891" cy="5027690"/>
          </a:xfrm>
        </p:spPr>
        <p:txBody>
          <a:bodyPr/>
          <a:lstStyle/>
          <a:p>
            <a:r>
              <a:rPr lang="en-US" sz="2800" dirty="0"/>
              <a:t>Errors</a:t>
            </a:r>
          </a:p>
          <a:p>
            <a:pPr lvl="1"/>
            <a:r>
              <a:rPr lang="en-US" sz="2400" dirty="0"/>
              <a:t>Corruption</a:t>
            </a:r>
          </a:p>
          <a:p>
            <a:pPr lvl="1"/>
            <a:r>
              <a:rPr lang="en-US" sz="2400" dirty="0"/>
              <a:t>Invalid data</a:t>
            </a:r>
          </a:p>
          <a:p>
            <a:pPr lvl="1"/>
            <a:r>
              <a:rPr lang="en-US" sz="2400" dirty="0"/>
              <a:t>Stuck switch</a:t>
            </a:r>
          </a:p>
          <a:p>
            <a:pPr lvl="1"/>
            <a:r>
              <a:rPr lang="en-US" sz="2400" dirty="0"/>
              <a:t>Timeouts</a:t>
            </a:r>
          </a:p>
          <a:p>
            <a:r>
              <a:rPr lang="en-US" sz="2800" dirty="0"/>
              <a:t>Failures</a:t>
            </a:r>
          </a:p>
          <a:p>
            <a:pPr lvl="1"/>
            <a:r>
              <a:rPr lang="en-US" sz="2400" dirty="0"/>
              <a:t>Bus</a:t>
            </a:r>
          </a:p>
          <a:p>
            <a:pPr lvl="1"/>
            <a:r>
              <a:rPr lang="en-US" sz="2400" dirty="0"/>
              <a:t>Component</a:t>
            </a:r>
          </a:p>
          <a:p>
            <a:pPr lvl="1"/>
            <a:r>
              <a:rPr lang="en-US" sz="2400" dirty="0"/>
              <a:t>Deployment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12/03/2018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6888" y="6388718"/>
            <a:ext cx="30797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NASA IV&amp;V – JSTAR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22" y="61785"/>
            <a:ext cx="927678" cy="101917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F9C042-D1C8-48A2-BD27-8C4AE3BFC69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300" y="1181753"/>
            <a:ext cx="3902075" cy="503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1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Ground Station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84" y="1193800"/>
            <a:ext cx="8227891" cy="5027690"/>
          </a:xfrm>
        </p:spPr>
        <p:txBody>
          <a:bodyPr/>
          <a:lstStyle/>
          <a:p>
            <a:r>
              <a:rPr lang="en-US" sz="2800" dirty="0"/>
              <a:t>Build database and tables</a:t>
            </a:r>
          </a:p>
          <a:p>
            <a:r>
              <a:rPr lang="en-US" sz="2800" dirty="0"/>
              <a:t>Verify</a:t>
            </a:r>
          </a:p>
          <a:p>
            <a:pPr lvl="1"/>
            <a:r>
              <a:rPr lang="en-US" sz="2400" dirty="0"/>
              <a:t>Endianness</a:t>
            </a:r>
          </a:p>
          <a:p>
            <a:pPr lvl="1"/>
            <a:r>
              <a:rPr lang="en-US" sz="2400" dirty="0"/>
              <a:t>Packing</a:t>
            </a:r>
          </a:p>
          <a:p>
            <a:pPr lvl="1"/>
            <a:r>
              <a:rPr lang="en-US" sz="2400" dirty="0"/>
              <a:t>Interpretation</a:t>
            </a:r>
          </a:p>
          <a:p>
            <a:r>
              <a:rPr lang="en-US" sz="2800" dirty="0"/>
              <a:t>Validate</a:t>
            </a:r>
            <a:endParaRPr lang="en-US" dirty="0"/>
          </a:p>
          <a:p>
            <a:pPr lvl="1"/>
            <a:r>
              <a:rPr lang="en-US" sz="2400" dirty="0"/>
              <a:t>Scripts</a:t>
            </a:r>
          </a:p>
          <a:p>
            <a:pPr lvl="1"/>
            <a:r>
              <a:rPr lang="en-US" sz="2400" dirty="0"/>
              <a:t>Telemetry</a:t>
            </a:r>
            <a:endParaRPr lang="en-US" dirty="0"/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12/03/2018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6888" y="6388718"/>
            <a:ext cx="30797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NASA IV&amp;V – JSTAR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22" y="61785"/>
            <a:ext cx="927678" cy="101917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F9C042-D1C8-48A2-BD27-8C4AE3BFC69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58" y="2192942"/>
            <a:ext cx="5443242" cy="308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2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 - &amp;quot;Agenda&amp;quot;&quot;/&gt;&lt;property id=&quot;20307&quot; value=&quot;491&quot;/&gt;&lt;/object&gt;&lt;object type=&quot;3&quot; unique_id=&quot;10011&quot;&gt;&lt;property id=&quot;20148&quot; value=&quot;5&quot;/&gt;&lt;property id=&quot;20300&quot; value=&quot;Slide 7 - &amp;quot;Current Use&amp;quot;&quot;/&gt;&lt;property id=&quot;20307&quot; value=&quot;603&quot;/&gt;&lt;/object&gt;&lt;object type=&quot;3&quot; unique_id=&quot;10020&quot;&gt;&lt;property id=&quot;20148&quot; value=&quot;5&quot;/&gt;&lt;property id=&quot;20300&quot; value=&quot;Slide 11 - &amp;quot;Conclusion&amp;quot;&quot;/&gt;&lt;property id=&quot;20307&quot; value=&quot;599&quot;/&gt;&lt;/object&gt;&lt;object type=&quot;3&quot; unique_id=&quot;10078&quot;&gt;&lt;property id=&quot;20148&quot; value=&quot;5&quot;/&gt;&lt;property id=&quot;20300&quot; value=&quot;Slide 3 - &amp;quot;ITCSB Description&amp;quot;&quot;/&gt;&lt;property id=&quot;20307&quot; value=&quot;626&quot;/&gt;&lt;/object&gt;&lt;object type=&quot;3&quot; unique_id=&quot;10079&quot;&gt;&lt;property id=&quot;20148&quot; value=&quot;5&quot;/&gt;&lt;property id=&quot;20300&quot; value=&quot;Slide 4 - &amp;quot;ITCSB Features&amp;quot;&quot;/&gt;&lt;property id=&quot;20307&quot; value=&quot;622&quot;/&gt;&lt;/object&gt;&lt;object type=&quot;3&quot; unique_id=&quot;10080&quot;&gt;&lt;property id=&quot;20148&quot; value=&quot;5&quot;/&gt;&lt;property id=&quot;20300&quot; value=&quot;Slide 5 - &amp;quot;ITCSB Interception&amp;quot;&quot;/&gt;&lt;property id=&quot;20307&quot; value=&quot;627&quot;/&gt;&lt;/object&gt;&lt;object type=&quot;3&quot; unique_id=&quot;10081&quot;&gt;&lt;property id=&quot;20148&quot; value=&quot;5&quot;/&gt;&lt;property id=&quot;20300&quot; value=&quot;Slide 6 - &amp;quot;ITCSB Interception&amp;quot;&quot;/&gt;&lt;property id=&quot;20307&quot; value=&quot;624&quot;/&gt;&lt;/object&gt;&lt;object type=&quot;3&quot; unique_id=&quot;10183&quot;&gt;&lt;property id=&quot;20148&quot; value=&quot;5&quot;/&gt;&lt;property id=&quot;20300&quot; value=&quot;Slide 8&quot;/&gt;&lt;property id=&quot;20307&quot; value=&quot;628&quot;/&gt;&lt;/object&gt;&lt;object type=&quot;3&quot; unique_id=&quot;10184&quot;&gt;&lt;property id=&quot;20148&quot; value=&quot;5&quot;/&gt;&lt;property id=&quot;20300&quot; value=&quot;Slide 9&quot;/&gt;&lt;property id=&quot;20307&quot; value=&quot;629&quot;/&gt;&lt;/object&gt;&lt;object type=&quot;3&quot; unique_id=&quot;10185&quot;&gt;&lt;property id=&quot;20148&quot; value=&quot;5&quot;/&gt;&lt;property id=&quot;20300&quot; value=&quot;Slide 10&quot;/&gt;&lt;property id=&quot;20307&quot; value=&quot;63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20166</TotalTime>
  <Words>363</Words>
  <Application>Microsoft Office PowerPoint</Application>
  <PresentationFormat>On-screen Show (4:3)</PresentationFormat>
  <Paragraphs>167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Overview</vt:lpstr>
      <vt:lpstr>NASA IV&amp;V – JSTAR ITC</vt:lpstr>
      <vt:lpstr>PowerPoint Presentation</vt:lpstr>
      <vt:lpstr>PowerPoint Presentation</vt:lpstr>
      <vt:lpstr>Simulation To Flight - 1</vt:lpstr>
      <vt:lpstr>Day In The Life</vt:lpstr>
      <vt:lpstr>On Orbit Operations</vt:lpstr>
      <vt:lpstr>Ground Station Testing</vt:lpstr>
      <vt:lpstr>Framework for Spacecraft Security</vt:lpstr>
      <vt:lpstr>Demo</vt:lpstr>
      <vt:lpstr>Questions?</vt:lpstr>
    </vt:vector>
  </TitlesOfParts>
  <Manager>Frank Huy</Manager>
  <Company>NASA IV&amp;V Facility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STF-1</dc:title>
  <dc:subject>SMAP</dc:subject>
  <dc:creator>NASA IV&amp;V ITC</dc:creator>
  <cp:lastModifiedBy>mkvanhecke</cp:lastModifiedBy>
  <cp:revision>2298</cp:revision>
  <dcterms:created xsi:type="dcterms:W3CDTF">2006-08-16T00:00:00Z</dcterms:created>
  <dcterms:modified xsi:type="dcterms:W3CDTF">2018-12-03T20:33:17Z</dcterms:modified>
</cp:coreProperties>
</file>