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3" r:id="rId1"/>
  </p:sldMasterIdLst>
  <p:notesMasterIdLst>
    <p:notesMasterId r:id="rId29"/>
  </p:notesMasterIdLst>
  <p:handoutMasterIdLst>
    <p:handoutMasterId r:id="rId30"/>
  </p:handoutMasterIdLst>
  <p:sldIdLst>
    <p:sldId id="256" r:id="rId2"/>
    <p:sldId id="257" r:id="rId3"/>
    <p:sldId id="259" r:id="rId4"/>
    <p:sldId id="285" r:id="rId5"/>
    <p:sldId id="262" r:id="rId6"/>
    <p:sldId id="267" r:id="rId7"/>
    <p:sldId id="258" r:id="rId8"/>
    <p:sldId id="265" r:id="rId9"/>
    <p:sldId id="264" r:id="rId10"/>
    <p:sldId id="266" r:id="rId11"/>
    <p:sldId id="260" r:id="rId12"/>
    <p:sldId id="263" r:id="rId13"/>
    <p:sldId id="270" r:id="rId14"/>
    <p:sldId id="269" r:id="rId15"/>
    <p:sldId id="271" r:id="rId16"/>
    <p:sldId id="276" r:id="rId17"/>
    <p:sldId id="274" r:id="rId18"/>
    <p:sldId id="277" r:id="rId19"/>
    <p:sldId id="268" r:id="rId20"/>
    <p:sldId id="286" r:id="rId21"/>
    <p:sldId id="287" r:id="rId22"/>
    <p:sldId id="273" r:id="rId23"/>
    <p:sldId id="272" r:id="rId24"/>
    <p:sldId id="261" r:id="rId25"/>
    <p:sldId id="280" r:id="rId26"/>
    <p:sldId id="282" r:id="rId27"/>
    <p:sldId id="283" r:id="rId28"/>
  </p:sldIdLst>
  <p:sldSz cx="9144000" cy="5715000" type="screen16x10"/>
  <p:notesSz cx="70104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4917"/>
    <a:srgbClr val="986F24"/>
    <a:srgbClr val="FFF2CC"/>
    <a:srgbClr val="C39A3D"/>
    <a:srgbClr val="4B4B71"/>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97" autoAdjust="0"/>
    <p:restoredTop sz="83155" autoAdjust="0"/>
  </p:normalViewPr>
  <p:slideViewPr>
    <p:cSldViewPr>
      <p:cViewPr varScale="1">
        <p:scale>
          <a:sx n="89" d="100"/>
          <a:sy n="89" d="100"/>
        </p:scale>
        <p:origin x="-1037" y="-13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462"/>
    </p:cViewPr>
  </p:sorterViewPr>
  <p:notesViewPr>
    <p:cSldViewPr>
      <p:cViewPr varScale="1">
        <p:scale>
          <a:sx n="119" d="100"/>
          <a:sy n="119" d="100"/>
        </p:scale>
        <p:origin x="-4420" y="-7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2"/>
            <a:ext cx="3004457" cy="457988"/>
          </a:xfrm>
          <a:prstGeom prst="rect">
            <a:avLst/>
          </a:prstGeom>
          <a:noFill/>
          <a:ln w="9525">
            <a:noFill/>
            <a:miter lim="800000"/>
            <a:headEnd/>
            <a:tailEnd/>
          </a:ln>
          <a:effectLst/>
        </p:spPr>
        <p:txBody>
          <a:bodyPr vert="horz" wrap="square" lIns="91919" tIns="45959" rIns="91919" bIns="45959" numCol="1" anchor="t" anchorCtr="0" compatLnSpc="1">
            <a:prstTxWarp prst="textNoShape">
              <a:avLst/>
            </a:prstTxWarp>
          </a:bodyPr>
          <a:lstStyle>
            <a:lvl1pPr>
              <a:defRPr sz="1200">
                <a:latin typeface="Arial" charset="0"/>
                <a:ea typeface="ＭＳ Ｐゴシック" pitchFamily="36" charset="-128"/>
              </a:defRPr>
            </a:lvl1pPr>
          </a:lstStyle>
          <a:p>
            <a:pPr>
              <a:defRPr/>
            </a:pPr>
            <a:endParaRPr lang="en-US" dirty="0"/>
          </a:p>
        </p:txBody>
      </p:sp>
      <p:sp>
        <p:nvSpPr>
          <p:cNvPr id="51203" name="Rectangle 3"/>
          <p:cNvSpPr>
            <a:spLocks noGrp="1" noChangeArrowheads="1"/>
          </p:cNvSpPr>
          <p:nvPr>
            <p:ph type="dt" sz="quarter" idx="1"/>
          </p:nvPr>
        </p:nvSpPr>
        <p:spPr bwMode="auto">
          <a:xfrm>
            <a:off x="4005945" y="2"/>
            <a:ext cx="3004457" cy="457988"/>
          </a:xfrm>
          <a:prstGeom prst="rect">
            <a:avLst/>
          </a:prstGeom>
          <a:noFill/>
          <a:ln w="9525">
            <a:noFill/>
            <a:miter lim="800000"/>
            <a:headEnd/>
            <a:tailEnd/>
          </a:ln>
          <a:effectLst/>
        </p:spPr>
        <p:txBody>
          <a:bodyPr vert="horz" wrap="square" lIns="91919" tIns="45959" rIns="91919" bIns="45959" numCol="1" anchor="t" anchorCtr="0" compatLnSpc="1">
            <a:prstTxWarp prst="textNoShape">
              <a:avLst/>
            </a:prstTxWarp>
          </a:bodyPr>
          <a:lstStyle>
            <a:lvl1pPr algn="r">
              <a:defRPr sz="1200">
                <a:latin typeface="Arial" charset="0"/>
                <a:ea typeface="ＭＳ Ｐゴシック" pitchFamily="36" charset="-128"/>
              </a:defRPr>
            </a:lvl1pPr>
          </a:lstStyle>
          <a:p>
            <a:pPr>
              <a:defRPr/>
            </a:pPr>
            <a:endParaRPr lang="en-US" dirty="0"/>
          </a:p>
        </p:txBody>
      </p:sp>
      <p:sp>
        <p:nvSpPr>
          <p:cNvPr id="51204" name="Rectangle 4"/>
          <p:cNvSpPr>
            <a:spLocks noGrp="1" noChangeArrowheads="1"/>
          </p:cNvSpPr>
          <p:nvPr>
            <p:ph type="ftr" sz="quarter" idx="2"/>
          </p:nvPr>
        </p:nvSpPr>
        <p:spPr bwMode="auto">
          <a:xfrm>
            <a:off x="0" y="8778091"/>
            <a:ext cx="3004457" cy="457988"/>
          </a:xfrm>
          <a:prstGeom prst="rect">
            <a:avLst/>
          </a:prstGeom>
          <a:noFill/>
          <a:ln w="9525">
            <a:noFill/>
            <a:miter lim="800000"/>
            <a:headEnd/>
            <a:tailEnd/>
          </a:ln>
          <a:effectLst/>
        </p:spPr>
        <p:txBody>
          <a:bodyPr vert="horz" wrap="square" lIns="91919" tIns="45959" rIns="91919" bIns="45959" numCol="1" anchor="b" anchorCtr="0" compatLnSpc="1">
            <a:prstTxWarp prst="textNoShape">
              <a:avLst/>
            </a:prstTxWarp>
          </a:bodyPr>
          <a:lstStyle>
            <a:lvl1pPr>
              <a:defRPr sz="1200">
                <a:latin typeface="Arial" charset="0"/>
                <a:ea typeface="ＭＳ Ｐゴシック" pitchFamily="36" charset="-128"/>
              </a:defRPr>
            </a:lvl1pPr>
          </a:lstStyle>
          <a:p>
            <a:pPr>
              <a:defRPr/>
            </a:pPr>
            <a:endParaRPr lang="en-US" dirty="0"/>
          </a:p>
        </p:txBody>
      </p:sp>
      <p:sp>
        <p:nvSpPr>
          <p:cNvPr id="51205" name="Rectangle 5"/>
          <p:cNvSpPr>
            <a:spLocks noGrp="1" noChangeArrowheads="1"/>
          </p:cNvSpPr>
          <p:nvPr>
            <p:ph type="sldNum" sz="quarter" idx="3"/>
          </p:nvPr>
        </p:nvSpPr>
        <p:spPr bwMode="auto">
          <a:xfrm>
            <a:off x="4005945" y="8778091"/>
            <a:ext cx="3004457" cy="457988"/>
          </a:xfrm>
          <a:prstGeom prst="rect">
            <a:avLst/>
          </a:prstGeom>
          <a:noFill/>
          <a:ln w="9525">
            <a:noFill/>
            <a:miter lim="800000"/>
            <a:headEnd/>
            <a:tailEnd/>
          </a:ln>
          <a:effectLst/>
        </p:spPr>
        <p:txBody>
          <a:bodyPr vert="horz" wrap="square" lIns="91919" tIns="45959" rIns="91919" bIns="45959" numCol="1" anchor="b" anchorCtr="0" compatLnSpc="1">
            <a:prstTxWarp prst="textNoShape">
              <a:avLst/>
            </a:prstTxWarp>
          </a:bodyPr>
          <a:lstStyle>
            <a:lvl1pPr algn="r">
              <a:defRPr sz="1200">
                <a:latin typeface="Arial" charset="0"/>
                <a:ea typeface="ＭＳ Ｐゴシック" pitchFamily="36" charset="-128"/>
              </a:defRPr>
            </a:lvl1pPr>
          </a:lstStyle>
          <a:p>
            <a:pPr>
              <a:defRPr/>
            </a:pPr>
            <a:fld id="{8DEC7616-1A27-40B5-AE73-3A3559C69A43}" type="slidenum">
              <a:rPr lang="en-US"/>
              <a:pPr>
                <a:defRPr/>
              </a:pPr>
              <a:t>‹#›</a:t>
            </a:fld>
            <a:endParaRPr lang="en-US" dirty="0"/>
          </a:p>
        </p:txBody>
      </p:sp>
    </p:spTree>
    <p:extLst>
      <p:ext uri="{BB962C8B-B14F-4D97-AF65-F5344CB8AC3E}">
        <p14:creationId xmlns:p14="http://schemas.microsoft.com/office/powerpoint/2010/main" val="2742851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161" cy="461168"/>
          </a:xfrm>
          <a:prstGeom prst="rect">
            <a:avLst/>
          </a:prstGeom>
          <a:noFill/>
          <a:ln w="9525">
            <a:noFill/>
            <a:miter lim="800000"/>
            <a:headEnd/>
            <a:tailEnd/>
          </a:ln>
        </p:spPr>
        <p:txBody>
          <a:bodyPr vert="horz" wrap="square" lIns="92793" tIns="46396" rIns="92793" bIns="46396" numCol="1" anchor="t" anchorCtr="0" compatLnSpc="1">
            <a:prstTxWarp prst="textNoShape">
              <a:avLst/>
            </a:prstTxWarp>
          </a:bodyPr>
          <a:lstStyle>
            <a:lvl1pPr defTabSz="927166">
              <a:defRPr sz="1200">
                <a:latin typeface="Arial" charset="0"/>
                <a:ea typeface="ＭＳ Ｐゴシック" pitchFamily="36" charset="-128"/>
              </a:defRPr>
            </a:lvl1pPr>
          </a:lstStyle>
          <a:p>
            <a:pPr>
              <a:defRPr/>
            </a:pPr>
            <a:endParaRPr lang="en-US" dirty="0"/>
          </a:p>
        </p:txBody>
      </p:sp>
      <p:sp>
        <p:nvSpPr>
          <p:cNvPr id="3075" name="Rectangle 3"/>
          <p:cNvSpPr>
            <a:spLocks noGrp="1" noChangeArrowheads="1"/>
          </p:cNvSpPr>
          <p:nvPr>
            <p:ph type="dt" idx="1"/>
          </p:nvPr>
        </p:nvSpPr>
        <p:spPr bwMode="auto">
          <a:xfrm>
            <a:off x="3972240" y="0"/>
            <a:ext cx="3038160" cy="461168"/>
          </a:xfrm>
          <a:prstGeom prst="rect">
            <a:avLst/>
          </a:prstGeom>
          <a:noFill/>
          <a:ln w="9525">
            <a:noFill/>
            <a:miter lim="800000"/>
            <a:headEnd/>
            <a:tailEnd/>
          </a:ln>
        </p:spPr>
        <p:txBody>
          <a:bodyPr vert="horz" wrap="square" lIns="92793" tIns="46396" rIns="92793" bIns="46396" numCol="1" anchor="t" anchorCtr="0" compatLnSpc="1">
            <a:prstTxWarp prst="textNoShape">
              <a:avLst/>
            </a:prstTxWarp>
          </a:bodyPr>
          <a:lstStyle>
            <a:lvl1pPr algn="r" defTabSz="927166">
              <a:defRPr sz="1200">
                <a:latin typeface="Arial" charset="0"/>
                <a:ea typeface="ＭＳ Ｐゴシック" pitchFamily="36"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736600" y="693738"/>
            <a:ext cx="5537200" cy="34623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078" y="4387456"/>
            <a:ext cx="5142244" cy="4155279"/>
          </a:xfrm>
          <a:prstGeom prst="rect">
            <a:avLst/>
          </a:prstGeom>
          <a:noFill/>
          <a:ln w="9525">
            <a:noFill/>
            <a:miter lim="800000"/>
            <a:headEnd/>
            <a:tailEnd/>
          </a:ln>
        </p:spPr>
        <p:txBody>
          <a:bodyPr vert="horz" wrap="square" lIns="92793" tIns="46396" rIns="92793" bIns="463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3" y="8774908"/>
            <a:ext cx="3038161" cy="461168"/>
          </a:xfrm>
          <a:prstGeom prst="rect">
            <a:avLst/>
          </a:prstGeom>
          <a:noFill/>
          <a:ln w="9525">
            <a:noFill/>
            <a:miter lim="800000"/>
            <a:headEnd/>
            <a:tailEnd/>
          </a:ln>
        </p:spPr>
        <p:txBody>
          <a:bodyPr vert="horz" wrap="square" lIns="92793" tIns="46396" rIns="92793" bIns="46396" numCol="1" anchor="b" anchorCtr="0" compatLnSpc="1">
            <a:prstTxWarp prst="textNoShape">
              <a:avLst/>
            </a:prstTxWarp>
          </a:bodyPr>
          <a:lstStyle>
            <a:lvl1pPr defTabSz="927166">
              <a:defRPr sz="1200">
                <a:latin typeface="Arial" charset="0"/>
                <a:ea typeface="ＭＳ Ｐゴシック" pitchFamily="36" charset="-128"/>
              </a:defRPr>
            </a:lvl1pPr>
          </a:lstStyle>
          <a:p>
            <a:pPr>
              <a:defRPr/>
            </a:pPr>
            <a:endParaRPr lang="en-US" dirty="0"/>
          </a:p>
        </p:txBody>
      </p:sp>
      <p:sp>
        <p:nvSpPr>
          <p:cNvPr id="3079" name="Rectangle 7"/>
          <p:cNvSpPr>
            <a:spLocks noGrp="1" noChangeArrowheads="1"/>
          </p:cNvSpPr>
          <p:nvPr>
            <p:ph type="sldNum" sz="quarter" idx="5"/>
          </p:nvPr>
        </p:nvSpPr>
        <p:spPr bwMode="auto">
          <a:xfrm>
            <a:off x="3972240" y="8774908"/>
            <a:ext cx="3038160" cy="461168"/>
          </a:xfrm>
          <a:prstGeom prst="rect">
            <a:avLst/>
          </a:prstGeom>
          <a:noFill/>
          <a:ln w="9525">
            <a:noFill/>
            <a:miter lim="800000"/>
            <a:headEnd/>
            <a:tailEnd/>
          </a:ln>
        </p:spPr>
        <p:txBody>
          <a:bodyPr vert="horz" wrap="square" lIns="92793" tIns="46396" rIns="92793" bIns="46396" numCol="1" anchor="b" anchorCtr="0" compatLnSpc="1">
            <a:prstTxWarp prst="textNoShape">
              <a:avLst/>
            </a:prstTxWarp>
          </a:bodyPr>
          <a:lstStyle>
            <a:lvl1pPr algn="r" defTabSz="927166">
              <a:defRPr sz="1200">
                <a:latin typeface="Arial" charset="0"/>
                <a:ea typeface="ＭＳ Ｐゴシック" pitchFamily="36" charset="-128"/>
              </a:defRPr>
            </a:lvl1pPr>
          </a:lstStyle>
          <a:p>
            <a:pPr>
              <a:defRPr/>
            </a:pPr>
            <a:fld id="{37B1ED28-49F6-42B7-863D-B70B465C6AC8}" type="slidenum">
              <a:rPr lang="en-US"/>
              <a:pPr>
                <a:defRPr/>
              </a:pPr>
              <a:t>‹#›</a:t>
            </a:fld>
            <a:endParaRPr lang="en-US" dirty="0"/>
          </a:p>
        </p:txBody>
      </p:sp>
    </p:spTree>
    <p:extLst>
      <p:ext uri="{BB962C8B-B14F-4D97-AF65-F5344CB8AC3E}">
        <p14:creationId xmlns:p14="http://schemas.microsoft.com/office/powerpoint/2010/main" val="525820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5</a:t>
            </a:fld>
            <a:endParaRPr lang="en-US" dirty="0"/>
          </a:p>
        </p:txBody>
      </p:sp>
    </p:spTree>
    <p:extLst>
      <p:ext uri="{BB962C8B-B14F-4D97-AF65-F5344CB8AC3E}">
        <p14:creationId xmlns:p14="http://schemas.microsoft.com/office/powerpoint/2010/main" val="86916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ＭＳ Ｐゴシック" pitchFamily="36" charset="-128"/>
              <a:cs typeface="+mn-cs"/>
            </a:endParaRPr>
          </a:p>
          <a:p>
            <a:r>
              <a:rPr lang="en-US" sz="1200" b="0" i="0" u="none" strike="noStrike" kern="1200" baseline="0" dirty="0" smtClean="0">
                <a:solidFill>
                  <a:schemeClr val="tx1"/>
                </a:solidFill>
                <a:latin typeface="Arial" charset="0"/>
                <a:ea typeface="ＭＳ Ｐゴシック" pitchFamily="36" charset="-128"/>
                <a:cs typeface="+mn-cs"/>
              </a:rPr>
              <a:t> This presentation will introduce the concept of Activity Sequence Tables (ASTs), a new construct being designed for the </a:t>
            </a:r>
            <a:r>
              <a:rPr lang="en-US" sz="1200" b="0" i="0" u="none" strike="noStrike" kern="1200" baseline="0" dirty="0" err="1" smtClean="0">
                <a:solidFill>
                  <a:schemeClr val="tx1"/>
                </a:solidFill>
                <a:latin typeface="Arial" charset="0"/>
                <a:ea typeface="ＭＳ Ｐゴシック" pitchFamily="36" charset="-128"/>
                <a:cs typeface="+mn-cs"/>
              </a:rPr>
              <a:t>MAss</a:t>
            </a:r>
            <a:r>
              <a:rPr lang="en-US" sz="1200" b="0" i="0" u="none" strike="noStrike" kern="1200" baseline="0" dirty="0" smtClean="0">
                <a:solidFill>
                  <a:schemeClr val="tx1"/>
                </a:solidFill>
                <a:latin typeface="Arial" charset="0"/>
                <a:ea typeface="ＭＳ Ｐゴシック" pitchFamily="36" charset="-128"/>
                <a:cs typeface="+mn-cs"/>
              </a:rPr>
              <a:t> Spectrometer for Planetary </a:t>
            </a:r>
            <a:r>
              <a:rPr lang="en-US" sz="1200" b="0" i="0" u="none" strike="noStrike" kern="1200" baseline="0" dirty="0" err="1" smtClean="0">
                <a:solidFill>
                  <a:schemeClr val="tx1"/>
                </a:solidFill>
                <a:latin typeface="Arial" charset="0"/>
                <a:ea typeface="ＭＳ Ｐゴシック" pitchFamily="36" charset="-128"/>
                <a:cs typeface="+mn-cs"/>
              </a:rPr>
              <a:t>EXploration</a:t>
            </a:r>
            <a:r>
              <a:rPr lang="en-US" sz="1200" b="0" i="0" u="none" strike="noStrike" kern="1200" baseline="0" dirty="0" smtClean="0">
                <a:solidFill>
                  <a:schemeClr val="tx1"/>
                </a:solidFill>
                <a:latin typeface="Arial" charset="0"/>
                <a:ea typeface="ＭＳ Ｐゴシック" pitchFamily="36" charset="-128"/>
                <a:cs typeface="+mn-cs"/>
              </a:rPr>
              <a:t> (MASPEX) instrument, which is slated to fly aboard the Europa Clipper mission. ASTs are designed to facilitate robust recovery to science operations by largely removing the reliance on fixed timelines and the distinction between nominal operations and fault recovery. ASTs implement a flexible timeline where individual activities are allowed to execute any time within a defined schedule region, so that even after a Power-On or CPU reset instrument configuration and science activities can be scheduled at alternative but acceptable times and in the correct order. Furthermore, the AST supports compressing the timeline in order to ensure the most important science operations are performed (e.g. closest approach during a flyby) while skipping optional steps, which may involve a tradeoff between science quantity and quality. </a:t>
            </a:r>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6</a:t>
            </a:fld>
            <a:endParaRPr lang="en-US" dirty="0"/>
          </a:p>
        </p:txBody>
      </p:sp>
    </p:spTree>
    <p:extLst>
      <p:ext uri="{BB962C8B-B14F-4D97-AF65-F5344CB8AC3E}">
        <p14:creationId xmlns:p14="http://schemas.microsoft.com/office/powerpoint/2010/main" val="20879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ＭＳ Ｐゴシック" pitchFamily="36" charset="-128"/>
              <a:cs typeface="+mn-cs"/>
            </a:endParaRPr>
          </a:p>
          <a:p>
            <a:r>
              <a:rPr lang="en-US" sz="1200" b="0" i="0" u="none" strike="noStrike" kern="1200" baseline="0" dirty="0" smtClean="0">
                <a:solidFill>
                  <a:schemeClr val="tx1"/>
                </a:solidFill>
                <a:latin typeface="Arial" charset="0"/>
                <a:ea typeface="ＭＳ Ｐゴシック" pitchFamily="36" charset="-128"/>
                <a:cs typeface="+mn-cs"/>
              </a:rPr>
              <a:t> Traditional approaches to sequencing science operations in FSW include hard-coded logic, or use of </a:t>
            </a:r>
            <a:r>
              <a:rPr lang="en-US" sz="1200" b="0" i="0" u="none" strike="noStrike" kern="1200" baseline="0" dirty="0" err="1" smtClean="0">
                <a:solidFill>
                  <a:schemeClr val="tx1"/>
                </a:solidFill>
                <a:latin typeface="Arial" charset="0"/>
                <a:ea typeface="ＭＳ Ｐゴシック" pitchFamily="36" charset="-128"/>
                <a:cs typeface="+mn-cs"/>
              </a:rPr>
              <a:t>uploadable</a:t>
            </a:r>
            <a:r>
              <a:rPr lang="en-US" sz="1200" b="0" i="0" u="none" strike="noStrike" kern="1200" baseline="0" dirty="0" smtClean="0">
                <a:solidFill>
                  <a:schemeClr val="tx1"/>
                </a:solidFill>
                <a:latin typeface="Arial" charset="0"/>
                <a:ea typeface="ＭＳ Ｐゴシック" pitchFamily="36" charset="-128"/>
                <a:cs typeface="+mn-cs"/>
              </a:rPr>
              <a:t> command sequences such as absolute time sequences (ATSs) and relative time sequences (RTSs). Hard-coded logic may provide some means for recovery, but is inflexible, is unlikely to anticipate all of the fault scenarios that could occur, and requires FSW changes to alter the logic. ATSs and RTSs provide a more accessible means for on-orbit changes; however, ATSs suffer from the need to update the sequence for every campaign (e.g. every orbit), and there is no clear and deterministic way to know how and where to resume an ATS in the event of a reset (e.g. is it OK to skip all commands that have already executed or not?). RTSs contain relative times and as such don’t necessarily have to be updated for every campaign, but something has to trigger the RTS(s) which is often an ATS. Further, if an RTS is resumed it is even more difficult to know where to resume, because the command execution times are relative to when the RTS was first initiated. </a:t>
            </a:r>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9</a:t>
            </a:fld>
            <a:endParaRPr lang="en-US" dirty="0"/>
          </a:p>
        </p:txBody>
      </p:sp>
    </p:spTree>
    <p:extLst>
      <p:ext uri="{BB962C8B-B14F-4D97-AF65-F5344CB8AC3E}">
        <p14:creationId xmlns:p14="http://schemas.microsoft.com/office/powerpoint/2010/main" val="315465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AST</a:t>
            </a:r>
            <a:r>
              <a:rPr lang="en-US" baseline="0" dirty="0" smtClean="0"/>
              <a:t>s u</a:t>
            </a:r>
            <a:r>
              <a:rPr lang="en-US" dirty="0" smtClean="0"/>
              <a:t>se standard scheduling concepts; Earliest Start (ES), Latest Start (LS), Latest Finish (LF). </a:t>
            </a:r>
          </a:p>
          <a:p>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13</a:t>
            </a:fld>
            <a:endParaRPr lang="en-US" dirty="0"/>
          </a:p>
        </p:txBody>
      </p:sp>
    </p:spTree>
    <p:extLst>
      <p:ext uri="{BB962C8B-B14F-4D97-AF65-F5344CB8AC3E}">
        <p14:creationId xmlns:p14="http://schemas.microsoft.com/office/powerpoint/2010/main" val="378091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Nominal case:</a:t>
            </a:r>
          </a:p>
          <a:p>
            <a:r>
              <a:rPr lang="en-US" sz="1200" dirty="0" smtClean="0"/>
              <a:t>  - T0: Power On/</a:t>
            </a:r>
            <a:r>
              <a:rPr lang="en-US" sz="1200" dirty="0" err="1" smtClean="0"/>
              <a:t>Sci</a:t>
            </a:r>
            <a:r>
              <a:rPr lang="en-US" sz="1200" dirty="0" smtClean="0"/>
              <a:t> Prep starts</a:t>
            </a:r>
          </a:p>
          <a:p>
            <a:r>
              <a:rPr lang="en-US" sz="1200" dirty="0" smtClean="0"/>
              <a:t>  - T1: Power On/</a:t>
            </a:r>
            <a:r>
              <a:rPr lang="en-US" sz="1200" dirty="0" err="1" smtClean="0"/>
              <a:t>Sci</a:t>
            </a:r>
            <a:r>
              <a:rPr lang="en-US" sz="1200" dirty="0" smtClean="0"/>
              <a:t> Prep finishes; Cal/Tune ES has already passed, so Cal/Tune starts immediately</a:t>
            </a:r>
          </a:p>
          <a:p>
            <a:r>
              <a:rPr lang="en-US" sz="1200" dirty="0" smtClean="0"/>
              <a:t>  - T2: Cal/Tune finishes; Pump Down ES has already passed, so Pump Down starts immediately</a:t>
            </a:r>
          </a:p>
          <a:p>
            <a:r>
              <a:rPr lang="en-US" sz="1200" dirty="0" smtClean="0"/>
              <a:t>  - T3: Pump Down finishes; </a:t>
            </a:r>
            <a:r>
              <a:rPr lang="en-US" sz="1200" dirty="0" err="1" smtClean="0"/>
              <a:t>InRun</a:t>
            </a:r>
            <a:r>
              <a:rPr lang="en-US" sz="1200" dirty="0" smtClean="0"/>
              <a:t> ES has not passed, so instrument idles until next time trigger</a:t>
            </a:r>
          </a:p>
          <a:p>
            <a:r>
              <a:rPr lang="de-DE" sz="1200" dirty="0" smtClean="0"/>
              <a:t>  - T4: InRun starts at InRun ES</a:t>
            </a:r>
          </a:p>
          <a:p>
            <a:r>
              <a:rPr lang="en-US" sz="1200" dirty="0" smtClean="0"/>
              <a:t>  - T5: </a:t>
            </a:r>
            <a:r>
              <a:rPr lang="en-US" sz="1200" dirty="0" err="1" smtClean="0"/>
              <a:t>InRun</a:t>
            </a:r>
            <a:r>
              <a:rPr lang="en-US" sz="1200" dirty="0" smtClean="0"/>
              <a:t> runs until </a:t>
            </a:r>
            <a:r>
              <a:rPr lang="en-US" sz="1200" dirty="0" err="1" smtClean="0"/>
              <a:t>InRun</a:t>
            </a:r>
            <a:r>
              <a:rPr lang="en-US" sz="1200" dirty="0" smtClean="0"/>
              <a:t> LF and finishes; Closest Approach ES is at the same time, so it starts immediately after </a:t>
            </a:r>
            <a:r>
              <a:rPr lang="en-US" sz="1200" dirty="0" err="1" smtClean="0"/>
              <a:t>InRun</a:t>
            </a:r>
            <a:r>
              <a:rPr lang="en-US" sz="1200" dirty="0" smtClean="0"/>
              <a:t> finishes</a:t>
            </a:r>
          </a:p>
          <a:p>
            <a:r>
              <a:rPr lang="en-US" sz="1200" dirty="0" smtClean="0"/>
              <a:t>  - T6: Closest Approach runs until CA LF; </a:t>
            </a:r>
            <a:r>
              <a:rPr lang="en-US" sz="1200" dirty="0" err="1" smtClean="0"/>
              <a:t>OutRun</a:t>
            </a:r>
            <a:r>
              <a:rPr lang="en-US" sz="1200" dirty="0" smtClean="0"/>
              <a:t> ES has been reached so it starts immediately</a:t>
            </a:r>
          </a:p>
          <a:p>
            <a:r>
              <a:rPr lang="en-US" sz="1200" dirty="0" smtClean="0"/>
              <a:t>  - T7: Outrun urns until </a:t>
            </a:r>
            <a:r>
              <a:rPr lang="en-US" sz="1200" dirty="0" err="1" smtClean="0"/>
              <a:t>OutRun</a:t>
            </a:r>
            <a:r>
              <a:rPr lang="en-US" sz="1200" dirty="0" smtClean="0"/>
              <a:t> LF and finishes; Analysis/Shutdown runs immediately</a:t>
            </a:r>
          </a:p>
          <a:p>
            <a:r>
              <a:rPr lang="en-US" sz="1200" dirty="0" smtClean="0"/>
              <a:t>  - T8: Analysis/Shutdown finishes and asks the spacecraft to power off MASPEX</a:t>
            </a:r>
          </a:p>
          <a:p>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15</a:t>
            </a:fld>
            <a:endParaRPr lang="en-US" dirty="0"/>
          </a:p>
        </p:txBody>
      </p:sp>
    </p:spTree>
    <p:extLst>
      <p:ext uri="{BB962C8B-B14F-4D97-AF65-F5344CB8AC3E}">
        <p14:creationId xmlns:p14="http://schemas.microsoft.com/office/powerpoint/2010/main" val="181882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Instrument POR case:</a:t>
            </a:r>
          </a:p>
          <a:p>
            <a:r>
              <a:rPr lang="en-US" sz="1200" dirty="0" smtClean="0"/>
              <a:t>  - T0: Instrument experiences late turn on or power cycle;  After a POR the sequence must start from the beginning since all hardware would have been reset.  Is still within Power On/</a:t>
            </a:r>
            <a:r>
              <a:rPr lang="en-US" sz="1200" dirty="0" err="1" smtClean="0"/>
              <a:t>Sci</a:t>
            </a:r>
            <a:r>
              <a:rPr lang="en-US" sz="1200" dirty="0" smtClean="0"/>
              <a:t> Prep Schedule Region, so Power On step runs</a:t>
            </a:r>
          </a:p>
          <a:p>
            <a:r>
              <a:rPr lang="en-US" sz="1200" dirty="0" smtClean="0"/>
              <a:t>  - T1: Power On/</a:t>
            </a:r>
            <a:r>
              <a:rPr lang="en-US" sz="1200" dirty="0" err="1" smtClean="0"/>
              <a:t>Sci</a:t>
            </a:r>
            <a:r>
              <a:rPr lang="en-US" sz="1200" dirty="0" smtClean="0"/>
              <a:t> Prep finishes; Cal/Tune ES has already passed, but is still before Cal/Tune LF so Cal/Tune starts immediately</a:t>
            </a:r>
          </a:p>
          <a:p>
            <a:r>
              <a:rPr lang="en-US" sz="1200" dirty="0" smtClean="0"/>
              <a:t>  - T2: Cal/Tune finishes; Pump Down LF has already passed so Pump Down is skipped in favor of getting some data during the flyby. Looking at the next step (</a:t>
            </a:r>
            <a:r>
              <a:rPr lang="en-US" sz="1200" dirty="0" err="1" smtClean="0"/>
              <a:t>InRun</a:t>
            </a:r>
            <a:r>
              <a:rPr lang="en-US" sz="1200" dirty="0" smtClean="0"/>
              <a:t>), current time is within the schedule region so </a:t>
            </a:r>
            <a:r>
              <a:rPr lang="en-US" sz="1200" dirty="0" err="1" smtClean="0"/>
              <a:t>InRun</a:t>
            </a:r>
            <a:r>
              <a:rPr lang="en-US" sz="1200" dirty="0" smtClean="0"/>
              <a:t> is started.</a:t>
            </a:r>
          </a:p>
          <a:p>
            <a:r>
              <a:rPr lang="en-US" sz="1200" dirty="0" smtClean="0"/>
              <a:t>  - T3: Remainder of sequence runs nominally</a:t>
            </a:r>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20</a:t>
            </a:fld>
            <a:endParaRPr lang="en-US" dirty="0"/>
          </a:p>
        </p:txBody>
      </p:sp>
    </p:spTree>
    <p:extLst>
      <p:ext uri="{BB962C8B-B14F-4D97-AF65-F5344CB8AC3E}">
        <p14:creationId xmlns:p14="http://schemas.microsoft.com/office/powerpoint/2010/main" val="7146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CPU Reset During Cal/Tune:</a:t>
            </a:r>
          </a:p>
          <a:p>
            <a:r>
              <a:rPr lang="en-US" sz="1200" dirty="0" smtClean="0"/>
              <a:t>  - T0: Power On/</a:t>
            </a:r>
            <a:r>
              <a:rPr lang="en-US" sz="1200" dirty="0" err="1" smtClean="0"/>
              <a:t>Sci</a:t>
            </a:r>
            <a:r>
              <a:rPr lang="en-US" sz="1200" dirty="0" smtClean="0"/>
              <a:t> Prep starts</a:t>
            </a:r>
          </a:p>
          <a:p>
            <a:r>
              <a:rPr lang="en-US" sz="1200" dirty="0" smtClean="0"/>
              <a:t>  - T1: Power On/</a:t>
            </a:r>
            <a:r>
              <a:rPr lang="en-US" sz="1200" dirty="0" err="1" smtClean="0"/>
              <a:t>Sci</a:t>
            </a:r>
            <a:r>
              <a:rPr lang="en-US" sz="1200" dirty="0" smtClean="0"/>
              <a:t> Prep finishes; Cal/Tune ES has already passed, so Cal/Tune starts immediately</a:t>
            </a:r>
          </a:p>
          <a:p>
            <a:r>
              <a:rPr lang="en-US" sz="1200" dirty="0" smtClean="0"/>
              <a:t>  - T2: CPU Reset!  FSW Restarts the sequence – Step one is already marked as complete, so FSW goes to Step 2 (Cal/Tune).  The current time is within the ES/LF region for the step, so Cal/Tune executes.</a:t>
            </a:r>
          </a:p>
          <a:p>
            <a:r>
              <a:rPr lang="en-US" sz="1200" dirty="0" smtClean="0"/>
              <a:t>  - T3: Cal/Tune finishes; Pump Down ES has already passed, so Pump Down starts immediately</a:t>
            </a:r>
          </a:p>
          <a:p>
            <a:r>
              <a:rPr lang="en-US" sz="1200" dirty="0" smtClean="0"/>
              <a:t>  - T4: Pump Down finishes, but was allowed to run into the </a:t>
            </a:r>
            <a:r>
              <a:rPr lang="en-US" sz="1200" dirty="0" err="1" smtClean="0"/>
              <a:t>InRun</a:t>
            </a:r>
            <a:r>
              <a:rPr lang="en-US" sz="1200" dirty="0" smtClean="0"/>
              <a:t> phase in order to complete; </a:t>
            </a:r>
            <a:r>
              <a:rPr lang="en-US" sz="1200" dirty="0" err="1" smtClean="0"/>
              <a:t>InRun</a:t>
            </a:r>
            <a:r>
              <a:rPr lang="en-US" sz="1200" dirty="0" smtClean="0"/>
              <a:t> ES has already passed, so </a:t>
            </a:r>
            <a:r>
              <a:rPr lang="en-US" sz="1200" dirty="0" err="1" smtClean="0"/>
              <a:t>InRun</a:t>
            </a:r>
            <a:r>
              <a:rPr lang="en-US" sz="1200" dirty="0" smtClean="0"/>
              <a:t> starts immediately</a:t>
            </a:r>
          </a:p>
          <a:p>
            <a:r>
              <a:rPr lang="en-US" sz="1200" dirty="0" smtClean="0"/>
              <a:t>  - T5: Remainder of sequence runs nominally.</a:t>
            </a:r>
          </a:p>
          <a:p>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21</a:t>
            </a:fld>
            <a:endParaRPr lang="en-US" dirty="0"/>
          </a:p>
        </p:txBody>
      </p:sp>
    </p:spTree>
    <p:extLst>
      <p:ext uri="{BB962C8B-B14F-4D97-AF65-F5344CB8AC3E}">
        <p14:creationId xmlns:p14="http://schemas.microsoft.com/office/powerpoint/2010/main" val="16612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Nominal case:</a:t>
            </a:r>
          </a:p>
          <a:p>
            <a:r>
              <a:rPr lang="en-US" sz="1200" dirty="0" smtClean="0"/>
              <a:t>  - T0: Power On/</a:t>
            </a:r>
            <a:r>
              <a:rPr lang="en-US" sz="1200" dirty="0" err="1" smtClean="0"/>
              <a:t>Sci</a:t>
            </a:r>
            <a:r>
              <a:rPr lang="en-US" sz="1200" dirty="0" smtClean="0"/>
              <a:t> Prep starts</a:t>
            </a:r>
          </a:p>
          <a:p>
            <a:r>
              <a:rPr lang="en-US" sz="1200" dirty="0" smtClean="0"/>
              <a:t>  - T1: Power On/</a:t>
            </a:r>
            <a:r>
              <a:rPr lang="en-US" sz="1200" dirty="0" err="1" smtClean="0"/>
              <a:t>Sci</a:t>
            </a:r>
            <a:r>
              <a:rPr lang="en-US" sz="1200" dirty="0" smtClean="0"/>
              <a:t> Prep finishes; Cal/Tune ES has already passed, so Cal/Tune starts immediately</a:t>
            </a:r>
          </a:p>
          <a:p>
            <a:r>
              <a:rPr lang="en-US" sz="1200" dirty="0" smtClean="0"/>
              <a:t>  - T2: Cal/Tune finishes; Pump Down ES has already passed, so Pump Down starts immediately</a:t>
            </a:r>
          </a:p>
          <a:p>
            <a:r>
              <a:rPr lang="en-US" sz="1200" dirty="0" smtClean="0"/>
              <a:t>  - T3: Pump Down finishes; </a:t>
            </a:r>
            <a:r>
              <a:rPr lang="en-US" sz="1200" dirty="0" err="1" smtClean="0"/>
              <a:t>InRun</a:t>
            </a:r>
            <a:r>
              <a:rPr lang="en-US" sz="1200" dirty="0" smtClean="0"/>
              <a:t> ES has not passed, so instrument idles until next time trigger</a:t>
            </a:r>
          </a:p>
          <a:p>
            <a:r>
              <a:rPr lang="de-DE" sz="1200" dirty="0" smtClean="0"/>
              <a:t>  - T4: InRun starts at InRun ES</a:t>
            </a:r>
          </a:p>
          <a:p>
            <a:r>
              <a:rPr lang="en-US" sz="1200" dirty="0" smtClean="0"/>
              <a:t>  - T5: </a:t>
            </a:r>
            <a:r>
              <a:rPr lang="en-US" sz="1200" dirty="0" err="1" smtClean="0"/>
              <a:t>InRun</a:t>
            </a:r>
            <a:r>
              <a:rPr lang="en-US" sz="1200" dirty="0" smtClean="0"/>
              <a:t> runs until </a:t>
            </a:r>
            <a:r>
              <a:rPr lang="en-US" sz="1200" dirty="0" err="1" smtClean="0"/>
              <a:t>InRun</a:t>
            </a:r>
            <a:r>
              <a:rPr lang="en-US" sz="1200" dirty="0" smtClean="0"/>
              <a:t> LF and finishes; Closest Approach ES is at the same time, so it starts immediately after </a:t>
            </a:r>
            <a:r>
              <a:rPr lang="en-US" sz="1200" dirty="0" err="1" smtClean="0"/>
              <a:t>InRun</a:t>
            </a:r>
            <a:r>
              <a:rPr lang="en-US" sz="1200" dirty="0" smtClean="0"/>
              <a:t> finishes</a:t>
            </a:r>
          </a:p>
          <a:p>
            <a:r>
              <a:rPr lang="en-US" sz="1200" dirty="0" smtClean="0"/>
              <a:t>  - T6: Closest Approach runs until CA LF; </a:t>
            </a:r>
            <a:r>
              <a:rPr lang="en-US" sz="1200" dirty="0" err="1" smtClean="0"/>
              <a:t>OutRun</a:t>
            </a:r>
            <a:r>
              <a:rPr lang="en-US" sz="1200" dirty="0" smtClean="0"/>
              <a:t> ES has been reached so it starts immediately</a:t>
            </a:r>
          </a:p>
          <a:p>
            <a:r>
              <a:rPr lang="en-US" sz="1200" dirty="0" smtClean="0"/>
              <a:t>  - T7: Outrun urns until </a:t>
            </a:r>
            <a:r>
              <a:rPr lang="en-US" sz="1200" dirty="0" err="1" smtClean="0"/>
              <a:t>OutRun</a:t>
            </a:r>
            <a:r>
              <a:rPr lang="en-US" sz="1200" dirty="0" smtClean="0"/>
              <a:t> LF and finishes; Analysis/Shutdown runs immediately</a:t>
            </a:r>
          </a:p>
          <a:p>
            <a:r>
              <a:rPr lang="en-US" sz="1200" dirty="0" smtClean="0"/>
              <a:t>  - T8: Analysis/Shutdown finishes and asks the spacecraft to power off MASPEX</a:t>
            </a:r>
          </a:p>
          <a:p>
            <a:endParaRPr lang="en-US" dirty="0"/>
          </a:p>
        </p:txBody>
      </p:sp>
      <p:sp>
        <p:nvSpPr>
          <p:cNvPr id="4" name="Slide Number Placeholder 3"/>
          <p:cNvSpPr>
            <a:spLocks noGrp="1"/>
          </p:cNvSpPr>
          <p:nvPr>
            <p:ph type="sldNum" sz="quarter" idx="10"/>
          </p:nvPr>
        </p:nvSpPr>
        <p:spPr/>
        <p:txBody>
          <a:bodyPr/>
          <a:lstStyle/>
          <a:p>
            <a:pPr>
              <a:defRPr/>
            </a:pPr>
            <a:fld id="{37B1ED28-49F6-42B7-863D-B70B465C6AC8}" type="slidenum">
              <a:rPr lang="en-US" smtClean="0"/>
              <a:pPr>
                <a:defRPr/>
              </a:pPr>
              <a:t>23</a:t>
            </a:fld>
            <a:endParaRPr lang="en-US" dirty="0"/>
          </a:p>
        </p:txBody>
      </p:sp>
    </p:spTree>
    <p:extLst>
      <p:ext uri="{BB962C8B-B14F-4D97-AF65-F5344CB8AC3E}">
        <p14:creationId xmlns:p14="http://schemas.microsoft.com/office/powerpoint/2010/main" val="1818824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4191000"/>
          </a:xfrm>
          <a:prstGeom prst="rect">
            <a:avLst/>
          </a:prstGeom>
        </p:spPr>
      </p:pic>
      <p:sp>
        <p:nvSpPr>
          <p:cNvPr id="2" name="Title 1"/>
          <p:cNvSpPr>
            <a:spLocks noGrp="1"/>
          </p:cNvSpPr>
          <p:nvPr>
            <p:ph type="ctrTitle" hasCustomPrompt="1"/>
          </p:nvPr>
        </p:nvSpPr>
        <p:spPr>
          <a:xfrm>
            <a:off x="1552574" y="0"/>
            <a:ext cx="7591425" cy="1028700"/>
          </a:xfrm>
          <a:effectLst>
            <a:glow rad="127000">
              <a:schemeClr val="tx1">
                <a:alpha val="30000"/>
              </a:schemeClr>
            </a:glow>
          </a:effectLst>
        </p:spPr>
        <p:txBody>
          <a:bodyPr>
            <a:normAutofit/>
          </a:bodyPr>
          <a:lstStyle>
            <a:lvl1pPr>
              <a:defRPr sz="4000" b="1" baseline="0">
                <a:solidFill>
                  <a:schemeClr val="bg1"/>
                </a:solidFill>
                <a:effectLst>
                  <a:glow rad="127000">
                    <a:srgbClr val="7F4917">
                      <a:alpha val="70000"/>
                    </a:srgbClr>
                  </a:glow>
                </a:effectLst>
              </a:defRPr>
            </a:lvl1pPr>
          </a:lstStyle>
          <a:p>
            <a:r>
              <a:rPr lang="en-US" dirty="0" smtClean="0"/>
              <a:t>&lt;Presentation Title&gt;</a:t>
            </a:r>
            <a:endParaRPr lang="en-US" dirty="0"/>
          </a:p>
        </p:txBody>
      </p:sp>
      <p:sp>
        <p:nvSpPr>
          <p:cNvPr id="3" name="Subtitle 2"/>
          <p:cNvSpPr>
            <a:spLocks noGrp="1"/>
          </p:cNvSpPr>
          <p:nvPr>
            <p:ph type="subTitle" idx="1" hasCustomPrompt="1"/>
          </p:nvPr>
        </p:nvSpPr>
        <p:spPr>
          <a:xfrm>
            <a:off x="0" y="4991100"/>
            <a:ext cx="4572000" cy="660400"/>
          </a:xfrm>
          <a:effectLst>
            <a:outerShdw blurRad="50800" dist="38100" dir="2700000" algn="tl" rotWithShape="0">
              <a:prstClr val="black">
                <a:alpha val="40000"/>
              </a:prstClr>
            </a:outerShdw>
          </a:effectLst>
        </p:spPr>
        <p:txBody>
          <a:bodyPr anchor="ctr" anchorCtr="0">
            <a:normAutofit/>
          </a:bodyPr>
          <a:lstStyle>
            <a:lvl1pPr marL="0" indent="0" algn="ctr">
              <a:buNone/>
              <a:defRPr sz="3000" baseline="0">
                <a:solidFill>
                  <a:srgbClr val="FFF2CC"/>
                </a:solidFill>
                <a:effectLst>
                  <a:glow rad="127000">
                    <a:srgbClr val="7F4917">
                      <a:alpha val="60000"/>
                    </a:srgbClr>
                  </a:glo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&lt;Presenter Name&gt;</a:t>
            </a:r>
            <a:endParaRPr lang="en-US" dirty="0"/>
          </a:p>
        </p:txBody>
      </p:sp>
      <p:pic>
        <p:nvPicPr>
          <p:cNvPr id="2052"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2400" y="5067300"/>
            <a:ext cx="1289717" cy="5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5525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16"/>
          <p:cNvSpPr>
            <a:spLocks noGrp="1"/>
          </p:cNvSpPr>
          <p:nvPr>
            <p:ph type="body" sz="quarter" idx="11" hasCustomPrompt="1"/>
          </p:nvPr>
        </p:nvSpPr>
        <p:spPr>
          <a:xfrm>
            <a:off x="1552574" y="1028700"/>
            <a:ext cx="7591425" cy="495300"/>
          </a:xfrm>
        </p:spPr>
        <p:txBody>
          <a:bodyPr>
            <a:normAutofit/>
          </a:bodyPr>
          <a:lstStyle>
            <a:lvl1pPr marL="0" indent="0" algn="ctr">
              <a:buNone/>
              <a:defRPr kumimoji="0" lang="en-US" sz="2800" b="1" i="0" u="none" strike="noStrike" kern="1200" cap="none" spc="0" normalizeH="0" baseline="0" dirty="0">
                <a:ln>
                  <a:noFill/>
                </a:ln>
                <a:solidFill>
                  <a:srgbClr val="FFF2CC"/>
                </a:solidFill>
                <a:effectLst>
                  <a:glow rad="127000">
                    <a:schemeClr val="tx1">
                      <a:alpha val="30000"/>
                    </a:schemeClr>
                  </a:glow>
                </a:effectLst>
                <a:uLnTx/>
                <a:uFillTx/>
                <a:latin typeface="+mn-lt"/>
                <a:ea typeface="+mn-ea"/>
                <a:cs typeface="+mn-cs"/>
              </a:defRPr>
            </a:lvl1pPr>
          </a:lstStyle>
          <a:p>
            <a:pPr lvl="0"/>
            <a:r>
              <a:rPr lang="en-US" dirty="0" smtClean="0"/>
              <a:t>&lt;Subtitle&gt;</a:t>
            </a:r>
            <a:endParaRPr lang="en-US" dirty="0"/>
          </a:p>
        </p:txBody>
      </p:sp>
      <p:sp>
        <p:nvSpPr>
          <p:cNvPr id="18" name="TextBox 17"/>
          <p:cNvSpPr txBox="1"/>
          <p:nvPr userDrawn="1"/>
        </p:nvSpPr>
        <p:spPr>
          <a:xfrm>
            <a:off x="1188720" y="4551402"/>
            <a:ext cx="2209800" cy="553998"/>
          </a:xfrm>
          <a:prstGeom prst="rect">
            <a:avLst/>
          </a:prstGeom>
          <a:noFill/>
        </p:spPr>
        <p:txBody>
          <a:bodyPr wrap="square" rtlCol="0">
            <a:spAutoFit/>
          </a:bodyPr>
          <a:lstStyle/>
          <a:p>
            <a:r>
              <a:rPr lang="en-US" sz="3000" kern="1200" baseline="0" dirty="0" smtClean="0">
                <a:solidFill>
                  <a:srgbClr val="FFF2CC"/>
                </a:solidFill>
                <a:effectLst>
                  <a:glow rad="127000">
                    <a:srgbClr val="7F4917">
                      <a:alpha val="60000"/>
                    </a:srgbClr>
                  </a:glow>
                </a:effectLst>
                <a:latin typeface="+mn-lt"/>
                <a:ea typeface="+mn-ea"/>
                <a:cs typeface="+mn-cs"/>
              </a:rPr>
              <a:t>Presented by</a:t>
            </a:r>
            <a:endParaRPr lang="en-US" sz="3000" kern="1200" baseline="0" dirty="0">
              <a:solidFill>
                <a:srgbClr val="FFF2CC"/>
              </a:solidFill>
              <a:effectLst>
                <a:glow rad="127000">
                  <a:srgbClr val="7F4917">
                    <a:alpha val="60000"/>
                  </a:srgbClr>
                </a:glow>
              </a:effectLst>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and Footer Only">
    <p:spTree>
      <p:nvGrpSpPr>
        <p:cNvPr id="1" name=""/>
        <p:cNvGrpSpPr/>
        <p:nvPr/>
      </p:nvGrpSpPr>
      <p:grpSpPr>
        <a:xfrm>
          <a:off x="0" y="0"/>
          <a:ext cx="0" cy="0"/>
          <a:chOff x="0" y="0"/>
          <a:chExt cx="0" cy="0"/>
        </a:xfrm>
      </p:grpSpPr>
      <p:sp>
        <p:nvSpPr>
          <p:cNvPr id="12" name="Rectangle 11"/>
          <p:cNvSpPr/>
          <p:nvPr userDrawn="1"/>
        </p:nvSpPr>
        <p:spPr>
          <a:xfrm>
            <a:off x="0" y="0"/>
            <a:ext cx="9144000" cy="571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715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smtClean="0"/>
              <a:t>Dec 3-6, 2018</a:t>
            </a:r>
            <a:endParaRPr lang="en-US" dirty="0"/>
          </a:p>
        </p:txBody>
      </p:sp>
      <p:sp>
        <p:nvSpPr>
          <p:cNvPr id="3" name="Footer Placeholder 2"/>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4" name="Slide Number Placeholder 3"/>
          <p:cNvSpPr>
            <a:spLocks noGrp="1"/>
          </p:cNvSpPr>
          <p:nvPr>
            <p:ph type="sldNum" sz="quarter" idx="12"/>
          </p:nvPr>
        </p:nvSpPr>
        <p:spPr/>
        <p:txBody>
          <a:bodyPr/>
          <a:lstStyle/>
          <a:p>
            <a:fld id="{3A43758C-63E5-4D95-9689-D4C0003AD2F4}" type="slidenum">
              <a:rPr lang="en-US" smtClean="0"/>
              <a:t>‹#›</a:t>
            </a:fld>
            <a:endParaRPr lang="en-US" dirty="0"/>
          </a:p>
        </p:txBody>
      </p:sp>
      <p:sp>
        <p:nvSpPr>
          <p:cNvPr id="15" name="Content Placeholder 16"/>
          <p:cNvSpPr>
            <a:spLocks noGrp="1"/>
          </p:cNvSpPr>
          <p:nvPr>
            <p:ph sz="quarter" idx="14"/>
          </p:nvPr>
        </p:nvSpPr>
        <p:spPr>
          <a:xfrm>
            <a:off x="457200" y="723900"/>
            <a:ext cx="8232648" cy="4648200"/>
          </a:xfrm>
        </p:spPr>
        <p:txBody>
          <a:bodyPr/>
          <a:lstStyle>
            <a:lvl1pPr marL="0" indent="0">
              <a:buNone/>
              <a:defRPr/>
            </a:lvl1pPr>
          </a:lstStyle>
          <a:p>
            <a:pPr lvl="0"/>
            <a:r>
              <a:rPr lang="en-US" smtClean="0"/>
              <a:t>Click to edit Master text styles</a:t>
            </a:r>
          </a:p>
        </p:txBody>
      </p:sp>
      <p:sp>
        <p:nvSpPr>
          <p:cNvPr id="20" name="Title 1"/>
          <p:cNvSpPr>
            <a:spLocks noGrp="1"/>
          </p:cNvSpPr>
          <p:nvPr>
            <p:ph type="title"/>
          </p:nvPr>
        </p:nvSpPr>
        <p:spPr>
          <a:xfrm>
            <a:off x="583768" y="0"/>
            <a:ext cx="7569632" cy="571500"/>
          </a:xfrm>
        </p:spPr>
        <p:txBody>
          <a:bodyPr>
            <a:normAutofit/>
          </a:bodyPr>
          <a:lstStyle>
            <a:lvl1pPr>
              <a:lnSpc>
                <a:spcPct val="80000"/>
              </a:lnSpc>
              <a:defRPr sz="4000"/>
            </a:lvl1pPr>
          </a:lstStyle>
          <a:p>
            <a:r>
              <a:rPr lang="en-US" dirty="0" smtClean="0"/>
              <a:t>Click to edit Master title style</a:t>
            </a:r>
            <a:endParaRPr lang="en-US" dirty="0"/>
          </a:p>
        </p:txBody>
      </p:sp>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74422"/>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title, title, image and footer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Dec 3-6, 2018</a:t>
            </a:r>
            <a:endParaRPr lang="en-US" dirty="0"/>
          </a:p>
        </p:txBody>
      </p:sp>
      <p:sp>
        <p:nvSpPr>
          <p:cNvPr id="4" name="Footer Placeholder 3"/>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5" name="Slide Number Placeholder 4"/>
          <p:cNvSpPr>
            <a:spLocks noGrp="1"/>
          </p:cNvSpPr>
          <p:nvPr>
            <p:ph type="sldNum" sz="quarter" idx="12"/>
          </p:nvPr>
        </p:nvSpPr>
        <p:spPr/>
        <p:txBody>
          <a:bodyPr/>
          <a:lstStyle/>
          <a:p>
            <a:fld id="{3A43758C-63E5-4D95-9689-D4C0003AD2F4}" type="slidenum">
              <a:rPr lang="en-US" smtClean="0"/>
              <a:t>‹#›</a:t>
            </a:fld>
            <a:endParaRPr lang="en-US" dirty="0"/>
          </a:p>
        </p:txBody>
      </p:sp>
      <p:sp>
        <p:nvSpPr>
          <p:cNvPr id="13" name="Rectangle 12"/>
          <p:cNvSpPr/>
          <p:nvPr userDrawn="1"/>
        </p:nvSpPr>
        <p:spPr>
          <a:xfrm>
            <a:off x="0" y="-1"/>
            <a:ext cx="9144000" cy="102870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10287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16"/>
          <p:cNvSpPr>
            <a:spLocks noGrp="1"/>
          </p:cNvSpPr>
          <p:nvPr>
            <p:ph sz="quarter" idx="14"/>
          </p:nvPr>
        </p:nvSpPr>
        <p:spPr>
          <a:xfrm>
            <a:off x="457200" y="1181100"/>
            <a:ext cx="8232648" cy="4191000"/>
          </a:xfrm>
        </p:spPr>
        <p:txBody>
          <a:bodyPr/>
          <a:lstStyle>
            <a:lvl1pPr marL="0" indent="0">
              <a:buNone/>
              <a:defRPr/>
            </a:lvl1pPr>
          </a:lstStyle>
          <a:p>
            <a:pPr lvl="0"/>
            <a:r>
              <a:rPr lang="en-US" smtClean="0"/>
              <a:t>Click to edit Master text styles</a:t>
            </a:r>
          </a:p>
        </p:txBody>
      </p:sp>
      <p:sp>
        <p:nvSpPr>
          <p:cNvPr id="11" name="Title 1"/>
          <p:cNvSpPr>
            <a:spLocks noGrp="1"/>
          </p:cNvSpPr>
          <p:nvPr>
            <p:ph type="title" hasCustomPrompt="1"/>
          </p:nvPr>
        </p:nvSpPr>
        <p:spPr>
          <a:xfrm>
            <a:off x="685800" y="0"/>
            <a:ext cx="7510250" cy="1028700"/>
          </a:xfrm>
        </p:spPr>
        <p:txBody>
          <a:bodyPr>
            <a:normAutofit/>
          </a:bodyPr>
          <a:lstStyle>
            <a:lvl1pPr>
              <a:lnSpc>
                <a:spcPct val="75000"/>
              </a:lnSpc>
              <a:defRPr sz="4000"/>
            </a:lvl1pPr>
          </a:lstStyle>
          <a:p>
            <a:r>
              <a:rPr lang="en-US" dirty="0" smtClean="0"/>
              <a:t>Click to edit Master title style for a two line heading</a:t>
            </a:r>
            <a:endParaRPr lang="en-US"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7076"/>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301498"/>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1524000"/>
          </a:xfrm>
          <a:prstGeom prst="rect">
            <a:avLst/>
          </a:prstGeom>
        </p:spPr>
      </p:pic>
      <p:sp>
        <p:nvSpPr>
          <p:cNvPr id="8" name="Title 1"/>
          <p:cNvSpPr>
            <a:spLocks noGrp="1"/>
          </p:cNvSpPr>
          <p:nvPr>
            <p:ph type="ctrTitle" hasCustomPrompt="1"/>
          </p:nvPr>
        </p:nvSpPr>
        <p:spPr>
          <a:xfrm>
            <a:off x="0" y="1968500"/>
            <a:ext cx="9144000" cy="2286000"/>
          </a:xfrm>
        </p:spPr>
        <p:txBody>
          <a:bodyPr>
            <a:normAutofit/>
          </a:bodyPr>
          <a:lstStyle>
            <a:lvl1pPr>
              <a:defRPr sz="4400" baseline="0">
                <a:solidFill>
                  <a:srgbClr val="3C3C5A"/>
                </a:solidFill>
                <a:effectLst>
                  <a:outerShdw blurRad="38100" dist="38100" dir="2700000" algn="tl">
                    <a:srgbClr val="000000">
                      <a:alpha val="43137"/>
                    </a:srgbClr>
                  </a:outerShdw>
                </a:effectLst>
              </a:defRPr>
            </a:lvl1pPr>
          </a:lstStyle>
          <a:p>
            <a:r>
              <a:rPr lang="en-US" dirty="0" smtClean="0"/>
              <a:t>Subsection Title</a:t>
            </a:r>
            <a:endParaRPr lang="en-US" dirty="0"/>
          </a:p>
        </p:txBody>
      </p:sp>
      <p:sp>
        <p:nvSpPr>
          <p:cNvPr id="11" name="Title 1"/>
          <p:cNvSpPr txBox="1">
            <a:spLocks/>
          </p:cNvSpPr>
          <p:nvPr/>
        </p:nvSpPr>
        <p:spPr>
          <a:xfrm>
            <a:off x="1552574" y="0"/>
            <a:ext cx="7591426" cy="15621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defRPr baseline="0">
                <a:solidFill>
                  <a:srgbClr val="FFF2CC"/>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chemeClr val="bg1"/>
              </a:solidFill>
              <a:effectLst>
                <a:glow rad="101600">
                  <a:schemeClr val="tx1">
                    <a:alpha val="40000"/>
                  </a:schemeClr>
                </a:glow>
                <a:outerShdw blurRad="38100" dist="38100" dir="2700000" algn="tl">
                  <a:srgbClr val="000000">
                    <a:alpha val="43137"/>
                  </a:srgbClr>
                </a:outerShdw>
              </a:effectLst>
              <a:uLnTx/>
              <a:uFillTx/>
              <a:latin typeface="+mj-lt"/>
              <a:ea typeface="+mj-ea"/>
              <a:cs typeface="+mj-cs"/>
            </a:endParaRPr>
          </a:p>
        </p:txBody>
      </p:sp>
      <p:sp>
        <p:nvSpPr>
          <p:cNvPr id="15" name="Rectangle 14"/>
          <p:cNvSpPr/>
          <p:nvPr/>
        </p:nvSpPr>
        <p:spPr>
          <a:xfrm>
            <a:off x="0" y="1526887"/>
            <a:ext cx="9144000" cy="57727"/>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smtClean="0"/>
              <a:t>Dec 3-6, 2018</a:t>
            </a:r>
            <a:endParaRPr lang="en-US" dirty="0"/>
          </a:p>
        </p:txBody>
      </p:sp>
      <p:sp>
        <p:nvSpPr>
          <p:cNvPr id="3" name="Footer Placeholder 2"/>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4" name="Slide Number Placeholder 3"/>
          <p:cNvSpPr>
            <a:spLocks noGrp="1"/>
          </p:cNvSpPr>
          <p:nvPr>
            <p:ph type="sldNum" sz="quarter" idx="12"/>
          </p:nvPr>
        </p:nvSpPr>
        <p:spPr/>
        <p:txBody>
          <a:bodyPr/>
          <a:lstStyle/>
          <a:p>
            <a:fld id="{3A43758C-63E5-4D95-9689-D4C0003AD2F4}" type="slidenum">
              <a:rPr lang="en-US" smtClean="0"/>
              <a:t>‹#›</a:t>
            </a:fld>
            <a:endParaRPr lang="en-US" dirty="0"/>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5525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01868" y="226822"/>
            <a:ext cx="2136450" cy="95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userDrawn="1"/>
        </p:nvSpPr>
        <p:spPr>
          <a:xfrm>
            <a:off x="0" y="0"/>
            <a:ext cx="9144000" cy="571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p:nvPr>
        </p:nvSpPr>
        <p:spPr>
          <a:xfrm>
            <a:off x="457200" y="825500"/>
            <a:ext cx="8229600"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83768" y="0"/>
            <a:ext cx="7569632" cy="571500"/>
          </a:xfrm>
        </p:spPr>
        <p:txBody>
          <a:bodyPr>
            <a:normAutofit/>
          </a:bodyPr>
          <a:lstStyle>
            <a:lvl1pPr>
              <a:lnSpc>
                <a:spcPct val="80000"/>
              </a:lnSpc>
              <a:defRPr sz="4000"/>
            </a:lvl1pPr>
          </a:lstStyle>
          <a:p>
            <a:r>
              <a:rPr lang="en-US" dirty="0" smtClean="0"/>
              <a:t>Click to edit Master title style</a:t>
            </a:r>
            <a:endParaRPr lang="en-US" dirty="0"/>
          </a:p>
        </p:txBody>
      </p:sp>
      <p:sp>
        <p:nvSpPr>
          <p:cNvPr id="3" name="Date Placeholder 2"/>
          <p:cNvSpPr>
            <a:spLocks noGrp="1"/>
          </p:cNvSpPr>
          <p:nvPr>
            <p:ph type="dt" sz="half" idx="11"/>
          </p:nvPr>
        </p:nvSpPr>
        <p:spPr/>
        <p:txBody>
          <a:bodyPr/>
          <a:lstStyle/>
          <a:p>
            <a:r>
              <a:rPr lang="en-US" smtClean="0"/>
              <a:t>Dec 3-6, 2018</a:t>
            </a:r>
            <a:endParaRPr lang="en-US" dirty="0"/>
          </a:p>
        </p:txBody>
      </p:sp>
      <p:sp>
        <p:nvSpPr>
          <p:cNvPr id="4" name="Footer Placeholder 3"/>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5" name="Slide Number Placeholder 4"/>
          <p:cNvSpPr>
            <a:spLocks noGrp="1"/>
          </p:cNvSpPr>
          <p:nvPr>
            <p:ph type="sldNum" sz="quarter" idx="13"/>
          </p:nvPr>
        </p:nvSpPr>
        <p:spPr/>
        <p:txBody>
          <a:bodyPr/>
          <a:lstStyle/>
          <a:p>
            <a:fld id="{3A43758C-63E5-4D95-9689-D4C0003AD2F4}" type="slidenum">
              <a:rPr lang="en-US" smtClean="0"/>
              <a:t>‹#›</a:t>
            </a:fld>
            <a:endParaRPr lang="en-US" dirty="0"/>
          </a:p>
        </p:txBody>
      </p:sp>
      <p:sp>
        <p:nvSpPr>
          <p:cNvPr id="15" name="Rectangle 14"/>
          <p:cNvSpPr/>
          <p:nvPr userDrawn="1"/>
        </p:nvSpPr>
        <p:spPr>
          <a:xfrm>
            <a:off x="0" y="5715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74422"/>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line title">
    <p:spTree>
      <p:nvGrpSpPr>
        <p:cNvPr id="1" name=""/>
        <p:cNvGrpSpPr/>
        <p:nvPr/>
      </p:nvGrpSpPr>
      <p:grpSpPr>
        <a:xfrm>
          <a:off x="0" y="0"/>
          <a:ext cx="0" cy="0"/>
          <a:chOff x="0" y="0"/>
          <a:chExt cx="0" cy="0"/>
        </a:xfrm>
      </p:grpSpPr>
      <p:sp>
        <p:nvSpPr>
          <p:cNvPr id="15" name="Rectangle 14"/>
          <p:cNvSpPr/>
          <p:nvPr userDrawn="1"/>
        </p:nvSpPr>
        <p:spPr>
          <a:xfrm>
            <a:off x="0" y="-1"/>
            <a:ext cx="9144000" cy="102870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0"/>
            <a:ext cx="7510250" cy="1028700"/>
          </a:xfrm>
        </p:spPr>
        <p:txBody>
          <a:bodyPr>
            <a:normAutofit/>
          </a:bodyPr>
          <a:lstStyle>
            <a:lvl1pPr>
              <a:lnSpc>
                <a:spcPct val="75000"/>
              </a:lnSpc>
              <a:defRPr sz="4000"/>
            </a:lvl1pPr>
          </a:lstStyle>
          <a:p>
            <a:r>
              <a:rPr lang="en-US" dirty="0" smtClean="0"/>
              <a:t>Click to edit Master title style for a two line heading</a:t>
            </a:r>
            <a:endParaRPr lang="en-US" dirty="0"/>
          </a:p>
        </p:txBody>
      </p:sp>
      <p:sp>
        <p:nvSpPr>
          <p:cNvPr id="12" name="Text Placeholder 12"/>
          <p:cNvSpPr>
            <a:spLocks noGrp="1"/>
          </p:cNvSpPr>
          <p:nvPr>
            <p:ph type="body" sz="quarter" idx="10"/>
          </p:nvPr>
        </p:nvSpPr>
        <p:spPr>
          <a:xfrm>
            <a:off x="457200" y="11811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10287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1"/>
          </p:nvPr>
        </p:nvSpPr>
        <p:spPr/>
        <p:txBody>
          <a:bodyPr/>
          <a:lstStyle/>
          <a:p>
            <a:r>
              <a:rPr lang="en-US" smtClean="0"/>
              <a:t>Dec 3-6, 2018</a:t>
            </a:r>
            <a:endParaRPr lang="en-US" dirty="0"/>
          </a:p>
        </p:txBody>
      </p:sp>
      <p:sp>
        <p:nvSpPr>
          <p:cNvPr id="4" name="Footer Placeholder 3"/>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5" name="Slide Number Placeholder 4"/>
          <p:cNvSpPr>
            <a:spLocks noGrp="1"/>
          </p:cNvSpPr>
          <p:nvPr>
            <p:ph type="sldNum" sz="quarter" idx="13"/>
          </p:nvPr>
        </p:nvSpPr>
        <p:spPr/>
        <p:txBody>
          <a:bodyPr/>
          <a:lstStyle/>
          <a:p>
            <a:fld id="{3A43758C-63E5-4D95-9689-D4C0003AD2F4}" type="slidenum">
              <a:rPr lang="en-US" smtClean="0"/>
              <a:t>‹#›</a:t>
            </a:fld>
            <a:endParaRPr 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7076"/>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301498"/>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16" name="Rectangle 15"/>
          <p:cNvSpPr/>
          <p:nvPr userDrawn="1"/>
        </p:nvSpPr>
        <p:spPr>
          <a:xfrm>
            <a:off x="0" y="0"/>
            <a:ext cx="9144000" cy="571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1"/>
          </p:nvPr>
        </p:nvSpPr>
        <p:spPr>
          <a:xfrm>
            <a:off x="4648200" y="762000"/>
            <a:ext cx="4038600" cy="461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6"/>
          <p:cNvSpPr>
            <a:spLocks noGrp="1"/>
          </p:cNvSpPr>
          <p:nvPr>
            <p:ph type="body" sz="quarter" idx="10"/>
          </p:nvPr>
        </p:nvSpPr>
        <p:spPr>
          <a:xfrm>
            <a:off x="457200" y="762000"/>
            <a:ext cx="4038600" cy="461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0" y="5715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2"/>
          </p:nvPr>
        </p:nvSpPr>
        <p:spPr/>
        <p:txBody>
          <a:bodyPr/>
          <a:lstStyle/>
          <a:p>
            <a:r>
              <a:rPr lang="en-US" smtClean="0"/>
              <a:t>Dec 3-6, 2018</a:t>
            </a:r>
            <a:endParaRPr lang="en-US" dirty="0"/>
          </a:p>
        </p:txBody>
      </p:sp>
      <p:sp>
        <p:nvSpPr>
          <p:cNvPr id="3" name="Footer Placeholder 2"/>
          <p:cNvSpPr>
            <a:spLocks noGrp="1"/>
          </p:cNvSpPr>
          <p:nvPr>
            <p:ph type="ftr" sz="quarter" idx="13"/>
          </p:nvPr>
        </p:nvSpPr>
        <p:spPr/>
        <p:txBody>
          <a:bodyPr/>
          <a:lstStyle/>
          <a:p>
            <a:r>
              <a:rPr lang="en-US" smtClean="0"/>
              <a:t>This is a non-ITAR presentation, for public release and reproduction from FSW website. </a:t>
            </a:r>
            <a:endParaRPr lang="en-US" dirty="0"/>
          </a:p>
        </p:txBody>
      </p:sp>
      <p:sp>
        <p:nvSpPr>
          <p:cNvPr id="4" name="Slide Number Placeholder 3"/>
          <p:cNvSpPr>
            <a:spLocks noGrp="1"/>
          </p:cNvSpPr>
          <p:nvPr>
            <p:ph type="sldNum" sz="quarter" idx="14"/>
          </p:nvPr>
        </p:nvSpPr>
        <p:spPr/>
        <p:txBody>
          <a:bodyPr/>
          <a:lstStyle/>
          <a:p>
            <a:fld id="{3A43758C-63E5-4D95-9689-D4C0003AD2F4}" type="slidenum">
              <a:rPr lang="en-US" smtClean="0"/>
              <a:t>‹#›</a:t>
            </a:fld>
            <a:endParaRPr lang="en-US" dirty="0"/>
          </a:p>
        </p:txBody>
      </p:sp>
      <p:sp>
        <p:nvSpPr>
          <p:cNvPr id="18" name="Title 1"/>
          <p:cNvSpPr>
            <a:spLocks noGrp="1"/>
          </p:cNvSpPr>
          <p:nvPr>
            <p:ph type="title"/>
          </p:nvPr>
        </p:nvSpPr>
        <p:spPr>
          <a:xfrm>
            <a:off x="583768" y="0"/>
            <a:ext cx="7569632" cy="571500"/>
          </a:xfrm>
        </p:spPr>
        <p:txBody>
          <a:bodyPr>
            <a:normAutofit/>
          </a:bodyPr>
          <a:lstStyle>
            <a:lvl1pPr>
              <a:lnSpc>
                <a:spcPct val="80000"/>
              </a:lnSpc>
              <a:defRPr sz="4000"/>
            </a:lvl1pPr>
          </a:lstStyle>
          <a:p>
            <a:r>
              <a:rPr lang="en-US" dirty="0" smtClean="0"/>
              <a:t>Click to edit Master title style</a:t>
            </a:r>
            <a:endParaRPr lang="en-US" dirty="0"/>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74422"/>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line title, 2-column text">
    <p:spTree>
      <p:nvGrpSpPr>
        <p:cNvPr id="1" name=""/>
        <p:cNvGrpSpPr/>
        <p:nvPr/>
      </p:nvGrpSpPr>
      <p:grpSpPr>
        <a:xfrm>
          <a:off x="0" y="0"/>
          <a:ext cx="0" cy="0"/>
          <a:chOff x="0" y="0"/>
          <a:chExt cx="0" cy="0"/>
        </a:xfrm>
      </p:grpSpPr>
      <p:sp>
        <p:nvSpPr>
          <p:cNvPr id="13" name="Text Placeholder 18"/>
          <p:cNvSpPr>
            <a:spLocks noGrp="1"/>
          </p:cNvSpPr>
          <p:nvPr>
            <p:ph type="body" sz="quarter" idx="11"/>
          </p:nvPr>
        </p:nvSpPr>
        <p:spPr>
          <a:xfrm>
            <a:off x="4648200" y="11811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6"/>
          <p:cNvSpPr>
            <a:spLocks noGrp="1"/>
          </p:cNvSpPr>
          <p:nvPr>
            <p:ph type="body" sz="quarter" idx="10"/>
          </p:nvPr>
        </p:nvSpPr>
        <p:spPr>
          <a:xfrm>
            <a:off x="457200" y="11811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r>
              <a:rPr lang="en-US" smtClean="0"/>
              <a:t>Dec 3-6, 2018</a:t>
            </a:r>
            <a:endParaRPr lang="en-US" dirty="0"/>
          </a:p>
        </p:txBody>
      </p:sp>
      <p:sp>
        <p:nvSpPr>
          <p:cNvPr id="4" name="Footer Placeholder 3"/>
          <p:cNvSpPr>
            <a:spLocks noGrp="1"/>
          </p:cNvSpPr>
          <p:nvPr>
            <p:ph type="ftr" sz="quarter" idx="13"/>
          </p:nvPr>
        </p:nvSpPr>
        <p:spPr/>
        <p:txBody>
          <a:bodyPr/>
          <a:lstStyle/>
          <a:p>
            <a:r>
              <a:rPr lang="en-US" smtClean="0"/>
              <a:t>This is a non-ITAR presentation, for public release and reproduction from FSW website. </a:t>
            </a:r>
            <a:endParaRPr lang="en-US" dirty="0"/>
          </a:p>
        </p:txBody>
      </p:sp>
      <p:sp>
        <p:nvSpPr>
          <p:cNvPr id="5" name="Slide Number Placeholder 4"/>
          <p:cNvSpPr>
            <a:spLocks noGrp="1"/>
          </p:cNvSpPr>
          <p:nvPr>
            <p:ph type="sldNum" sz="quarter" idx="14"/>
          </p:nvPr>
        </p:nvSpPr>
        <p:spPr/>
        <p:txBody>
          <a:bodyPr/>
          <a:lstStyle/>
          <a:p>
            <a:fld id="{3A43758C-63E5-4D95-9689-D4C0003AD2F4}" type="slidenum">
              <a:rPr lang="en-US" smtClean="0"/>
              <a:t>‹#›</a:t>
            </a:fld>
            <a:endParaRPr lang="en-US" dirty="0"/>
          </a:p>
        </p:txBody>
      </p:sp>
      <p:sp>
        <p:nvSpPr>
          <p:cNvPr id="17" name="Rectangle 16"/>
          <p:cNvSpPr/>
          <p:nvPr userDrawn="1"/>
        </p:nvSpPr>
        <p:spPr>
          <a:xfrm>
            <a:off x="0" y="-1"/>
            <a:ext cx="9144000" cy="102870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10287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685800" y="0"/>
            <a:ext cx="7510250" cy="1028700"/>
          </a:xfrm>
        </p:spPr>
        <p:txBody>
          <a:bodyPr>
            <a:normAutofit/>
          </a:bodyPr>
          <a:lstStyle>
            <a:lvl1pPr>
              <a:lnSpc>
                <a:spcPct val="75000"/>
              </a:lnSpc>
              <a:defRPr sz="4000"/>
            </a:lvl1pPr>
          </a:lstStyle>
          <a:p>
            <a:r>
              <a:rPr lang="en-US" dirty="0" smtClean="0"/>
              <a:t>Click to edit Master title style for a two line heading</a:t>
            </a:r>
            <a:endParaRPr lang="en-US"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7076"/>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301498"/>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13" name="Rectangle 12"/>
          <p:cNvSpPr/>
          <p:nvPr userDrawn="1"/>
        </p:nvSpPr>
        <p:spPr>
          <a:xfrm>
            <a:off x="0" y="0"/>
            <a:ext cx="9144000" cy="571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p:cNvSpPr>
            <a:spLocks noGrp="1"/>
          </p:cNvSpPr>
          <p:nvPr>
            <p:ph type="body" sz="quarter" idx="10"/>
          </p:nvPr>
        </p:nvSpPr>
        <p:spPr>
          <a:xfrm>
            <a:off x="457200" y="723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5715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1"/>
          </p:nvPr>
        </p:nvSpPr>
        <p:spPr/>
        <p:txBody>
          <a:bodyPr/>
          <a:lstStyle/>
          <a:p>
            <a:r>
              <a:rPr lang="en-US" smtClean="0"/>
              <a:t>Dec 3-6, 2018</a:t>
            </a:r>
            <a:endParaRPr lang="en-US" dirty="0"/>
          </a:p>
        </p:txBody>
      </p:sp>
      <p:sp>
        <p:nvSpPr>
          <p:cNvPr id="3" name="Footer Placeholder 2"/>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4" name="Slide Number Placeholder 3"/>
          <p:cNvSpPr>
            <a:spLocks noGrp="1"/>
          </p:cNvSpPr>
          <p:nvPr>
            <p:ph type="sldNum" sz="quarter" idx="13"/>
          </p:nvPr>
        </p:nvSpPr>
        <p:spPr/>
        <p:txBody>
          <a:bodyPr/>
          <a:lstStyle/>
          <a:p>
            <a:fld id="{3A43758C-63E5-4D95-9689-D4C0003AD2F4}" type="slidenum">
              <a:rPr lang="en-US" smtClean="0"/>
              <a:t>‹#›</a:t>
            </a:fld>
            <a:endParaRPr lang="en-US" dirty="0"/>
          </a:p>
        </p:txBody>
      </p:sp>
      <p:sp>
        <p:nvSpPr>
          <p:cNvPr id="17" name="Content Placeholder 16"/>
          <p:cNvSpPr>
            <a:spLocks noGrp="1"/>
          </p:cNvSpPr>
          <p:nvPr>
            <p:ph sz="quarter" idx="14"/>
          </p:nvPr>
        </p:nvSpPr>
        <p:spPr>
          <a:xfrm>
            <a:off x="4648200" y="723900"/>
            <a:ext cx="4041648" cy="4648200"/>
          </a:xfrm>
        </p:spPr>
        <p:txBody>
          <a:bodyPr/>
          <a:lstStyle>
            <a:lvl1pPr marL="0" indent="0">
              <a:buNone/>
              <a:defRPr/>
            </a:lvl1pPr>
          </a:lstStyle>
          <a:p>
            <a:pPr lvl="0"/>
            <a:r>
              <a:rPr lang="en-US" smtClean="0"/>
              <a:t>Click to edit Master text styles</a:t>
            </a:r>
          </a:p>
        </p:txBody>
      </p:sp>
      <p:sp>
        <p:nvSpPr>
          <p:cNvPr id="16" name="Title 1"/>
          <p:cNvSpPr>
            <a:spLocks noGrp="1"/>
          </p:cNvSpPr>
          <p:nvPr>
            <p:ph type="title"/>
          </p:nvPr>
        </p:nvSpPr>
        <p:spPr>
          <a:xfrm>
            <a:off x="583768" y="0"/>
            <a:ext cx="7569632" cy="571500"/>
          </a:xfrm>
        </p:spPr>
        <p:txBody>
          <a:bodyPr>
            <a:normAutofit/>
          </a:bodyPr>
          <a:lstStyle>
            <a:lvl1pPr>
              <a:lnSpc>
                <a:spcPct val="80000"/>
              </a:lnSpc>
              <a:defRPr sz="4000"/>
            </a:lvl1pPr>
          </a:lstStyle>
          <a:p>
            <a:r>
              <a:rPr lang="en-US" dirty="0" smtClean="0"/>
              <a:t>Click to edit Master title style</a:t>
            </a:r>
            <a:endParaRPr lang="en-US" dirty="0"/>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74422"/>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text left, image right">
    <p:spTree>
      <p:nvGrpSpPr>
        <p:cNvPr id="1" name=""/>
        <p:cNvGrpSpPr/>
        <p:nvPr/>
      </p:nvGrpSpPr>
      <p:grpSpPr>
        <a:xfrm>
          <a:off x="0" y="0"/>
          <a:ext cx="0" cy="0"/>
          <a:chOff x="0" y="0"/>
          <a:chExt cx="0" cy="0"/>
        </a:xfrm>
      </p:grpSpPr>
      <p:sp>
        <p:nvSpPr>
          <p:cNvPr id="15" name="Text Placeholder 16"/>
          <p:cNvSpPr>
            <a:spLocks noGrp="1"/>
          </p:cNvSpPr>
          <p:nvPr>
            <p:ph type="body" sz="quarter" idx="10"/>
          </p:nvPr>
        </p:nvSpPr>
        <p:spPr>
          <a:xfrm>
            <a:off x="457200" y="11811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r>
              <a:rPr lang="en-US" smtClean="0"/>
              <a:t>Dec 3-6, 2018</a:t>
            </a:r>
            <a:endParaRPr lang="en-US" dirty="0"/>
          </a:p>
        </p:txBody>
      </p:sp>
      <p:sp>
        <p:nvSpPr>
          <p:cNvPr id="4" name="Footer Placeholder 3"/>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5" name="Slide Number Placeholder 4"/>
          <p:cNvSpPr>
            <a:spLocks noGrp="1"/>
          </p:cNvSpPr>
          <p:nvPr>
            <p:ph type="sldNum" sz="quarter" idx="13"/>
          </p:nvPr>
        </p:nvSpPr>
        <p:spPr/>
        <p:txBody>
          <a:bodyPr/>
          <a:lstStyle/>
          <a:p>
            <a:fld id="{3A43758C-63E5-4D95-9689-D4C0003AD2F4}" type="slidenum">
              <a:rPr lang="en-US" smtClean="0"/>
              <a:t>‹#›</a:t>
            </a:fld>
            <a:endParaRPr lang="en-US" dirty="0"/>
          </a:p>
        </p:txBody>
      </p:sp>
      <p:sp>
        <p:nvSpPr>
          <p:cNvPr id="16" name="Rectangle 15"/>
          <p:cNvSpPr/>
          <p:nvPr userDrawn="1"/>
        </p:nvSpPr>
        <p:spPr>
          <a:xfrm>
            <a:off x="0" y="-1"/>
            <a:ext cx="9144000" cy="102870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10287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6"/>
          <p:cNvSpPr>
            <a:spLocks noGrp="1"/>
          </p:cNvSpPr>
          <p:nvPr>
            <p:ph sz="quarter" idx="14"/>
          </p:nvPr>
        </p:nvSpPr>
        <p:spPr>
          <a:xfrm>
            <a:off x="4648200" y="1181100"/>
            <a:ext cx="4041648" cy="4191000"/>
          </a:xfrm>
        </p:spPr>
        <p:txBody>
          <a:bodyPr/>
          <a:lstStyle>
            <a:lvl1pPr marL="0" indent="0">
              <a:buNone/>
              <a:defRPr/>
            </a:lvl1pPr>
          </a:lstStyle>
          <a:p>
            <a:pPr lvl="0"/>
            <a:r>
              <a:rPr lang="en-US" smtClean="0"/>
              <a:t>Click to edit Master text styles</a:t>
            </a:r>
          </a:p>
        </p:txBody>
      </p:sp>
      <p:sp>
        <p:nvSpPr>
          <p:cNvPr id="12" name="Title 1"/>
          <p:cNvSpPr>
            <a:spLocks noGrp="1"/>
          </p:cNvSpPr>
          <p:nvPr>
            <p:ph type="title" hasCustomPrompt="1"/>
          </p:nvPr>
        </p:nvSpPr>
        <p:spPr>
          <a:xfrm>
            <a:off x="685800" y="0"/>
            <a:ext cx="7510250" cy="1028700"/>
          </a:xfrm>
        </p:spPr>
        <p:txBody>
          <a:bodyPr>
            <a:normAutofit/>
          </a:bodyPr>
          <a:lstStyle>
            <a:lvl1pPr>
              <a:lnSpc>
                <a:spcPct val="75000"/>
              </a:lnSpc>
              <a:defRPr sz="4000"/>
            </a:lvl1pPr>
          </a:lstStyle>
          <a:p>
            <a:r>
              <a:rPr lang="en-US" dirty="0" smtClean="0"/>
              <a:t>Click to edit Master title style for a two line heading</a:t>
            </a:r>
            <a:endParaRPr lang="en-US"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7076"/>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301498"/>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13" name="Rectangle 12"/>
          <p:cNvSpPr/>
          <p:nvPr userDrawn="1"/>
        </p:nvSpPr>
        <p:spPr>
          <a:xfrm>
            <a:off x="0" y="0"/>
            <a:ext cx="9144000" cy="571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8"/>
          <p:cNvSpPr>
            <a:spLocks noGrp="1"/>
          </p:cNvSpPr>
          <p:nvPr>
            <p:ph type="body" sz="quarter" idx="11"/>
          </p:nvPr>
        </p:nvSpPr>
        <p:spPr>
          <a:xfrm>
            <a:off x="4648200" y="723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userDrawn="1"/>
        </p:nvSpPr>
        <p:spPr>
          <a:xfrm>
            <a:off x="0" y="5715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2"/>
          </p:nvPr>
        </p:nvSpPr>
        <p:spPr/>
        <p:txBody>
          <a:bodyPr/>
          <a:lstStyle/>
          <a:p>
            <a:r>
              <a:rPr lang="en-US" smtClean="0"/>
              <a:t>Dec 3-6, 2018</a:t>
            </a:r>
            <a:endParaRPr lang="en-US" dirty="0"/>
          </a:p>
        </p:txBody>
      </p:sp>
      <p:sp>
        <p:nvSpPr>
          <p:cNvPr id="3" name="Footer Placeholder 2"/>
          <p:cNvSpPr>
            <a:spLocks noGrp="1"/>
          </p:cNvSpPr>
          <p:nvPr>
            <p:ph type="ftr" sz="quarter" idx="13"/>
          </p:nvPr>
        </p:nvSpPr>
        <p:spPr/>
        <p:txBody>
          <a:bodyPr/>
          <a:lstStyle/>
          <a:p>
            <a:r>
              <a:rPr lang="en-US" smtClean="0"/>
              <a:t>This is a non-ITAR presentation, for public release and reproduction from FSW website. </a:t>
            </a:r>
            <a:endParaRPr lang="en-US" dirty="0"/>
          </a:p>
        </p:txBody>
      </p:sp>
      <p:sp>
        <p:nvSpPr>
          <p:cNvPr id="4" name="Slide Number Placeholder 3"/>
          <p:cNvSpPr>
            <a:spLocks noGrp="1"/>
          </p:cNvSpPr>
          <p:nvPr>
            <p:ph type="sldNum" sz="quarter" idx="14"/>
          </p:nvPr>
        </p:nvSpPr>
        <p:spPr/>
        <p:txBody>
          <a:bodyPr/>
          <a:lstStyle/>
          <a:p>
            <a:fld id="{3A43758C-63E5-4D95-9689-D4C0003AD2F4}" type="slidenum">
              <a:rPr lang="en-US" smtClean="0"/>
              <a:t>‹#›</a:t>
            </a:fld>
            <a:endParaRPr lang="en-US" dirty="0"/>
          </a:p>
        </p:txBody>
      </p:sp>
      <p:sp>
        <p:nvSpPr>
          <p:cNvPr id="16" name="Content Placeholder 16"/>
          <p:cNvSpPr>
            <a:spLocks noGrp="1"/>
          </p:cNvSpPr>
          <p:nvPr>
            <p:ph sz="quarter" idx="15"/>
          </p:nvPr>
        </p:nvSpPr>
        <p:spPr>
          <a:xfrm>
            <a:off x="457200" y="723900"/>
            <a:ext cx="4041648" cy="4648200"/>
          </a:xfrm>
        </p:spPr>
        <p:txBody>
          <a:bodyPr/>
          <a:lstStyle>
            <a:lvl1pPr marL="0" indent="0">
              <a:buNone/>
              <a:defRPr/>
            </a:lvl1pPr>
          </a:lstStyle>
          <a:p>
            <a:pPr lvl="0"/>
            <a:r>
              <a:rPr lang="en-US" smtClean="0"/>
              <a:t>Click to edit Master text styles</a:t>
            </a:r>
          </a:p>
        </p:txBody>
      </p:sp>
      <p:sp>
        <p:nvSpPr>
          <p:cNvPr id="19" name="Title 1"/>
          <p:cNvSpPr>
            <a:spLocks noGrp="1"/>
          </p:cNvSpPr>
          <p:nvPr>
            <p:ph type="title"/>
          </p:nvPr>
        </p:nvSpPr>
        <p:spPr>
          <a:xfrm>
            <a:off x="583768" y="0"/>
            <a:ext cx="7569632" cy="571500"/>
          </a:xfrm>
        </p:spPr>
        <p:txBody>
          <a:bodyPr>
            <a:normAutofit/>
          </a:bodyPr>
          <a:lstStyle>
            <a:lvl1pPr>
              <a:lnSpc>
                <a:spcPct val="80000"/>
              </a:lnSpc>
              <a:defRPr sz="4000"/>
            </a:lvl1pPr>
          </a:lstStyle>
          <a:p>
            <a:r>
              <a:rPr lang="en-US" dirty="0" smtClean="0"/>
              <a:t>Click to edit Master title style</a:t>
            </a:r>
            <a:endParaRPr lang="en-US" dirty="0"/>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74422"/>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image left, text right">
    <p:spTree>
      <p:nvGrpSpPr>
        <p:cNvPr id="1" name=""/>
        <p:cNvGrpSpPr/>
        <p:nvPr/>
      </p:nvGrpSpPr>
      <p:grpSpPr>
        <a:xfrm>
          <a:off x="0" y="0"/>
          <a:ext cx="0" cy="0"/>
          <a:chOff x="0" y="0"/>
          <a:chExt cx="0" cy="0"/>
        </a:xfrm>
      </p:grpSpPr>
      <p:sp>
        <p:nvSpPr>
          <p:cNvPr id="13" name="Text Placeholder 18"/>
          <p:cNvSpPr>
            <a:spLocks noGrp="1"/>
          </p:cNvSpPr>
          <p:nvPr>
            <p:ph type="body" sz="quarter" idx="11"/>
          </p:nvPr>
        </p:nvSpPr>
        <p:spPr>
          <a:xfrm>
            <a:off x="4648200" y="1181100"/>
            <a:ext cx="4038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r>
              <a:rPr lang="en-US" smtClean="0"/>
              <a:t>Dec 3-6, 2018</a:t>
            </a:r>
            <a:endParaRPr lang="en-US" dirty="0"/>
          </a:p>
        </p:txBody>
      </p:sp>
      <p:sp>
        <p:nvSpPr>
          <p:cNvPr id="4" name="Footer Placeholder 3"/>
          <p:cNvSpPr>
            <a:spLocks noGrp="1"/>
          </p:cNvSpPr>
          <p:nvPr>
            <p:ph type="ftr" sz="quarter" idx="13"/>
          </p:nvPr>
        </p:nvSpPr>
        <p:spPr/>
        <p:txBody>
          <a:bodyPr/>
          <a:lstStyle/>
          <a:p>
            <a:r>
              <a:rPr lang="en-US" smtClean="0"/>
              <a:t>This is a non-ITAR presentation, for public release and reproduction from FSW website. </a:t>
            </a:r>
            <a:endParaRPr lang="en-US" dirty="0"/>
          </a:p>
        </p:txBody>
      </p:sp>
      <p:sp>
        <p:nvSpPr>
          <p:cNvPr id="5" name="Slide Number Placeholder 4"/>
          <p:cNvSpPr>
            <a:spLocks noGrp="1"/>
          </p:cNvSpPr>
          <p:nvPr>
            <p:ph type="sldNum" sz="quarter" idx="14"/>
          </p:nvPr>
        </p:nvSpPr>
        <p:spPr/>
        <p:txBody>
          <a:bodyPr/>
          <a:lstStyle/>
          <a:p>
            <a:fld id="{3A43758C-63E5-4D95-9689-D4C0003AD2F4}" type="slidenum">
              <a:rPr lang="en-US" smtClean="0"/>
              <a:t>‹#›</a:t>
            </a:fld>
            <a:endParaRPr lang="en-US" dirty="0"/>
          </a:p>
        </p:txBody>
      </p:sp>
      <p:sp>
        <p:nvSpPr>
          <p:cNvPr id="20" name="Rectangle 19"/>
          <p:cNvSpPr/>
          <p:nvPr userDrawn="1"/>
        </p:nvSpPr>
        <p:spPr>
          <a:xfrm>
            <a:off x="0" y="-1"/>
            <a:ext cx="9144000" cy="102870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1028700"/>
            <a:ext cx="9144000" cy="63500"/>
          </a:xfrm>
          <a:prstGeom prst="rect">
            <a:avLst/>
          </a:prstGeom>
          <a:gradFill flip="none" rotWithShape="1">
            <a:gsLst>
              <a:gs pos="10000">
                <a:srgbClr val="7F4917"/>
              </a:gs>
              <a:gs pos="35000">
                <a:srgbClr val="986F24"/>
              </a:gs>
              <a:gs pos="62000">
                <a:srgbClr val="C39A3D"/>
              </a:gs>
              <a:gs pos="100000">
                <a:srgbClr val="FFF2CC"/>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16"/>
          <p:cNvSpPr>
            <a:spLocks noGrp="1"/>
          </p:cNvSpPr>
          <p:nvPr>
            <p:ph sz="quarter" idx="15"/>
          </p:nvPr>
        </p:nvSpPr>
        <p:spPr>
          <a:xfrm>
            <a:off x="457200" y="1181100"/>
            <a:ext cx="4041648" cy="4191000"/>
          </a:xfrm>
        </p:spPr>
        <p:txBody>
          <a:bodyPr/>
          <a:lstStyle>
            <a:lvl1pPr marL="0" indent="0">
              <a:buNone/>
              <a:defRPr/>
            </a:lvl1pPr>
          </a:lstStyle>
          <a:p>
            <a:pPr lvl="0"/>
            <a:r>
              <a:rPr lang="en-US" smtClean="0"/>
              <a:t>Click to edit Master text styles</a:t>
            </a:r>
          </a:p>
        </p:txBody>
      </p:sp>
      <p:sp>
        <p:nvSpPr>
          <p:cNvPr id="12" name="Title 1"/>
          <p:cNvSpPr>
            <a:spLocks noGrp="1"/>
          </p:cNvSpPr>
          <p:nvPr>
            <p:ph type="title" hasCustomPrompt="1"/>
          </p:nvPr>
        </p:nvSpPr>
        <p:spPr>
          <a:xfrm>
            <a:off x="685800" y="0"/>
            <a:ext cx="7510250" cy="1028700"/>
          </a:xfrm>
        </p:spPr>
        <p:txBody>
          <a:bodyPr>
            <a:normAutofit/>
          </a:bodyPr>
          <a:lstStyle>
            <a:lvl1pPr>
              <a:lnSpc>
                <a:spcPct val="75000"/>
              </a:lnSpc>
              <a:defRPr sz="4000"/>
            </a:lvl1pPr>
          </a:lstStyle>
          <a:p>
            <a:r>
              <a:rPr lang="en-US" dirty="0" smtClean="0"/>
              <a:t>Click to edit Master title style for a two line heading</a:t>
            </a:r>
            <a:endParaRPr lang="en-US"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7076"/>
            <a:ext cx="583768" cy="57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96050" y="301498"/>
            <a:ext cx="942267" cy="4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5448300"/>
            <a:ext cx="9144000" cy="2667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2"/>
          </p:nvPr>
        </p:nvSpPr>
        <p:spPr>
          <a:xfrm>
            <a:off x="0" y="5448300"/>
            <a:ext cx="2133600" cy="266700"/>
          </a:xfrm>
          <a:prstGeom prst="rect">
            <a:avLst/>
          </a:prstGeom>
        </p:spPr>
        <p:txBody>
          <a:bodyPr vert="horz" lIns="91440" tIns="45720" rIns="91440" bIns="45720" rtlCol="0" anchor="ctr"/>
          <a:lstStyle>
            <a:lvl1pPr algn="l">
              <a:defRPr sz="1200">
                <a:solidFill>
                  <a:schemeClr val="bg1"/>
                </a:solidFill>
              </a:defRPr>
            </a:lvl1pPr>
          </a:lstStyle>
          <a:p>
            <a:r>
              <a:rPr lang="en-US" smtClean="0"/>
              <a:t>Dec 3-6, 2018</a:t>
            </a:r>
            <a:endParaRPr lang="en-US" dirty="0"/>
          </a:p>
        </p:txBody>
      </p:sp>
      <p:sp>
        <p:nvSpPr>
          <p:cNvPr id="8" name="Footer Placeholder 7"/>
          <p:cNvSpPr>
            <a:spLocks noGrp="1"/>
          </p:cNvSpPr>
          <p:nvPr>
            <p:ph type="ftr" sz="quarter" idx="3"/>
          </p:nvPr>
        </p:nvSpPr>
        <p:spPr>
          <a:xfrm>
            <a:off x="2133600" y="5448300"/>
            <a:ext cx="4876800" cy="266700"/>
          </a:xfrm>
          <a:prstGeom prst="rect">
            <a:avLst/>
          </a:prstGeom>
        </p:spPr>
        <p:txBody>
          <a:bodyPr vert="horz" lIns="91440" tIns="45720" rIns="91440" bIns="45720" rtlCol="0" anchor="ctr"/>
          <a:lstStyle>
            <a:lvl1pPr algn="ctr">
              <a:defRPr sz="800">
                <a:solidFill>
                  <a:schemeClr val="bg1"/>
                </a:solidFill>
              </a:defRPr>
            </a:lvl1pPr>
          </a:lstStyle>
          <a:p>
            <a:pPr>
              <a:defRPr/>
            </a:pPr>
            <a:r>
              <a:rPr lang="en-US" smtClean="0"/>
              <a:t>This is a non-ITAR presentation, for public release and reproduction from FSW website. </a:t>
            </a:r>
            <a:endParaRPr lang="en-US" dirty="0"/>
          </a:p>
        </p:txBody>
      </p:sp>
      <p:sp>
        <p:nvSpPr>
          <p:cNvPr id="9" name="Slide Number Placeholder 8"/>
          <p:cNvSpPr>
            <a:spLocks noGrp="1"/>
          </p:cNvSpPr>
          <p:nvPr>
            <p:ph type="sldNum" sz="quarter" idx="4"/>
          </p:nvPr>
        </p:nvSpPr>
        <p:spPr>
          <a:xfrm>
            <a:off x="7010400" y="5448300"/>
            <a:ext cx="2133600" cy="266700"/>
          </a:xfrm>
          <a:prstGeom prst="rect">
            <a:avLst/>
          </a:prstGeom>
        </p:spPr>
        <p:txBody>
          <a:bodyPr vert="horz" lIns="91440" tIns="45720" rIns="91440" bIns="45720" rtlCol="0" anchor="ctr"/>
          <a:lstStyle>
            <a:lvl1pPr algn="r">
              <a:defRPr sz="1200">
                <a:solidFill>
                  <a:schemeClr val="bg1"/>
                </a:solidFill>
              </a:defRPr>
            </a:lvl1pPr>
          </a:lstStyle>
          <a:p>
            <a:fld id="{3A43758C-63E5-4D95-9689-D4C0003AD2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8"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smtClean="0"/>
              <a:t>Activity Sequences</a:t>
            </a:r>
            <a:endParaRPr lang="en-US" dirty="0"/>
          </a:p>
        </p:txBody>
      </p:sp>
      <p:sp>
        <p:nvSpPr>
          <p:cNvPr id="16" name="Subtitle 15"/>
          <p:cNvSpPr>
            <a:spLocks noGrp="1"/>
          </p:cNvSpPr>
          <p:nvPr>
            <p:ph type="subTitle" idx="1"/>
          </p:nvPr>
        </p:nvSpPr>
        <p:spPr/>
        <p:txBody>
          <a:bodyPr>
            <a:normAutofit fontScale="62500" lnSpcReduction="20000"/>
          </a:bodyPr>
          <a:lstStyle/>
          <a:p>
            <a:r>
              <a:rPr lang="en-US" dirty="0" smtClean="0"/>
              <a:t>Greg Dunn</a:t>
            </a:r>
          </a:p>
          <a:p>
            <a:r>
              <a:rPr lang="en-US" dirty="0" smtClean="0"/>
              <a:t>Southwest Research Institute</a:t>
            </a:r>
            <a:endParaRPr lang="en-US" dirty="0"/>
          </a:p>
        </p:txBody>
      </p:sp>
      <p:sp>
        <p:nvSpPr>
          <p:cNvPr id="17" name="Text Placeholder 16"/>
          <p:cNvSpPr>
            <a:spLocks noGrp="1"/>
          </p:cNvSpPr>
          <p:nvPr>
            <p:ph type="body" sz="quarter" idx="11"/>
          </p:nvPr>
        </p:nvSpPr>
        <p:spPr>
          <a:xfrm>
            <a:off x="1524000" y="876300"/>
            <a:ext cx="7619999" cy="609600"/>
          </a:xfrm>
        </p:spPr>
        <p:txBody>
          <a:bodyPr>
            <a:noAutofit/>
          </a:bodyPr>
          <a:lstStyle/>
          <a:p>
            <a:r>
              <a:rPr lang="en-US" sz="1600" b="0" dirty="0" smtClean="0"/>
              <a:t>An FSW Construct  </a:t>
            </a:r>
            <a:r>
              <a:rPr lang="en-US" sz="1600" b="0" dirty="0"/>
              <a:t>for Science Operations and Autonomous </a:t>
            </a:r>
            <a:r>
              <a:rPr lang="en-US" sz="1600" b="0" dirty="0" smtClean="0"/>
              <a:t>Recovery for the</a:t>
            </a:r>
          </a:p>
          <a:p>
            <a:r>
              <a:rPr lang="en-US" sz="1600" b="0" dirty="0" smtClean="0"/>
              <a:t>Europa-Clipper MASPEX Instrument</a:t>
            </a:r>
            <a:endParaRPr lang="en-US" sz="1600" b="0" dirty="0"/>
          </a:p>
        </p:txBody>
      </p:sp>
    </p:spTree>
    <p:extLst>
      <p:ext uri="{BB962C8B-B14F-4D97-AF65-F5344CB8AC3E}">
        <p14:creationId xmlns:p14="http://schemas.microsoft.com/office/powerpoint/2010/main" val="3943126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Traditional Approaches for </a:t>
            </a:r>
            <a:r>
              <a:rPr lang="en-US" dirty="0" smtClean="0"/>
              <a:t>Anomaly Recovery</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10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34813192"/>
              </p:ext>
            </p:extLst>
          </p:nvPr>
        </p:nvGraphicFramePr>
        <p:xfrm>
          <a:off x="304800" y="1374140"/>
          <a:ext cx="8458200" cy="2296160"/>
        </p:xfrm>
        <a:graphic>
          <a:graphicData uri="http://schemas.openxmlformats.org/drawingml/2006/table">
            <a:tbl>
              <a:tblPr firstRow="1" bandRow="1">
                <a:tableStyleId>{9D7B26C5-4107-4FEC-AEDC-1716B250A1EF}</a:tableStyleId>
              </a:tblPr>
              <a:tblGrid>
                <a:gridCol w="1713053"/>
                <a:gridCol w="3011347"/>
                <a:gridCol w="3733800"/>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tc>
                  <a:txBody>
                    <a:bodyPr/>
                    <a:lstStyle/>
                    <a:p>
                      <a:r>
                        <a:rPr lang="en-US" dirty="0" smtClean="0"/>
                        <a:t>Disadvantages</a:t>
                      </a:r>
                      <a:endParaRPr lang="en-US" dirty="0"/>
                    </a:p>
                  </a:txBody>
                  <a:tcPr/>
                </a:tc>
              </a:tr>
              <a:tr h="370840">
                <a:tc>
                  <a:txBody>
                    <a:bodyPr/>
                    <a:lstStyle/>
                    <a:p>
                      <a:r>
                        <a:rPr lang="en-US" sz="1800" dirty="0" smtClean="0"/>
                        <a:t>Safe</a:t>
                      </a:r>
                      <a:r>
                        <a:rPr lang="en-US" sz="1800" baseline="0" dirty="0" smtClean="0"/>
                        <a:t> Instrument</a:t>
                      </a:r>
                      <a:endParaRPr lang="en-US" sz="1800" dirty="0"/>
                    </a:p>
                  </a:txBody>
                  <a:tcPr/>
                </a:tc>
                <a:tc>
                  <a:txBody>
                    <a:bodyPr/>
                    <a:lstStyle/>
                    <a:p>
                      <a:r>
                        <a:rPr lang="en-US" sz="1800" baseline="0" dirty="0" smtClean="0"/>
                        <a:t>Boot to a SAFE state, wait for Operator intervention</a:t>
                      </a:r>
                      <a:endParaRPr lang="en-US" sz="1800" dirty="0"/>
                    </a:p>
                  </a:txBody>
                  <a:tcPr/>
                </a:tc>
                <a:tc>
                  <a:txBody>
                    <a:bodyPr/>
                    <a:lstStyle/>
                    <a:p>
                      <a:r>
                        <a:rPr lang="en-US" sz="1800" dirty="0" smtClean="0"/>
                        <a:t>Long</a:t>
                      </a:r>
                      <a:r>
                        <a:rPr lang="en-US" sz="1800" baseline="0" dirty="0" smtClean="0"/>
                        <a:t> delay before getting back to full operation</a:t>
                      </a:r>
                      <a:endParaRPr lang="en-US" sz="1800" dirty="0"/>
                    </a:p>
                  </a:txBody>
                  <a:tcPr/>
                </a:tc>
              </a:tr>
              <a:tr h="370840">
                <a:tc>
                  <a:txBody>
                    <a:bodyPr/>
                    <a:lstStyle/>
                    <a:p>
                      <a:r>
                        <a:rPr lang="en-US" sz="1800" dirty="0" smtClean="0"/>
                        <a:t>Recover to default operating</a:t>
                      </a:r>
                      <a:r>
                        <a:rPr lang="en-US" sz="1800" baseline="0" dirty="0" smtClean="0"/>
                        <a:t> mode</a:t>
                      </a:r>
                      <a:endParaRPr lang="en-US" sz="1800" dirty="0"/>
                    </a:p>
                  </a:txBody>
                  <a:tcPr/>
                </a:tc>
                <a:tc>
                  <a:txBody>
                    <a:bodyPr/>
                    <a:lstStyle/>
                    <a:p>
                      <a:r>
                        <a:rPr lang="en-US" sz="1800" dirty="0" smtClean="0"/>
                        <a:t>Automatically transition to a default configuration and continue</a:t>
                      </a:r>
                      <a:r>
                        <a:rPr lang="en-US" sz="1800" baseline="0" dirty="0" smtClean="0"/>
                        <a:t> operation</a:t>
                      </a:r>
                      <a:endParaRPr lang="en-US" sz="1800" dirty="0"/>
                    </a:p>
                  </a:txBody>
                  <a:tcPr/>
                </a:tc>
                <a:tc>
                  <a:txBody>
                    <a:bodyPr/>
                    <a:lstStyle/>
                    <a:p>
                      <a:r>
                        <a:rPr lang="en-US" sz="1800" dirty="0" smtClean="0"/>
                        <a:t>Does</a:t>
                      </a:r>
                      <a:r>
                        <a:rPr lang="en-US" sz="1800" baseline="0" dirty="0" smtClean="0"/>
                        <a:t> not support complex/variable operation.</a:t>
                      </a:r>
                      <a:endParaRPr lang="en-US" sz="1800" dirty="0"/>
                    </a:p>
                  </a:txBody>
                  <a:tcPr/>
                </a:tc>
              </a:tr>
              <a:tr h="370840">
                <a:tc>
                  <a:txBody>
                    <a:bodyPr/>
                    <a:lstStyle/>
                    <a:p>
                      <a:endParaRPr lang="en-US" sz="1800" dirty="0"/>
                    </a:p>
                  </a:txBody>
                  <a:tcPr/>
                </a:tc>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p:spTree>
    <p:extLst>
      <p:ext uri="{BB962C8B-B14F-4D97-AF65-F5344CB8AC3E}">
        <p14:creationId xmlns:p14="http://schemas.microsoft.com/office/powerpoint/2010/main" val="332483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Sequence Design Overview</a:t>
            </a:r>
          </a:p>
        </p:txBody>
      </p:sp>
      <p:sp>
        <p:nvSpPr>
          <p:cNvPr id="4" name="Date Placeholder 3"/>
          <p:cNvSpPr>
            <a:spLocks noGrp="1"/>
          </p:cNvSpPr>
          <p:nvPr>
            <p:ph type="dt" sz="half" idx="10"/>
          </p:nvPr>
        </p:nvSpPr>
        <p:spPr/>
        <p:txBody>
          <a:bodyPr/>
          <a:lstStyle/>
          <a:p>
            <a:r>
              <a:rPr lang="en-US" smtClean="0"/>
              <a:t>Dec 3-6, 2018</a:t>
            </a:r>
            <a:endParaRPr lang="en-US" dirty="0"/>
          </a:p>
        </p:txBody>
      </p:sp>
      <p:sp>
        <p:nvSpPr>
          <p:cNvPr id="5" name="Footer Placeholder 4"/>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2"/>
          </p:nvPr>
        </p:nvSpPr>
        <p:spPr/>
        <p:txBody>
          <a:bodyPr/>
          <a:lstStyle/>
          <a:p>
            <a:fld id="{3A43758C-63E5-4D95-9689-D4C0003AD2F4}" type="slidenum">
              <a:rPr lang="en-US" smtClean="0"/>
              <a:t>11</a:t>
            </a:fld>
            <a:endParaRPr lang="en-US" dirty="0"/>
          </a:p>
        </p:txBody>
      </p:sp>
    </p:spTree>
    <p:extLst>
      <p:ext uri="{BB962C8B-B14F-4D97-AF65-F5344CB8AC3E}">
        <p14:creationId xmlns:p14="http://schemas.microsoft.com/office/powerpoint/2010/main" val="211489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smtClean="0"/>
              <a:t>Automate all aspects of MASPEX operation for an orbit; minimize reliance on Spacecraft commanding</a:t>
            </a:r>
          </a:p>
          <a:p>
            <a:r>
              <a:rPr lang="en-US" dirty="0" smtClean="0"/>
              <a:t>Allow for execution of non-deterministic-time activities</a:t>
            </a:r>
          </a:p>
          <a:p>
            <a:r>
              <a:rPr lang="en-US" dirty="0" smtClean="0"/>
              <a:t>Keep </a:t>
            </a:r>
            <a:r>
              <a:rPr lang="en-US" dirty="0"/>
              <a:t>nominal and recovery operations as similar as possible</a:t>
            </a:r>
          </a:p>
          <a:p>
            <a:r>
              <a:rPr lang="en-US" dirty="0"/>
              <a:t>Allow robust recovery from a CPU or Instrument Power On reset</a:t>
            </a:r>
          </a:p>
          <a:p>
            <a:r>
              <a:rPr lang="en-US" dirty="0"/>
              <a:t>Allow tradeoff between science volume and quality during fault recovery.</a:t>
            </a:r>
          </a:p>
          <a:p>
            <a:endParaRPr lang="en-US" dirty="0"/>
          </a:p>
        </p:txBody>
      </p:sp>
      <p:sp>
        <p:nvSpPr>
          <p:cNvPr id="3" name="Title 2"/>
          <p:cNvSpPr>
            <a:spLocks noGrp="1"/>
          </p:cNvSpPr>
          <p:nvPr>
            <p:ph type="title"/>
          </p:nvPr>
        </p:nvSpPr>
        <p:spPr/>
        <p:txBody>
          <a:bodyPr>
            <a:normAutofit fontScale="90000"/>
          </a:bodyPr>
          <a:lstStyle/>
          <a:p>
            <a:r>
              <a:rPr lang="en-US" dirty="0" smtClean="0"/>
              <a:t>Design Goals</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12</a:t>
            </a:fld>
            <a:endParaRPr lang="en-US" dirty="0"/>
          </a:p>
        </p:txBody>
      </p:sp>
    </p:spTree>
    <p:extLst>
      <p:ext uri="{BB962C8B-B14F-4D97-AF65-F5344CB8AC3E}">
        <p14:creationId xmlns:p14="http://schemas.microsoft.com/office/powerpoint/2010/main" val="3276393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Scheduler Terminology</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13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39616478"/>
              </p:ext>
            </p:extLst>
          </p:nvPr>
        </p:nvGraphicFramePr>
        <p:xfrm>
          <a:off x="304800" y="1374140"/>
          <a:ext cx="8458200" cy="3215640"/>
        </p:xfrm>
        <a:graphic>
          <a:graphicData uri="http://schemas.openxmlformats.org/drawingml/2006/table">
            <a:tbl>
              <a:tblPr firstRow="1" bandRow="1">
                <a:tableStyleId>{9D7B26C5-4107-4FEC-AEDC-1716B250A1EF}</a:tableStyleId>
              </a:tblPr>
              <a:tblGrid>
                <a:gridCol w="3066917"/>
                <a:gridCol w="5391283"/>
              </a:tblGrid>
              <a:tr h="370840">
                <a:tc>
                  <a:txBody>
                    <a:bodyPr/>
                    <a:lstStyle/>
                    <a:p>
                      <a:r>
                        <a:rPr lang="en-US" dirty="0" smtClean="0"/>
                        <a:t>Term</a:t>
                      </a:r>
                      <a:endParaRPr lang="en-US" dirty="0"/>
                    </a:p>
                  </a:txBody>
                  <a:tcPr/>
                </a:tc>
                <a:tc>
                  <a:txBody>
                    <a:bodyPr/>
                    <a:lstStyle/>
                    <a:p>
                      <a:r>
                        <a:rPr lang="en-US" dirty="0" smtClean="0"/>
                        <a:t>Description</a:t>
                      </a:r>
                      <a:endParaRPr lang="en-US" dirty="0"/>
                    </a:p>
                  </a:txBody>
                  <a:tcPr/>
                </a:tc>
              </a:tr>
              <a:tr h="370840">
                <a:tc>
                  <a:txBody>
                    <a:bodyPr/>
                    <a:lstStyle/>
                    <a:p>
                      <a:r>
                        <a:rPr lang="en-US" b="1" i="1" dirty="0" smtClean="0"/>
                        <a:t>Earliest Start (ES)</a:t>
                      </a:r>
                      <a:endParaRPr lang="en-US" b="1" i="1" dirty="0"/>
                    </a:p>
                  </a:txBody>
                  <a:tcPr/>
                </a:tc>
                <a:tc>
                  <a:txBody>
                    <a:bodyPr/>
                    <a:lstStyle/>
                    <a:p>
                      <a:r>
                        <a:rPr lang="en-US" dirty="0" smtClean="0"/>
                        <a:t>The earliest time the activity is allowed to start</a:t>
                      </a:r>
                      <a:endParaRPr lang="en-US" dirty="0"/>
                    </a:p>
                  </a:txBody>
                  <a:tcPr/>
                </a:tc>
              </a:tr>
              <a:tr h="370840">
                <a:tc>
                  <a:txBody>
                    <a:bodyPr/>
                    <a:lstStyle/>
                    <a:p>
                      <a:r>
                        <a:rPr lang="en-US" b="1" i="1" dirty="0" smtClean="0"/>
                        <a:t>Latest Start (LS) </a:t>
                      </a:r>
                      <a:endParaRPr lang="en-U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latest time the activity is allowed to start running. This accounts for the minimum run time for the activity (i.e. can the activity do something useful before reaching LF)</a:t>
                      </a:r>
                      <a:endParaRPr lang="en-US" dirty="0"/>
                    </a:p>
                  </a:txBody>
                  <a:tcPr/>
                </a:tc>
              </a:tr>
              <a:tr h="370840">
                <a:tc>
                  <a:txBody>
                    <a:bodyPr/>
                    <a:lstStyle/>
                    <a:p>
                      <a:r>
                        <a:rPr lang="en-US" b="1" i="1" dirty="0" smtClean="0"/>
                        <a:t>Latest Finish (LF)</a:t>
                      </a:r>
                      <a:endParaRPr lang="en-U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latest time the step is allowed to finish. If the step is still running when LF is reached, the scheduler will terminate the step</a:t>
                      </a:r>
                    </a:p>
                  </a:txBody>
                  <a:tcPr/>
                </a:tc>
              </a:tr>
              <a:tr h="370840">
                <a:tc>
                  <a:txBody>
                    <a:bodyPr/>
                    <a:lstStyle/>
                    <a:p>
                      <a:r>
                        <a:rPr lang="en-US" b="1" i="1" dirty="0" smtClean="0"/>
                        <a:t>Schedule Region </a:t>
                      </a:r>
                      <a:endParaRPr lang="en-U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time between ES and LS/LF for a given step</a:t>
                      </a:r>
                      <a:endParaRPr lang="en-US" dirty="0"/>
                    </a:p>
                  </a:txBody>
                  <a:tcPr/>
                </a:tc>
              </a:tr>
            </a:tbl>
          </a:graphicData>
        </a:graphic>
      </p:graphicFrame>
    </p:spTree>
    <p:extLst>
      <p:ext uri="{BB962C8B-B14F-4D97-AF65-F5344CB8AC3E}">
        <p14:creationId xmlns:p14="http://schemas.microsoft.com/office/powerpoint/2010/main" val="1492091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Steps </a:t>
            </a:r>
            <a:r>
              <a:rPr lang="en-US" dirty="0"/>
              <a:t>will run as early as possible, but can run any time during their </a:t>
            </a:r>
            <a:r>
              <a:rPr lang="en-US" i="1" dirty="0"/>
              <a:t>Schedule </a:t>
            </a:r>
            <a:r>
              <a:rPr lang="en-US" i="1" dirty="0" smtClean="0"/>
              <a:t>Region, </a:t>
            </a:r>
            <a:r>
              <a:rPr lang="en-US" dirty="0" smtClean="0"/>
              <a:t> subject to the </a:t>
            </a:r>
            <a:r>
              <a:rPr lang="en-US" i="1" dirty="0" smtClean="0"/>
              <a:t>LS</a:t>
            </a:r>
            <a:r>
              <a:rPr lang="en-US" dirty="0" smtClean="0"/>
              <a:t> and </a:t>
            </a:r>
            <a:r>
              <a:rPr lang="en-US" i="1" dirty="0" smtClean="0"/>
              <a:t>LF</a:t>
            </a:r>
            <a:r>
              <a:rPr lang="en-US" dirty="0" smtClean="0"/>
              <a:t> times.</a:t>
            </a:r>
            <a:endParaRPr lang="en-US" dirty="0"/>
          </a:p>
          <a:p>
            <a:r>
              <a:rPr lang="en-US" dirty="0"/>
              <a:t>Timeline will ‘slide to the right’ if the sequence is started (or restarted) after the </a:t>
            </a:r>
            <a:r>
              <a:rPr lang="en-US" i="1" dirty="0"/>
              <a:t>ES</a:t>
            </a:r>
            <a:r>
              <a:rPr lang="en-US" dirty="0"/>
              <a:t> for a given step.</a:t>
            </a:r>
          </a:p>
          <a:p>
            <a:r>
              <a:rPr lang="en-US" dirty="0"/>
              <a:t>Steps will be skipped if the </a:t>
            </a:r>
            <a:r>
              <a:rPr lang="en-US" i="1" dirty="0"/>
              <a:t>Schedule Region</a:t>
            </a:r>
            <a:r>
              <a:rPr lang="en-US" dirty="0"/>
              <a:t> has already passed when the step is reached.</a:t>
            </a:r>
          </a:p>
          <a:p>
            <a:endParaRPr lang="en-US" dirty="0"/>
          </a:p>
        </p:txBody>
      </p:sp>
      <p:sp>
        <p:nvSpPr>
          <p:cNvPr id="3" name="Title 2"/>
          <p:cNvSpPr>
            <a:spLocks noGrp="1"/>
          </p:cNvSpPr>
          <p:nvPr>
            <p:ph type="title"/>
          </p:nvPr>
        </p:nvSpPr>
        <p:spPr/>
        <p:txBody>
          <a:bodyPr>
            <a:normAutofit fontScale="90000"/>
          </a:bodyPr>
          <a:lstStyle/>
          <a:p>
            <a:r>
              <a:rPr lang="en-US" dirty="0" smtClean="0"/>
              <a:t>Flexible Timeline</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14</a:t>
            </a:fld>
            <a:endParaRPr lang="en-US" dirty="0"/>
          </a:p>
        </p:txBody>
      </p:sp>
    </p:spTree>
    <p:extLst>
      <p:ext uri="{BB962C8B-B14F-4D97-AF65-F5344CB8AC3E}">
        <p14:creationId xmlns:p14="http://schemas.microsoft.com/office/powerpoint/2010/main" val="274144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Sample Timeline (Nominal Case)</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15</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23900"/>
            <a:ext cx="819298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543300"/>
            <a:ext cx="1660525" cy="1812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8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Sequence Table</a:t>
            </a:r>
            <a:endParaRPr lang="en-US" dirty="0"/>
          </a:p>
        </p:txBody>
      </p:sp>
      <p:pic>
        <p:nvPicPr>
          <p:cNvPr id="819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57201" y="1206500"/>
            <a:ext cx="8228575" cy="364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43300"/>
            <a:ext cx="1660525" cy="1812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903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RTS Extensions – Pseudo Commands</a:t>
            </a:r>
            <a:endParaRPr lang="en-US" dirty="0"/>
          </a:p>
        </p:txBody>
      </p:sp>
      <p:sp>
        <p:nvSpPr>
          <p:cNvPr id="3" name="Content Placeholder 2"/>
          <p:cNvSpPr>
            <a:spLocks noGrp="1"/>
          </p:cNvSpPr>
          <p:nvPr>
            <p:ph idx="4294967295"/>
          </p:nvPr>
        </p:nvSpPr>
        <p:spPr>
          <a:xfrm>
            <a:off x="457200" y="800100"/>
            <a:ext cx="8229600" cy="4064000"/>
          </a:xfrm>
          <a:prstGeom prst="rect">
            <a:avLst/>
          </a:prstGeom>
        </p:spPr>
        <p:txBody>
          <a:bodyPr>
            <a:normAutofit/>
          </a:bodyPr>
          <a:lstStyle/>
          <a:p>
            <a:r>
              <a:rPr lang="en-US" dirty="0" smtClean="0"/>
              <a:t>Extend RTS with pseudo-commands that are handled by the RTS engine:</a:t>
            </a:r>
          </a:p>
          <a:p>
            <a:pPr lvl="1"/>
            <a:r>
              <a:rPr lang="en-US" dirty="0" smtClean="0"/>
              <a:t>WAIT_FOR_CONDITION(</a:t>
            </a:r>
          </a:p>
          <a:p>
            <a:pPr marL="1371600" lvl="1" indent="0">
              <a:buNone/>
            </a:pPr>
            <a:r>
              <a:rPr lang="en-US" dirty="0" smtClean="0"/>
              <a:t>VARIABLE_ID, Op, value1, timeout)</a:t>
            </a:r>
          </a:p>
          <a:p>
            <a:pPr marL="741363" lvl="1" indent="-338138"/>
            <a:r>
              <a:rPr lang="en-US" dirty="0" smtClean="0"/>
              <a:t>ABORT_IF_TRUE(</a:t>
            </a:r>
          </a:p>
          <a:p>
            <a:pPr marL="1371600" lvl="1" indent="0">
              <a:buNone/>
            </a:pPr>
            <a:r>
              <a:rPr lang="en-US" dirty="0" smtClean="0"/>
              <a:t>VARIABLE_ID, Op, value2)</a:t>
            </a:r>
            <a:endParaRPr lang="en-US" dirty="0"/>
          </a:p>
        </p:txBody>
      </p:sp>
    </p:spTree>
    <p:extLst>
      <p:ext uri="{BB962C8B-B14F-4D97-AF65-F5344CB8AC3E}">
        <p14:creationId xmlns:p14="http://schemas.microsoft.com/office/powerpoint/2010/main" val="168994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Sequence Processing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23899"/>
            <a:ext cx="5943600" cy="4554415"/>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093588"/>
            <a:ext cx="3352800" cy="127851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6320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CPU </a:t>
            </a:r>
            <a:r>
              <a:rPr lang="en-US" dirty="0"/>
              <a:t>Reset – Resume running sequence table; skip completed steps and steps that have missed their Schedule Region.</a:t>
            </a:r>
          </a:p>
          <a:p>
            <a:r>
              <a:rPr lang="en-US" dirty="0"/>
              <a:t>Instrument POR – Restart sequence table at 1</a:t>
            </a:r>
            <a:r>
              <a:rPr lang="en-US" baseline="30000" dirty="0"/>
              <a:t>st</a:t>
            </a:r>
            <a:r>
              <a:rPr lang="en-US" dirty="0"/>
              <a:t> step; skip steps that have </a:t>
            </a:r>
            <a:r>
              <a:rPr lang="en-US" dirty="0" smtClean="0"/>
              <a:t>missed their Schedule Region.</a:t>
            </a:r>
            <a:endParaRPr lang="en-US" dirty="0"/>
          </a:p>
        </p:txBody>
      </p:sp>
      <p:sp>
        <p:nvSpPr>
          <p:cNvPr id="3" name="Title 2"/>
          <p:cNvSpPr>
            <a:spLocks noGrp="1"/>
          </p:cNvSpPr>
          <p:nvPr>
            <p:ph type="title"/>
          </p:nvPr>
        </p:nvSpPr>
        <p:spPr/>
        <p:txBody>
          <a:bodyPr>
            <a:normAutofit fontScale="90000"/>
          </a:bodyPr>
          <a:lstStyle/>
          <a:p>
            <a:r>
              <a:rPr lang="en-US" dirty="0" smtClean="0"/>
              <a:t>Reset Fault Handling</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19</a:t>
            </a:fld>
            <a:endParaRPr lang="en-US" dirty="0"/>
          </a:p>
        </p:txBody>
      </p:sp>
    </p:spTree>
    <p:extLst>
      <p:ext uri="{BB962C8B-B14F-4D97-AF65-F5344CB8AC3E}">
        <p14:creationId xmlns:p14="http://schemas.microsoft.com/office/powerpoint/2010/main" val="3368488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Overview</a:t>
            </a:r>
            <a:endParaRPr lang="en-US" dirty="0"/>
          </a:p>
          <a:p>
            <a:r>
              <a:rPr lang="en-US" dirty="0"/>
              <a:t>Motivation for Activity </a:t>
            </a:r>
            <a:r>
              <a:rPr lang="en-US" dirty="0" smtClean="0"/>
              <a:t>Sequences</a:t>
            </a:r>
          </a:p>
          <a:p>
            <a:r>
              <a:rPr lang="en-US" dirty="0" smtClean="0"/>
              <a:t>Activity Sequence Design Overview</a:t>
            </a:r>
            <a:endParaRPr lang="en-US" dirty="0"/>
          </a:p>
          <a:p>
            <a:r>
              <a:rPr lang="en-US" dirty="0" smtClean="0"/>
              <a:t>Sample Timelines</a:t>
            </a:r>
            <a:endParaRPr lang="en-US" dirty="0"/>
          </a:p>
        </p:txBody>
      </p:sp>
      <p:sp>
        <p:nvSpPr>
          <p:cNvPr id="3" name="Title 2"/>
          <p:cNvSpPr>
            <a:spLocks noGrp="1"/>
          </p:cNvSpPr>
          <p:nvPr>
            <p:ph type="title"/>
          </p:nvPr>
        </p:nvSpPr>
        <p:spPr/>
        <p:txBody>
          <a:bodyPr>
            <a:normAutofit fontScale="90000"/>
          </a:bodyPr>
          <a:lstStyle/>
          <a:p>
            <a:r>
              <a:rPr lang="en-US" dirty="0" smtClean="0"/>
              <a:t>Outline</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2</a:t>
            </a:fld>
            <a:endParaRPr lang="en-US" dirty="0"/>
          </a:p>
        </p:txBody>
      </p:sp>
    </p:spTree>
    <p:extLst>
      <p:ext uri="{BB962C8B-B14F-4D97-AF65-F5344CB8AC3E}">
        <p14:creationId xmlns:p14="http://schemas.microsoft.com/office/powerpoint/2010/main" val="3937811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 POR</a:t>
            </a:r>
            <a:endParaRPr lang="en-US" dirty="0"/>
          </a:p>
        </p:txBody>
      </p:sp>
      <p:sp>
        <p:nvSpPr>
          <p:cNvPr id="4" name="Rectangle 3"/>
          <p:cNvSpPr/>
          <p:nvPr/>
        </p:nvSpPr>
        <p:spPr>
          <a:xfrm>
            <a:off x="914400" y="3236976"/>
            <a:ext cx="7277100" cy="276999"/>
          </a:xfrm>
          <a:prstGeom prst="rect">
            <a:avLst/>
          </a:prstGeom>
        </p:spPr>
        <p:txBody>
          <a:bodyPr wrap="square">
            <a:spAutoFit/>
          </a:bodyPr>
          <a:lstStyle/>
          <a:p>
            <a:r>
              <a:rPr lang="en-US" sz="1200" dirty="0" smtClean="0"/>
              <a:t>.</a:t>
            </a:r>
            <a:endParaRPr lang="en-US"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22376"/>
            <a:ext cx="8077200" cy="434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344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CPU Reset</a:t>
            </a:r>
            <a:endParaRPr lang="en-US" dirty="0"/>
          </a:p>
        </p:txBody>
      </p:sp>
      <p:pic>
        <p:nvPicPr>
          <p:cNvPr id="20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 y="722375"/>
            <a:ext cx="807415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80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If a fault happens that invalidates the Cal/Tune data or </a:t>
            </a:r>
            <a:r>
              <a:rPr lang="en-US" dirty="0" smtClean="0"/>
              <a:t>interrupts </a:t>
            </a:r>
            <a:r>
              <a:rPr lang="en-US" dirty="0"/>
              <a:t>the </a:t>
            </a:r>
            <a:r>
              <a:rPr lang="en-US" dirty="0" smtClean="0"/>
              <a:t>Pump Down </a:t>
            </a:r>
            <a:r>
              <a:rPr lang="en-US" dirty="0"/>
              <a:t>cycle there are </a:t>
            </a:r>
            <a:r>
              <a:rPr lang="en-US" dirty="0" smtClean="0"/>
              <a:t>several options </a:t>
            </a:r>
            <a:r>
              <a:rPr lang="en-US" dirty="0"/>
              <a:t>for recovery:</a:t>
            </a:r>
          </a:p>
          <a:p>
            <a:pPr lvl="1"/>
            <a:r>
              <a:rPr lang="en-US" dirty="0"/>
              <a:t>Start taking data without re-running </a:t>
            </a:r>
            <a:r>
              <a:rPr lang="en-US" dirty="0" smtClean="0"/>
              <a:t>Cal/Tune </a:t>
            </a:r>
            <a:r>
              <a:rPr lang="en-US" dirty="0"/>
              <a:t>and/or finishing </a:t>
            </a:r>
            <a:r>
              <a:rPr lang="en-US" dirty="0" smtClean="0"/>
              <a:t>Pump Down; </a:t>
            </a:r>
            <a:r>
              <a:rPr lang="en-US" dirty="0"/>
              <a:t>Maximizes amount of data returned, but lower quality.</a:t>
            </a:r>
          </a:p>
          <a:p>
            <a:pPr lvl="1"/>
            <a:r>
              <a:rPr lang="en-US" dirty="0"/>
              <a:t>Delay taking data until interrupted processes are complete; Reduces amount of data returned, but higher quality</a:t>
            </a:r>
            <a:r>
              <a:rPr lang="en-US" dirty="0" smtClean="0"/>
              <a:t>.</a:t>
            </a:r>
          </a:p>
          <a:p>
            <a:pPr lvl="1"/>
            <a:r>
              <a:rPr lang="en-US" dirty="0" smtClean="0"/>
              <a:t>Something in between – Pump for a little while, but not all the way to the desired threshold.</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Data Quality Tradeoff</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22</a:t>
            </a:fld>
            <a:endParaRPr lang="en-US" dirty="0"/>
          </a:p>
        </p:txBody>
      </p:sp>
    </p:spTree>
    <p:extLst>
      <p:ext uri="{BB962C8B-B14F-4D97-AF65-F5344CB8AC3E}">
        <p14:creationId xmlns:p14="http://schemas.microsoft.com/office/powerpoint/2010/main" val="3532972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Sample Timelines</a:t>
            </a:r>
            <a:br>
              <a:rPr lang="en-US" dirty="0" smtClean="0"/>
            </a:br>
            <a:r>
              <a:rPr lang="en-US" dirty="0" smtClean="0"/>
              <a:t>Quality/Quantity Tradeoff</a:t>
            </a:r>
            <a:endParaRPr lang="en-US" dirty="0"/>
          </a:p>
        </p:txBody>
      </p:sp>
      <p:sp>
        <p:nvSpPr>
          <p:cNvPr id="2" name="Text Placeholder 1"/>
          <p:cNvSpPr>
            <a:spLocks noGrp="1"/>
          </p:cNvSpPr>
          <p:nvPr>
            <p:ph type="body" sz="quarter" idx="10"/>
          </p:nvPr>
        </p:nvSpPr>
        <p:spPr/>
        <p:txBody>
          <a:bodyPr/>
          <a:lstStyle/>
          <a:p>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23</a:t>
            </a:fld>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59" y="1145144"/>
            <a:ext cx="6457950" cy="216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759" y="3238500"/>
            <a:ext cx="6438900" cy="2163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160559" y="1181100"/>
            <a:ext cx="1676400" cy="1477328"/>
          </a:xfrm>
          <a:prstGeom prst="rect">
            <a:avLst/>
          </a:prstGeom>
          <a:noFill/>
        </p:spPr>
        <p:txBody>
          <a:bodyPr wrap="square" rtlCol="0">
            <a:spAutoFit/>
          </a:bodyPr>
          <a:lstStyle/>
          <a:p>
            <a:r>
              <a:rPr lang="en-US" sz="1800" dirty="0" smtClean="0"/>
              <a:t>Pump Down is allowed to consume part of </a:t>
            </a:r>
            <a:r>
              <a:rPr lang="en-US" sz="1800" dirty="0" err="1" smtClean="0"/>
              <a:t>InRun</a:t>
            </a:r>
            <a:r>
              <a:rPr lang="en-US" sz="1800" dirty="0" smtClean="0"/>
              <a:t> Schedule</a:t>
            </a:r>
            <a:endParaRPr lang="en-US" sz="1800" dirty="0"/>
          </a:p>
        </p:txBody>
      </p:sp>
      <p:sp>
        <p:nvSpPr>
          <p:cNvPr id="11" name="TextBox 10"/>
          <p:cNvSpPr txBox="1"/>
          <p:nvPr/>
        </p:nvSpPr>
        <p:spPr>
          <a:xfrm>
            <a:off x="533400" y="3390900"/>
            <a:ext cx="1676400" cy="2031325"/>
          </a:xfrm>
          <a:prstGeom prst="rect">
            <a:avLst/>
          </a:prstGeom>
          <a:noFill/>
        </p:spPr>
        <p:txBody>
          <a:bodyPr wrap="square" rtlCol="0">
            <a:spAutoFit/>
          </a:bodyPr>
          <a:lstStyle/>
          <a:p>
            <a:r>
              <a:rPr lang="en-US" sz="1800" dirty="0" smtClean="0"/>
              <a:t>Cal/Tune is allowed to run all the way up to Closest Approach; but Pump Down is skipped.</a:t>
            </a:r>
            <a:endParaRPr lang="en-US" sz="1800" dirty="0"/>
          </a:p>
        </p:txBody>
      </p:sp>
    </p:spTree>
    <p:extLst>
      <p:ext uri="{BB962C8B-B14F-4D97-AF65-F5344CB8AC3E}">
        <p14:creationId xmlns:p14="http://schemas.microsoft.com/office/powerpoint/2010/main" val="1949778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Sample </a:t>
            </a:r>
            <a:r>
              <a:rPr lang="en-US" dirty="0"/>
              <a:t>Timelines</a:t>
            </a:r>
          </a:p>
        </p:txBody>
      </p:sp>
      <p:sp>
        <p:nvSpPr>
          <p:cNvPr id="4" name="Date Placeholder 3"/>
          <p:cNvSpPr>
            <a:spLocks noGrp="1"/>
          </p:cNvSpPr>
          <p:nvPr>
            <p:ph type="dt" sz="half" idx="10"/>
          </p:nvPr>
        </p:nvSpPr>
        <p:spPr/>
        <p:txBody>
          <a:bodyPr/>
          <a:lstStyle/>
          <a:p>
            <a:r>
              <a:rPr lang="en-US" smtClean="0"/>
              <a:t>Dec 3-6, 2018</a:t>
            </a:r>
            <a:endParaRPr lang="en-US" dirty="0"/>
          </a:p>
        </p:txBody>
      </p:sp>
      <p:sp>
        <p:nvSpPr>
          <p:cNvPr id="5" name="Footer Placeholder 4"/>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2"/>
          </p:nvPr>
        </p:nvSpPr>
        <p:spPr/>
        <p:txBody>
          <a:bodyPr/>
          <a:lstStyle/>
          <a:p>
            <a:fld id="{3A43758C-63E5-4D95-9689-D4C0003AD2F4}" type="slidenum">
              <a:rPr lang="en-US" smtClean="0"/>
              <a:t>24</a:t>
            </a:fld>
            <a:endParaRPr lang="en-US" dirty="0"/>
          </a:p>
        </p:txBody>
      </p:sp>
    </p:spTree>
    <p:extLst>
      <p:ext uri="{BB962C8B-B14F-4D97-AF65-F5344CB8AC3E}">
        <p14:creationId xmlns:p14="http://schemas.microsoft.com/office/powerpoint/2010/main" val="4198115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Pump Down</a:t>
            </a:r>
            <a:endParaRPr lang="en-US" dirty="0"/>
          </a:p>
        </p:txBody>
      </p:sp>
      <p:sp>
        <p:nvSpPr>
          <p:cNvPr id="4" name="Rectangle 3"/>
          <p:cNvSpPr/>
          <p:nvPr/>
        </p:nvSpPr>
        <p:spPr>
          <a:xfrm>
            <a:off x="914400" y="3236976"/>
            <a:ext cx="7277100" cy="1938992"/>
          </a:xfrm>
          <a:prstGeom prst="rect">
            <a:avLst/>
          </a:prstGeom>
        </p:spPr>
        <p:txBody>
          <a:bodyPr wrap="square">
            <a:spAutoFit/>
          </a:bodyPr>
          <a:lstStyle/>
          <a:p>
            <a:r>
              <a:rPr lang="en-US" sz="1200" dirty="0" smtClean="0"/>
              <a:t>Long Pump Down case</a:t>
            </a:r>
            <a:r>
              <a:rPr lang="en-US" sz="1200" dirty="0"/>
              <a:t>:</a:t>
            </a:r>
          </a:p>
          <a:p>
            <a:r>
              <a:rPr lang="en-US" sz="1200" dirty="0"/>
              <a:t>  - T0: Power On/</a:t>
            </a:r>
            <a:r>
              <a:rPr lang="en-US" sz="1200" dirty="0" err="1"/>
              <a:t>Sci</a:t>
            </a:r>
            <a:r>
              <a:rPr lang="en-US" sz="1200" dirty="0"/>
              <a:t> Prep starts</a:t>
            </a:r>
          </a:p>
          <a:p>
            <a:r>
              <a:rPr lang="en-US" sz="1200" dirty="0"/>
              <a:t>  - T1: Power On/</a:t>
            </a:r>
            <a:r>
              <a:rPr lang="en-US" sz="1200" dirty="0" err="1"/>
              <a:t>Sci</a:t>
            </a:r>
            <a:r>
              <a:rPr lang="en-US" sz="1200" dirty="0"/>
              <a:t> Prep finishes; Cal/Tune ES has already passed, so Cal/Tune starts immediately</a:t>
            </a:r>
          </a:p>
          <a:p>
            <a:r>
              <a:rPr lang="en-US" sz="1200" dirty="0"/>
              <a:t>  - T2: Cal/Tune finishes; Pump Down ES has already passed, so Pump Down starts immediately</a:t>
            </a:r>
          </a:p>
          <a:p>
            <a:r>
              <a:rPr lang="en-US" sz="1200" dirty="0"/>
              <a:t>  - T3: Pump Down is taking longer than expected; pressure has not reached ideal target, but LF is reached so pump down is terminated; </a:t>
            </a:r>
            <a:r>
              <a:rPr lang="en-US" sz="1200" dirty="0" err="1"/>
              <a:t>InRun</a:t>
            </a:r>
            <a:r>
              <a:rPr lang="en-US" sz="1200" dirty="0"/>
              <a:t> ES has already passed, so </a:t>
            </a:r>
            <a:r>
              <a:rPr lang="en-US" sz="1200" dirty="0" err="1"/>
              <a:t>InRun</a:t>
            </a:r>
            <a:r>
              <a:rPr lang="en-US" sz="1200" dirty="0"/>
              <a:t> starts immediately and runs until its LF  (Note that similar behavior would occur if a reset happens during Pump Down such that the Pump Down activity is restarted at a late time)</a:t>
            </a:r>
          </a:p>
          <a:p>
            <a:r>
              <a:rPr lang="en-US" sz="1200" dirty="0"/>
              <a:t>  - T4: Remainder of sequence runs nominally.</a:t>
            </a:r>
          </a:p>
          <a:p>
            <a:endParaRPr lang="en-US"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22376"/>
            <a:ext cx="7277100" cy="230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727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Quantity over Quality</a:t>
            </a:r>
            <a:endParaRPr lang="en-US" dirty="0"/>
          </a:p>
        </p:txBody>
      </p:sp>
      <p:sp>
        <p:nvSpPr>
          <p:cNvPr id="4" name="Rectangle 3"/>
          <p:cNvSpPr/>
          <p:nvPr/>
        </p:nvSpPr>
        <p:spPr>
          <a:xfrm>
            <a:off x="914400" y="3236976"/>
            <a:ext cx="7277100" cy="923330"/>
          </a:xfrm>
          <a:prstGeom prst="rect">
            <a:avLst/>
          </a:prstGeom>
        </p:spPr>
        <p:txBody>
          <a:bodyPr wrap="square">
            <a:spAutoFit/>
          </a:bodyPr>
          <a:lstStyle/>
          <a:p>
            <a:r>
              <a:rPr lang="en-US" sz="1800" dirty="0" smtClean="0"/>
              <a:t>Prioritize </a:t>
            </a:r>
            <a:r>
              <a:rPr lang="en-US" sz="1800" i="1" dirty="0" smtClean="0"/>
              <a:t>data volume </a:t>
            </a:r>
            <a:r>
              <a:rPr lang="en-US" sz="1800" dirty="0" smtClean="0"/>
              <a:t>over </a:t>
            </a:r>
            <a:r>
              <a:rPr lang="en-US" sz="1800" i="1" dirty="0" smtClean="0"/>
              <a:t>data quality</a:t>
            </a:r>
            <a:r>
              <a:rPr lang="en-US" sz="1800" dirty="0" smtClean="0"/>
              <a:t> during flyby: Skip Cal/Tune and Pump Down completely if </a:t>
            </a:r>
            <a:r>
              <a:rPr lang="en-US" sz="1800" dirty="0" err="1" smtClean="0"/>
              <a:t>Sci</a:t>
            </a:r>
            <a:r>
              <a:rPr lang="en-US" sz="1800" dirty="0" smtClean="0"/>
              <a:t> Prep runs into the </a:t>
            </a:r>
            <a:r>
              <a:rPr lang="en-US" sz="1800" dirty="0" err="1" smtClean="0"/>
              <a:t>InRun</a:t>
            </a:r>
            <a:r>
              <a:rPr lang="en-US" sz="1800" dirty="0" smtClean="0"/>
              <a:t> Schedule Region</a:t>
            </a:r>
            <a:endParaRPr lang="en-US" sz="1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83875"/>
            <a:ext cx="7277100" cy="203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81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over Quantity</a:t>
            </a:r>
            <a:endParaRPr lang="en-US" dirty="0"/>
          </a:p>
        </p:txBody>
      </p:sp>
      <p:sp>
        <p:nvSpPr>
          <p:cNvPr id="4" name="Rectangle 3"/>
          <p:cNvSpPr/>
          <p:nvPr/>
        </p:nvSpPr>
        <p:spPr>
          <a:xfrm>
            <a:off x="914399" y="3236976"/>
            <a:ext cx="7277100" cy="923330"/>
          </a:xfrm>
          <a:prstGeom prst="rect">
            <a:avLst/>
          </a:prstGeom>
        </p:spPr>
        <p:txBody>
          <a:bodyPr wrap="square">
            <a:spAutoFit/>
          </a:bodyPr>
          <a:lstStyle/>
          <a:p>
            <a:r>
              <a:rPr lang="en-US" sz="1800" dirty="0"/>
              <a:t>Prioritize </a:t>
            </a:r>
            <a:r>
              <a:rPr lang="en-US" sz="1800" i="1" dirty="0"/>
              <a:t>data </a:t>
            </a:r>
            <a:r>
              <a:rPr lang="en-US" sz="1800" i="1" dirty="0" smtClean="0"/>
              <a:t>quality </a:t>
            </a:r>
            <a:r>
              <a:rPr lang="en-US" sz="1800" dirty="0" smtClean="0"/>
              <a:t>over </a:t>
            </a:r>
            <a:r>
              <a:rPr lang="en-US" sz="1800" i="1" dirty="0"/>
              <a:t>data </a:t>
            </a:r>
            <a:r>
              <a:rPr lang="en-US" sz="1800" i="1" dirty="0" smtClean="0"/>
              <a:t>quantity</a:t>
            </a:r>
            <a:r>
              <a:rPr lang="en-US" sz="1800" dirty="0" smtClean="0"/>
              <a:t> </a:t>
            </a:r>
            <a:r>
              <a:rPr lang="en-US" sz="1800" dirty="0"/>
              <a:t>during flyby: </a:t>
            </a:r>
            <a:r>
              <a:rPr lang="en-US" sz="1800" dirty="0" smtClean="0"/>
              <a:t>Perform Cal/Tune and Pump Down even though they consume much of the Flyby Schedule Regions</a:t>
            </a:r>
            <a:endParaRPr lang="en-US" sz="1800" dirty="0"/>
          </a:p>
        </p:txBody>
      </p:sp>
      <p:pic>
        <p:nvPicPr>
          <p:cNvPr id="614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987552"/>
            <a:ext cx="7278624" cy="203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43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4" name="Date Placeholder 3"/>
          <p:cNvSpPr>
            <a:spLocks noGrp="1"/>
          </p:cNvSpPr>
          <p:nvPr>
            <p:ph type="dt" sz="half" idx="10"/>
          </p:nvPr>
        </p:nvSpPr>
        <p:spPr/>
        <p:txBody>
          <a:bodyPr/>
          <a:lstStyle/>
          <a:p>
            <a:r>
              <a:rPr lang="en-US" smtClean="0"/>
              <a:t>Dec 3-6, 2018</a:t>
            </a:r>
            <a:endParaRPr lang="en-US" dirty="0"/>
          </a:p>
        </p:txBody>
      </p:sp>
      <p:sp>
        <p:nvSpPr>
          <p:cNvPr id="5" name="Footer Placeholder 4"/>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2"/>
          </p:nvPr>
        </p:nvSpPr>
        <p:spPr/>
        <p:txBody>
          <a:bodyPr/>
          <a:lstStyle/>
          <a:p>
            <a:fld id="{3A43758C-63E5-4D95-9689-D4C0003AD2F4}" type="slidenum">
              <a:rPr lang="en-US" smtClean="0"/>
              <a:t>3</a:t>
            </a:fld>
            <a:endParaRPr lang="en-US" dirty="0"/>
          </a:p>
        </p:txBody>
      </p:sp>
    </p:spTree>
    <p:extLst>
      <p:ext uri="{BB962C8B-B14F-4D97-AF65-F5344CB8AC3E}">
        <p14:creationId xmlns:p14="http://schemas.microsoft.com/office/powerpoint/2010/main" val="336702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Europa </a:t>
            </a:r>
            <a:r>
              <a:rPr lang="en-US" dirty="0"/>
              <a:t>Clipper </a:t>
            </a:r>
            <a:r>
              <a:rPr lang="en-US" dirty="0" smtClean="0"/>
              <a:t>will orbit Jupiter in order to conduct </a:t>
            </a:r>
            <a:r>
              <a:rPr lang="en-US" dirty="0"/>
              <a:t>detailed reconnaissance of Jupiter's moon </a:t>
            </a:r>
            <a:r>
              <a:rPr lang="en-US" dirty="0" smtClean="0"/>
              <a:t>Europa</a:t>
            </a:r>
          </a:p>
          <a:p>
            <a:r>
              <a:rPr lang="en-US" dirty="0" err="1"/>
              <a:t>MAss</a:t>
            </a:r>
            <a:r>
              <a:rPr lang="en-US" dirty="0"/>
              <a:t> </a:t>
            </a:r>
            <a:r>
              <a:rPr lang="en-US" dirty="0" err="1"/>
              <a:t>SPectrometer</a:t>
            </a:r>
            <a:r>
              <a:rPr lang="en-US" dirty="0"/>
              <a:t> for Planetary </a:t>
            </a:r>
            <a:r>
              <a:rPr lang="en-US" dirty="0" err="1"/>
              <a:t>EXploration</a:t>
            </a:r>
            <a:r>
              <a:rPr lang="en-US" dirty="0"/>
              <a:t>/Europa (MASPEX</a:t>
            </a:r>
            <a:r>
              <a:rPr lang="en-US" dirty="0" smtClean="0"/>
              <a:t>) – A very high resolution Multi-Bounce Time of Flight Mass Spectrometer</a:t>
            </a:r>
            <a:r>
              <a:rPr lang="en-US" dirty="0"/>
              <a:t/>
            </a:r>
            <a:br>
              <a:rPr lang="en-US" dirty="0"/>
            </a:br>
            <a:endParaRPr lang="en-US" dirty="0"/>
          </a:p>
        </p:txBody>
      </p:sp>
      <p:sp>
        <p:nvSpPr>
          <p:cNvPr id="3" name="Title 2"/>
          <p:cNvSpPr>
            <a:spLocks noGrp="1"/>
          </p:cNvSpPr>
          <p:nvPr>
            <p:ph type="title"/>
          </p:nvPr>
        </p:nvSpPr>
        <p:spPr/>
        <p:txBody>
          <a:bodyPr>
            <a:normAutofit fontScale="90000"/>
          </a:bodyPr>
          <a:lstStyle/>
          <a:p>
            <a:r>
              <a:rPr lang="en-US" dirty="0" smtClean="0"/>
              <a:t>Mission and Instrument Overview</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4</a:t>
            </a:fld>
            <a:endParaRPr lang="en-US" dirty="0"/>
          </a:p>
        </p:txBody>
      </p:sp>
    </p:spTree>
    <p:extLst>
      <p:ext uri="{BB962C8B-B14F-4D97-AF65-F5344CB8AC3E}">
        <p14:creationId xmlns:p14="http://schemas.microsoft.com/office/powerpoint/2010/main" val="37793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 3-6, 2018</a:t>
            </a:r>
            <a:endParaRPr lang="en-US" dirty="0"/>
          </a:p>
        </p:txBody>
      </p:sp>
      <p:sp>
        <p:nvSpPr>
          <p:cNvPr id="3" name="Footer Placeholder 2"/>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4" name="Slide Number Placeholder 3"/>
          <p:cNvSpPr>
            <a:spLocks noGrp="1"/>
          </p:cNvSpPr>
          <p:nvPr>
            <p:ph type="sldNum" sz="quarter" idx="12"/>
          </p:nvPr>
        </p:nvSpPr>
        <p:spPr/>
        <p:txBody>
          <a:bodyPr/>
          <a:lstStyle/>
          <a:p>
            <a:fld id="{3A43758C-63E5-4D95-9689-D4C0003AD2F4}" type="slidenum">
              <a:rPr lang="en-US" smtClean="0"/>
              <a:t>5</a:t>
            </a:fld>
            <a:endParaRPr lang="en-US" dirty="0"/>
          </a:p>
        </p:txBody>
      </p:sp>
      <p:sp>
        <p:nvSpPr>
          <p:cNvPr id="6" name="Title 5"/>
          <p:cNvSpPr>
            <a:spLocks noGrp="1"/>
          </p:cNvSpPr>
          <p:nvPr>
            <p:ph type="title"/>
          </p:nvPr>
        </p:nvSpPr>
        <p:spPr/>
        <p:txBody>
          <a:bodyPr>
            <a:normAutofit fontScale="90000"/>
          </a:bodyPr>
          <a:lstStyle/>
          <a:p>
            <a:r>
              <a:rPr lang="en-US" dirty="0" smtClean="0"/>
              <a:t>Sample Orbit (MASPEX Perspective)</a:t>
            </a:r>
            <a:endParaRPr lang="en-US" dirty="0"/>
          </a:p>
        </p:txBody>
      </p:sp>
      <p:sp>
        <p:nvSpPr>
          <p:cNvPr id="8" name="Rounded Rectangle 7"/>
          <p:cNvSpPr/>
          <p:nvPr/>
        </p:nvSpPr>
        <p:spPr>
          <a:xfrm>
            <a:off x="6903651" y="3357595"/>
            <a:ext cx="2195217" cy="1856821"/>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rot="960000">
            <a:off x="3417655" y="4407338"/>
            <a:ext cx="1423485" cy="743284"/>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50333" y="1236335"/>
            <a:ext cx="2420228" cy="1502567"/>
          </a:xfrm>
          <a:prstGeom prst="round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7444487" y="4074791"/>
            <a:ext cx="143999" cy="143999"/>
          </a:xfrm>
          <a:prstGeom prst="rect">
            <a:avLst/>
          </a:prstGeom>
        </p:spPr>
      </p:pic>
      <p:sp>
        <p:nvSpPr>
          <p:cNvPr id="12" name="Oval 11"/>
          <p:cNvSpPr/>
          <p:nvPr/>
        </p:nvSpPr>
        <p:spPr>
          <a:xfrm rot="1037917">
            <a:off x="1395586" y="1827111"/>
            <a:ext cx="6454636" cy="2801089"/>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853478" y="3892305"/>
            <a:ext cx="192000" cy="144000"/>
          </a:xfrm>
          <a:prstGeom prst="rect">
            <a:avLst/>
          </a:prstGeom>
        </p:spPr>
      </p:pic>
      <p:sp>
        <p:nvSpPr>
          <p:cNvPr id="14" name="Oval 13"/>
          <p:cNvSpPr/>
          <p:nvPr/>
        </p:nvSpPr>
        <p:spPr>
          <a:xfrm rot="1037917">
            <a:off x="6289794" y="3816351"/>
            <a:ext cx="1326844" cy="316413"/>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712985" y="4097124"/>
            <a:ext cx="1298753" cy="261610"/>
          </a:xfrm>
          <a:prstGeom prst="rect">
            <a:avLst/>
          </a:prstGeom>
          <a:noFill/>
        </p:spPr>
        <p:txBody>
          <a:bodyPr wrap="none" rtlCol="0">
            <a:spAutoFit/>
          </a:bodyPr>
          <a:lstStyle/>
          <a:p>
            <a:r>
              <a:rPr lang="en-US" sz="1100" dirty="0" smtClean="0"/>
              <a:t>Closest Approach</a:t>
            </a:r>
            <a:endParaRPr lang="en-US" sz="1100" dirty="0"/>
          </a:p>
        </p:txBody>
      </p:sp>
      <p:sp>
        <p:nvSpPr>
          <p:cNvPr id="16" name="TextBox 15"/>
          <p:cNvSpPr txBox="1"/>
          <p:nvPr/>
        </p:nvSpPr>
        <p:spPr>
          <a:xfrm>
            <a:off x="7602383" y="4297965"/>
            <a:ext cx="599844" cy="261610"/>
          </a:xfrm>
          <a:prstGeom prst="rect">
            <a:avLst/>
          </a:prstGeom>
          <a:noFill/>
        </p:spPr>
        <p:txBody>
          <a:bodyPr wrap="none" rtlCol="0">
            <a:spAutoFit/>
          </a:bodyPr>
          <a:lstStyle/>
          <a:p>
            <a:r>
              <a:rPr lang="en-US" sz="1100" dirty="0" smtClean="0"/>
              <a:t>In Run</a:t>
            </a:r>
            <a:endParaRPr lang="en-US" sz="1100" dirty="0"/>
          </a:p>
        </p:txBody>
      </p:sp>
      <p:sp>
        <p:nvSpPr>
          <p:cNvPr id="17" name="TextBox 16"/>
          <p:cNvSpPr txBox="1"/>
          <p:nvPr/>
        </p:nvSpPr>
        <p:spPr>
          <a:xfrm>
            <a:off x="7704303" y="3896284"/>
            <a:ext cx="708848" cy="261610"/>
          </a:xfrm>
          <a:prstGeom prst="rect">
            <a:avLst/>
          </a:prstGeom>
          <a:noFill/>
        </p:spPr>
        <p:txBody>
          <a:bodyPr wrap="none" rtlCol="0">
            <a:spAutoFit/>
          </a:bodyPr>
          <a:lstStyle/>
          <a:p>
            <a:r>
              <a:rPr lang="en-US" sz="1100" dirty="0" smtClean="0"/>
              <a:t>Out Run</a:t>
            </a:r>
            <a:endParaRPr lang="en-US" sz="1100" dirty="0"/>
          </a:p>
        </p:txBody>
      </p:sp>
      <p:sp>
        <p:nvSpPr>
          <p:cNvPr id="18" name="TextBox 17"/>
          <p:cNvSpPr txBox="1"/>
          <p:nvPr/>
        </p:nvSpPr>
        <p:spPr>
          <a:xfrm>
            <a:off x="7444487" y="3006528"/>
            <a:ext cx="1300356" cy="307777"/>
          </a:xfrm>
          <a:prstGeom prst="rect">
            <a:avLst/>
          </a:prstGeom>
          <a:noFill/>
        </p:spPr>
        <p:txBody>
          <a:bodyPr wrap="none" rtlCol="0">
            <a:spAutoFit/>
          </a:bodyPr>
          <a:lstStyle/>
          <a:p>
            <a:pPr algn="ctr"/>
            <a:r>
              <a:rPr lang="en-US" sz="1400" i="1" u="sng" dirty="0" smtClean="0"/>
              <a:t>Flyby Science</a:t>
            </a:r>
            <a:endParaRPr lang="en-US" sz="1400" i="1" u="sng" dirty="0"/>
          </a:p>
        </p:txBody>
      </p:sp>
      <p:sp>
        <p:nvSpPr>
          <p:cNvPr id="19" name="TextBox 18"/>
          <p:cNvSpPr txBox="1"/>
          <p:nvPr/>
        </p:nvSpPr>
        <p:spPr>
          <a:xfrm>
            <a:off x="7189914" y="4614252"/>
            <a:ext cx="1734112" cy="600164"/>
          </a:xfrm>
          <a:prstGeom prst="rect">
            <a:avLst/>
          </a:prstGeom>
          <a:noFill/>
        </p:spPr>
        <p:txBody>
          <a:bodyPr wrap="none" rtlCol="0">
            <a:spAutoFit/>
          </a:bodyPr>
          <a:lstStyle/>
          <a:p>
            <a:r>
              <a:rPr lang="en-US" sz="1100" dirty="0" smtClean="0"/>
              <a:t>Warm-Up, Table Upload,</a:t>
            </a:r>
          </a:p>
          <a:p>
            <a:r>
              <a:rPr lang="en-US" sz="1100" dirty="0" smtClean="0"/>
              <a:t>HV Ramp, Tune &amp; Cal,</a:t>
            </a:r>
          </a:p>
          <a:p>
            <a:r>
              <a:rPr lang="en-US" sz="1100" dirty="0" smtClean="0"/>
              <a:t>Pump Down</a:t>
            </a:r>
          </a:p>
        </p:txBody>
      </p:sp>
      <p:sp>
        <p:nvSpPr>
          <p:cNvPr id="20" name="TextBox 19"/>
          <p:cNvSpPr txBox="1"/>
          <p:nvPr/>
        </p:nvSpPr>
        <p:spPr>
          <a:xfrm>
            <a:off x="3496314" y="4636923"/>
            <a:ext cx="886474" cy="430887"/>
          </a:xfrm>
          <a:prstGeom prst="rect">
            <a:avLst/>
          </a:prstGeom>
          <a:noFill/>
        </p:spPr>
        <p:txBody>
          <a:bodyPr wrap="none" rtlCol="0">
            <a:spAutoFit/>
          </a:bodyPr>
          <a:lstStyle/>
          <a:p>
            <a:pPr algn="r"/>
            <a:r>
              <a:rPr lang="en-US" sz="1100" dirty="0" smtClean="0"/>
              <a:t>Pump Down</a:t>
            </a:r>
          </a:p>
          <a:p>
            <a:pPr algn="r"/>
            <a:r>
              <a:rPr lang="en-US" sz="1100" dirty="0" smtClean="0"/>
              <a:t>Cooldown</a:t>
            </a:r>
            <a:endParaRPr lang="en-US" sz="1100" dirty="0"/>
          </a:p>
        </p:txBody>
      </p:sp>
      <p:sp>
        <p:nvSpPr>
          <p:cNvPr id="21" name="Isosceles Triangle 20"/>
          <p:cNvSpPr>
            <a:spLocks noChangeAspect="1"/>
          </p:cNvSpPr>
          <p:nvPr/>
        </p:nvSpPr>
        <p:spPr>
          <a:xfrm rot="1500000">
            <a:off x="3638402" y="4433983"/>
            <a:ext cx="110208" cy="8136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sosceles Triangle 21"/>
          <p:cNvSpPr>
            <a:spLocks noChangeAspect="1"/>
          </p:cNvSpPr>
          <p:nvPr/>
        </p:nvSpPr>
        <p:spPr>
          <a:xfrm rot="792791">
            <a:off x="4654962" y="4732676"/>
            <a:ext cx="107996" cy="797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Isosceles Triangle 22"/>
          <p:cNvSpPr>
            <a:spLocks noChangeAspect="1"/>
          </p:cNvSpPr>
          <p:nvPr/>
        </p:nvSpPr>
        <p:spPr>
          <a:xfrm rot="20062560">
            <a:off x="7014743" y="4730456"/>
            <a:ext cx="107996" cy="797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Isosceles Triangle 23"/>
          <p:cNvSpPr>
            <a:spLocks/>
          </p:cNvSpPr>
          <p:nvPr/>
        </p:nvSpPr>
        <p:spPr>
          <a:xfrm rot="18850358">
            <a:off x="7483807" y="4408082"/>
            <a:ext cx="108000" cy="10800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Isosceles Triangle 24"/>
          <p:cNvSpPr>
            <a:spLocks/>
          </p:cNvSpPr>
          <p:nvPr/>
        </p:nvSpPr>
        <p:spPr>
          <a:xfrm rot="17613216">
            <a:off x="7624463" y="4150087"/>
            <a:ext cx="108000" cy="10800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p:cNvSpPr>
            <a:spLocks/>
          </p:cNvSpPr>
          <p:nvPr/>
        </p:nvSpPr>
        <p:spPr>
          <a:xfrm rot="14950941">
            <a:off x="7654932" y="3830229"/>
            <a:ext cx="108000" cy="10800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5627123" y="4903036"/>
            <a:ext cx="874283" cy="261610"/>
          </a:xfrm>
          <a:prstGeom prst="rect">
            <a:avLst/>
          </a:prstGeom>
          <a:noFill/>
        </p:spPr>
        <p:txBody>
          <a:bodyPr wrap="none" rtlCol="0">
            <a:spAutoFit/>
          </a:bodyPr>
          <a:lstStyle/>
          <a:p>
            <a:r>
              <a:rPr lang="en-US" sz="1100" dirty="0" smtClean="0"/>
              <a:t>MASPEX Off</a:t>
            </a:r>
            <a:endParaRPr lang="en-US" sz="1100" dirty="0"/>
          </a:p>
        </p:txBody>
      </p:sp>
      <p:sp>
        <p:nvSpPr>
          <p:cNvPr id="28" name="Isosceles Triangle 27"/>
          <p:cNvSpPr>
            <a:spLocks noChangeAspect="1"/>
          </p:cNvSpPr>
          <p:nvPr/>
        </p:nvSpPr>
        <p:spPr>
          <a:xfrm rot="10080000">
            <a:off x="2288204" y="1540035"/>
            <a:ext cx="108000" cy="7973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627707" y="1281059"/>
            <a:ext cx="1572441" cy="261610"/>
          </a:xfrm>
          <a:prstGeom prst="rect">
            <a:avLst/>
          </a:prstGeom>
          <a:noFill/>
        </p:spPr>
        <p:txBody>
          <a:bodyPr wrap="none" rtlCol="0">
            <a:spAutoFit/>
          </a:bodyPr>
          <a:lstStyle/>
          <a:p>
            <a:pPr algn="r"/>
            <a:r>
              <a:rPr lang="en-US" sz="1100" dirty="0" smtClean="0"/>
              <a:t>Warm-Up, Table Upload</a:t>
            </a:r>
          </a:p>
        </p:txBody>
      </p:sp>
      <p:sp>
        <p:nvSpPr>
          <p:cNvPr id="30" name="Isosceles Triangle 29"/>
          <p:cNvSpPr>
            <a:spLocks/>
          </p:cNvSpPr>
          <p:nvPr/>
        </p:nvSpPr>
        <p:spPr>
          <a:xfrm rot="8596447">
            <a:off x="1719071" y="1731257"/>
            <a:ext cx="108000" cy="10800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Isosceles Triangle 30"/>
          <p:cNvSpPr>
            <a:spLocks noChangeAspect="1"/>
          </p:cNvSpPr>
          <p:nvPr/>
        </p:nvSpPr>
        <p:spPr>
          <a:xfrm rot="14870051">
            <a:off x="7502874" y="3455442"/>
            <a:ext cx="108000" cy="7973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7620999" y="3357595"/>
            <a:ext cx="1407682" cy="430887"/>
          </a:xfrm>
          <a:prstGeom prst="rect">
            <a:avLst/>
          </a:prstGeom>
          <a:noFill/>
        </p:spPr>
        <p:txBody>
          <a:bodyPr wrap="none" rtlCol="0">
            <a:spAutoFit/>
          </a:bodyPr>
          <a:lstStyle/>
          <a:p>
            <a:r>
              <a:rPr lang="en-US" sz="1100" dirty="0" smtClean="0"/>
              <a:t>HV Ramp-Down</a:t>
            </a:r>
          </a:p>
          <a:p>
            <a:r>
              <a:rPr lang="en-US" sz="1100" dirty="0" smtClean="0"/>
              <a:t>Feed-Forward Data</a:t>
            </a:r>
            <a:endParaRPr lang="en-US" sz="1100" dirty="0"/>
          </a:p>
        </p:txBody>
      </p:sp>
      <p:sp>
        <p:nvSpPr>
          <p:cNvPr id="33" name="TextBox 32"/>
          <p:cNvSpPr txBox="1"/>
          <p:nvPr/>
        </p:nvSpPr>
        <p:spPr>
          <a:xfrm>
            <a:off x="190435" y="1620552"/>
            <a:ext cx="1406373" cy="430887"/>
          </a:xfrm>
          <a:prstGeom prst="rect">
            <a:avLst/>
          </a:prstGeom>
          <a:noFill/>
        </p:spPr>
        <p:txBody>
          <a:bodyPr wrap="none" rtlCol="0">
            <a:spAutoFit/>
          </a:bodyPr>
          <a:lstStyle/>
          <a:p>
            <a:pPr algn="r"/>
            <a:r>
              <a:rPr lang="en-US" sz="1100" dirty="0" smtClean="0"/>
              <a:t>Cryo-Sample Survey</a:t>
            </a:r>
          </a:p>
          <a:p>
            <a:pPr algn="r"/>
            <a:r>
              <a:rPr lang="en-US" sz="1100" dirty="0" err="1" smtClean="0"/>
              <a:t>Cryo</a:t>
            </a:r>
            <a:r>
              <a:rPr lang="en-US" sz="1100" dirty="0" smtClean="0"/>
              <a:t>-Sample Analysis</a:t>
            </a:r>
          </a:p>
        </p:txBody>
      </p:sp>
      <p:sp>
        <p:nvSpPr>
          <p:cNvPr id="34" name="Isosceles Triangle 33"/>
          <p:cNvSpPr>
            <a:spLocks/>
          </p:cNvSpPr>
          <p:nvPr/>
        </p:nvSpPr>
        <p:spPr>
          <a:xfrm rot="6742223">
            <a:off x="1364606" y="2144440"/>
            <a:ext cx="108000" cy="10800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4920000">
            <a:off x="1337581" y="2550843"/>
            <a:ext cx="108000" cy="7973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5240" y="2162516"/>
            <a:ext cx="1414470" cy="430887"/>
          </a:xfrm>
          <a:prstGeom prst="rect">
            <a:avLst/>
          </a:prstGeom>
          <a:noFill/>
        </p:spPr>
        <p:txBody>
          <a:bodyPr wrap="none" rtlCol="0">
            <a:spAutoFit/>
          </a:bodyPr>
          <a:lstStyle/>
          <a:p>
            <a:pPr algn="r"/>
            <a:r>
              <a:rPr lang="en-US" sz="1100" dirty="0" smtClean="0"/>
              <a:t>Feed-Forward Data</a:t>
            </a:r>
          </a:p>
          <a:p>
            <a:pPr algn="r"/>
            <a:r>
              <a:rPr lang="en-US" sz="1100" dirty="0" smtClean="0"/>
              <a:t>Post-</a:t>
            </a:r>
            <a:r>
              <a:rPr lang="en-US" sz="1100" dirty="0" err="1" smtClean="0"/>
              <a:t>Cryo</a:t>
            </a:r>
            <a:r>
              <a:rPr lang="en-US" sz="1100" dirty="0" smtClean="0"/>
              <a:t> Cal.</a:t>
            </a:r>
          </a:p>
        </p:txBody>
      </p:sp>
      <p:sp>
        <p:nvSpPr>
          <p:cNvPr id="37" name="TextBox 36"/>
          <p:cNvSpPr txBox="1"/>
          <p:nvPr/>
        </p:nvSpPr>
        <p:spPr>
          <a:xfrm>
            <a:off x="390600" y="669201"/>
            <a:ext cx="1609736" cy="307777"/>
          </a:xfrm>
          <a:prstGeom prst="rect">
            <a:avLst/>
          </a:prstGeom>
          <a:noFill/>
        </p:spPr>
        <p:txBody>
          <a:bodyPr wrap="none" rtlCol="0">
            <a:spAutoFit/>
          </a:bodyPr>
          <a:lstStyle/>
          <a:p>
            <a:pPr algn="ctr"/>
            <a:r>
              <a:rPr lang="en-US" sz="1400" i="1" u="sng" dirty="0" err="1" smtClean="0"/>
              <a:t>Apoapsis</a:t>
            </a:r>
            <a:r>
              <a:rPr lang="en-US" sz="1400" i="1" u="sng" dirty="0" smtClean="0"/>
              <a:t> Science</a:t>
            </a:r>
            <a:endParaRPr lang="en-US" sz="1400" i="1" u="sng" dirty="0"/>
          </a:p>
        </p:txBody>
      </p:sp>
      <p:sp>
        <p:nvSpPr>
          <p:cNvPr id="40" name="TextBox 39"/>
          <p:cNvSpPr txBox="1"/>
          <p:nvPr/>
        </p:nvSpPr>
        <p:spPr>
          <a:xfrm>
            <a:off x="3464152" y="2009502"/>
            <a:ext cx="1559779" cy="430887"/>
          </a:xfrm>
          <a:prstGeom prst="rect">
            <a:avLst/>
          </a:prstGeom>
          <a:noFill/>
        </p:spPr>
        <p:txBody>
          <a:bodyPr wrap="none" rtlCol="0">
            <a:spAutoFit/>
          </a:bodyPr>
          <a:lstStyle/>
          <a:p>
            <a:pPr algn="r"/>
            <a:r>
              <a:rPr lang="en-US" sz="1100" dirty="0" smtClean="0"/>
              <a:t>Downlink Feed Forward</a:t>
            </a:r>
          </a:p>
          <a:p>
            <a:pPr algn="r"/>
            <a:r>
              <a:rPr lang="en-US" sz="1100" dirty="0" smtClean="0"/>
              <a:t>Data from Flyby Science</a:t>
            </a:r>
          </a:p>
        </p:txBody>
      </p:sp>
      <p:sp>
        <p:nvSpPr>
          <p:cNvPr id="42" name="TextBox 41"/>
          <p:cNvSpPr txBox="1"/>
          <p:nvPr/>
        </p:nvSpPr>
        <p:spPr>
          <a:xfrm rot="2047354">
            <a:off x="1849141" y="3821626"/>
            <a:ext cx="874283" cy="261610"/>
          </a:xfrm>
          <a:prstGeom prst="rect">
            <a:avLst/>
          </a:prstGeom>
          <a:noFill/>
        </p:spPr>
        <p:txBody>
          <a:bodyPr wrap="none" rtlCol="0">
            <a:spAutoFit/>
          </a:bodyPr>
          <a:lstStyle/>
          <a:p>
            <a:r>
              <a:rPr lang="en-US" sz="1100" dirty="0" smtClean="0"/>
              <a:t>MASPEX Off</a:t>
            </a:r>
            <a:endParaRPr lang="en-US" sz="1100" dirty="0"/>
          </a:p>
        </p:txBody>
      </p:sp>
      <p:sp>
        <p:nvSpPr>
          <p:cNvPr id="46" name="Isosceles Triangle 45"/>
          <p:cNvSpPr>
            <a:spLocks/>
          </p:cNvSpPr>
          <p:nvPr/>
        </p:nvSpPr>
        <p:spPr>
          <a:xfrm rot="12120000">
            <a:off x="4232931" y="4490432"/>
            <a:ext cx="108000" cy="108000"/>
          </a:xfrm>
          <a:prstGeom prst="triangle">
            <a:avLst/>
          </a:prstGeom>
          <a:solidFill>
            <a:srgbClr val="24EE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rot="21181374">
            <a:off x="3587214" y="3970023"/>
            <a:ext cx="1259248" cy="559399"/>
          </a:xfrm>
          <a:prstGeom prst="straightConnector1">
            <a:avLst/>
          </a:prstGeom>
          <a:ln w="12700">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021374">
            <a:off x="3465254" y="3976409"/>
            <a:ext cx="1741163" cy="253916"/>
          </a:xfrm>
          <a:prstGeom prst="rect">
            <a:avLst/>
          </a:prstGeom>
          <a:noFill/>
        </p:spPr>
        <p:txBody>
          <a:bodyPr wrap="none" rtlCol="0">
            <a:spAutoFit/>
          </a:bodyPr>
          <a:lstStyle/>
          <a:p>
            <a:pPr algn="ctr"/>
            <a:r>
              <a:rPr lang="en-US" sz="1050" i="1" dirty="0" smtClean="0"/>
              <a:t>May occur anytime inbound</a:t>
            </a:r>
          </a:p>
        </p:txBody>
      </p:sp>
      <p:grpSp>
        <p:nvGrpSpPr>
          <p:cNvPr id="50" name="Group 49"/>
          <p:cNvGrpSpPr/>
          <p:nvPr/>
        </p:nvGrpSpPr>
        <p:grpSpPr>
          <a:xfrm>
            <a:off x="3657600" y="803486"/>
            <a:ext cx="1971332" cy="453814"/>
            <a:chOff x="534547" y="6055691"/>
            <a:chExt cx="1971332" cy="453814"/>
          </a:xfrm>
        </p:grpSpPr>
        <p:grpSp>
          <p:nvGrpSpPr>
            <p:cNvPr id="52" name="Group 51"/>
            <p:cNvGrpSpPr/>
            <p:nvPr/>
          </p:nvGrpSpPr>
          <p:grpSpPr>
            <a:xfrm>
              <a:off x="534549" y="6055691"/>
              <a:ext cx="1238648" cy="261610"/>
              <a:chOff x="534549" y="6055691"/>
              <a:chExt cx="1238648" cy="261610"/>
            </a:xfrm>
          </p:grpSpPr>
          <p:sp>
            <p:nvSpPr>
              <p:cNvPr id="59" name="Isosceles Triangle 58"/>
              <p:cNvSpPr>
                <a:spLocks noChangeAspect="1"/>
              </p:cNvSpPr>
              <p:nvPr/>
            </p:nvSpPr>
            <p:spPr>
              <a:xfrm>
                <a:off x="534549" y="6146633"/>
                <a:ext cx="107996" cy="797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676917" y="6055691"/>
                <a:ext cx="1096280" cy="261610"/>
              </a:xfrm>
              <a:prstGeom prst="rect">
                <a:avLst/>
              </a:prstGeom>
              <a:noFill/>
            </p:spPr>
            <p:txBody>
              <a:bodyPr wrap="none" rtlCol="0">
                <a:spAutoFit/>
              </a:bodyPr>
              <a:lstStyle/>
              <a:p>
                <a:r>
                  <a:rPr lang="en-US" sz="1050" dirty="0" smtClean="0"/>
                  <a:t>MASPEX On/Off</a:t>
                </a:r>
                <a:endParaRPr lang="en-US" sz="1050" dirty="0"/>
              </a:p>
            </p:txBody>
          </p:sp>
        </p:grpSp>
        <p:grpSp>
          <p:nvGrpSpPr>
            <p:cNvPr id="53" name="Group 52"/>
            <p:cNvGrpSpPr/>
            <p:nvPr/>
          </p:nvGrpSpPr>
          <p:grpSpPr>
            <a:xfrm>
              <a:off x="534547" y="6255589"/>
              <a:ext cx="1971332" cy="253916"/>
              <a:chOff x="534547" y="6280131"/>
              <a:chExt cx="1971332" cy="253916"/>
            </a:xfrm>
          </p:grpSpPr>
          <p:sp>
            <p:nvSpPr>
              <p:cNvPr id="57" name="Isosceles Triangle 56"/>
              <p:cNvSpPr>
                <a:spLocks/>
              </p:cNvSpPr>
              <p:nvPr/>
            </p:nvSpPr>
            <p:spPr>
              <a:xfrm>
                <a:off x="534547" y="6353089"/>
                <a:ext cx="108000" cy="10800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676917" y="6280131"/>
                <a:ext cx="1828962" cy="253916"/>
              </a:xfrm>
              <a:prstGeom prst="rect">
                <a:avLst/>
              </a:prstGeom>
              <a:noFill/>
            </p:spPr>
            <p:txBody>
              <a:bodyPr wrap="none" rtlCol="0">
                <a:spAutoFit/>
              </a:bodyPr>
              <a:lstStyle/>
              <a:p>
                <a:r>
                  <a:rPr lang="en-US" sz="1050" dirty="0" smtClean="0"/>
                  <a:t>Science Operations Start/Stop</a:t>
                </a:r>
                <a:endParaRPr lang="en-US" sz="1050" dirty="0"/>
              </a:p>
            </p:txBody>
          </p:sp>
        </p:grpSp>
      </p:grpSp>
      <p:sp>
        <p:nvSpPr>
          <p:cNvPr id="67" name="Arc 66"/>
          <p:cNvSpPr/>
          <p:nvPr/>
        </p:nvSpPr>
        <p:spPr>
          <a:xfrm rot="1021154">
            <a:off x="1408909" y="1772936"/>
            <a:ext cx="6440533" cy="2793994"/>
          </a:xfrm>
          <a:prstGeom prst="arc">
            <a:avLst>
              <a:gd name="adj1" fmla="val 18619771"/>
              <a:gd name="adj2" fmla="val 20445271"/>
            </a:avLst>
          </a:prstGeom>
          <a:ln>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rot="2012697">
            <a:off x="6356397" y="2411624"/>
            <a:ext cx="1047083" cy="253916"/>
          </a:xfrm>
          <a:prstGeom prst="rect">
            <a:avLst/>
          </a:prstGeom>
          <a:noFill/>
        </p:spPr>
        <p:txBody>
          <a:bodyPr wrap="none" rtlCol="0">
            <a:spAutoFit/>
          </a:bodyPr>
          <a:lstStyle/>
          <a:p>
            <a:pPr algn="ctr"/>
            <a:r>
              <a:rPr lang="en-US" sz="1050" i="1" dirty="0" smtClean="0"/>
              <a:t>Orbit Direction</a:t>
            </a:r>
          </a:p>
        </p:txBody>
      </p:sp>
      <p:sp>
        <p:nvSpPr>
          <p:cNvPr id="70" name="TextBox 69"/>
          <p:cNvSpPr txBox="1"/>
          <p:nvPr/>
        </p:nvSpPr>
        <p:spPr>
          <a:xfrm>
            <a:off x="5943600" y="3278218"/>
            <a:ext cx="607859" cy="261610"/>
          </a:xfrm>
          <a:prstGeom prst="rect">
            <a:avLst/>
          </a:prstGeom>
          <a:noFill/>
        </p:spPr>
        <p:txBody>
          <a:bodyPr wrap="none" rtlCol="0">
            <a:spAutoFit/>
          </a:bodyPr>
          <a:lstStyle/>
          <a:p>
            <a:r>
              <a:rPr lang="en-US" sz="1100" dirty="0" smtClean="0"/>
              <a:t>Jupiter</a:t>
            </a:r>
            <a:endParaRPr lang="en-US" sz="1100" dirty="0"/>
          </a:p>
        </p:txBody>
      </p:sp>
      <p:sp>
        <p:nvSpPr>
          <p:cNvPr id="71" name="TextBox 70"/>
          <p:cNvSpPr txBox="1"/>
          <p:nvPr/>
        </p:nvSpPr>
        <p:spPr>
          <a:xfrm>
            <a:off x="6446681" y="3162300"/>
            <a:ext cx="639919" cy="261610"/>
          </a:xfrm>
          <a:prstGeom prst="rect">
            <a:avLst/>
          </a:prstGeom>
          <a:noFill/>
        </p:spPr>
        <p:txBody>
          <a:bodyPr wrap="none" rtlCol="0">
            <a:spAutoFit/>
          </a:bodyPr>
          <a:lstStyle/>
          <a:p>
            <a:r>
              <a:rPr lang="en-US" sz="1100" dirty="0" smtClean="0"/>
              <a:t>Europa</a:t>
            </a:r>
            <a:endParaRPr lang="en-US" sz="1100" dirty="0"/>
          </a:p>
        </p:txBody>
      </p:sp>
      <p:cxnSp>
        <p:nvCxnSpPr>
          <p:cNvPr id="72" name="Straight Arrow Connector 71"/>
          <p:cNvCxnSpPr>
            <a:endCxn id="13" idx="3"/>
          </p:cNvCxnSpPr>
          <p:nvPr/>
        </p:nvCxnSpPr>
        <p:spPr>
          <a:xfrm>
            <a:off x="6400800" y="3495307"/>
            <a:ext cx="452678" cy="468998"/>
          </a:xfrm>
          <a:prstGeom prst="straightConnector1">
            <a:avLst/>
          </a:prstGeom>
          <a:ln>
            <a:solidFill>
              <a:schemeClr val="tx2">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853478" y="3409023"/>
            <a:ext cx="591009" cy="699303"/>
          </a:xfrm>
          <a:prstGeom prst="straightConnector1">
            <a:avLst/>
          </a:prstGeom>
          <a:ln>
            <a:solidFill>
              <a:schemeClr val="tx2">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04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smtClean="0"/>
              <a:t>An on-board scheduling mechanism for instrument operations activities</a:t>
            </a:r>
          </a:p>
          <a:p>
            <a:r>
              <a:rPr lang="en-US" dirty="0" smtClean="0"/>
              <a:t>Implements </a:t>
            </a:r>
            <a:r>
              <a:rPr lang="en-US" dirty="0"/>
              <a:t>a flexible </a:t>
            </a:r>
            <a:r>
              <a:rPr lang="en-US" dirty="0" smtClean="0"/>
              <a:t>schedule </a:t>
            </a:r>
            <a:r>
              <a:rPr lang="en-US" dirty="0"/>
              <a:t>where </a:t>
            </a:r>
            <a:r>
              <a:rPr lang="en-US" dirty="0" smtClean="0"/>
              <a:t>activities execute </a:t>
            </a:r>
            <a:r>
              <a:rPr lang="en-US" dirty="0"/>
              <a:t>any time within a defined </a:t>
            </a:r>
            <a:r>
              <a:rPr lang="en-US" dirty="0" smtClean="0"/>
              <a:t>time range</a:t>
            </a:r>
          </a:p>
          <a:p>
            <a:r>
              <a:rPr lang="en-US" dirty="0" smtClean="0"/>
              <a:t>Supports sliding or compressing </a:t>
            </a:r>
            <a:r>
              <a:rPr lang="en-US" dirty="0"/>
              <a:t>the timeline in order to ensure the most important </a:t>
            </a:r>
            <a:r>
              <a:rPr lang="en-US" dirty="0" smtClean="0"/>
              <a:t>operations </a:t>
            </a:r>
            <a:r>
              <a:rPr lang="en-US" dirty="0"/>
              <a:t>are performed </a:t>
            </a:r>
            <a:r>
              <a:rPr lang="en-US" dirty="0" smtClean="0"/>
              <a:t>while possibly skipping </a:t>
            </a:r>
            <a:r>
              <a:rPr lang="en-US" dirty="0"/>
              <a:t>optional </a:t>
            </a:r>
            <a:r>
              <a:rPr lang="en-US" dirty="0" smtClean="0"/>
              <a:t>steps</a:t>
            </a:r>
            <a:endParaRPr lang="en-US" dirty="0"/>
          </a:p>
        </p:txBody>
      </p:sp>
      <p:sp>
        <p:nvSpPr>
          <p:cNvPr id="3" name="Title 2"/>
          <p:cNvSpPr>
            <a:spLocks noGrp="1"/>
          </p:cNvSpPr>
          <p:nvPr>
            <p:ph type="title"/>
          </p:nvPr>
        </p:nvSpPr>
        <p:spPr/>
        <p:txBody>
          <a:bodyPr>
            <a:normAutofit fontScale="90000"/>
          </a:bodyPr>
          <a:lstStyle/>
          <a:p>
            <a:r>
              <a:rPr lang="en-US" dirty="0" smtClean="0"/>
              <a:t>Activity Sequence Overview</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6</a:t>
            </a:fld>
            <a:endParaRPr lang="en-US" dirty="0"/>
          </a:p>
        </p:txBody>
      </p:sp>
    </p:spTree>
    <p:extLst>
      <p:ext uri="{BB962C8B-B14F-4D97-AF65-F5344CB8AC3E}">
        <p14:creationId xmlns:p14="http://schemas.microsoft.com/office/powerpoint/2010/main" val="2933590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Motivation for Activity Sequences</a:t>
            </a:r>
            <a:endParaRPr lang="en-US" dirty="0"/>
          </a:p>
        </p:txBody>
      </p:sp>
      <p:sp>
        <p:nvSpPr>
          <p:cNvPr id="4" name="Date Placeholder 3"/>
          <p:cNvSpPr>
            <a:spLocks noGrp="1"/>
          </p:cNvSpPr>
          <p:nvPr>
            <p:ph type="dt" sz="half" idx="10"/>
          </p:nvPr>
        </p:nvSpPr>
        <p:spPr/>
        <p:txBody>
          <a:bodyPr/>
          <a:lstStyle/>
          <a:p>
            <a:r>
              <a:rPr lang="en-US" smtClean="0"/>
              <a:t>Dec 3-6, 2018</a:t>
            </a:r>
            <a:endParaRPr lang="en-US" dirty="0"/>
          </a:p>
        </p:txBody>
      </p:sp>
      <p:sp>
        <p:nvSpPr>
          <p:cNvPr id="5" name="Footer Placeholder 4"/>
          <p:cNvSpPr>
            <a:spLocks noGrp="1"/>
          </p:cNvSpPr>
          <p:nvPr>
            <p:ph type="ftr" sz="quarter" idx="11"/>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2"/>
          </p:nvPr>
        </p:nvSpPr>
        <p:spPr/>
        <p:txBody>
          <a:bodyPr/>
          <a:lstStyle/>
          <a:p>
            <a:fld id="{3A43758C-63E5-4D95-9689-D4C0003AD2F4}" type="slidenum">
              <a:rPr lang="en-US" smtClean="0"/>
              <a:t>7</a:t>
            </a:fld>
            <a:endParaRPr lang="en-US" dirty="0"/>
          </a:p>
        </p:txBody>
      </p:sp>
    </p:spTree>
    <p:extLst>
      <p:ext uri="{BB962C8B-B14F-4D97-AF65-F5344CB8AC3E}">
        <p14:creationId xmlns:p14="http://schemas.microsoft.com/office/powerpoint/2010/main" val="2690509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Need more flexible operations than traditional methods provide</a:t>
            </a:r>
          </a:p>
          <a:p>
            <a:r>
              <a:rPr lang="en-US" dirty="0" smtClean="0"/>
              <a:t>Need </a:t>
            </a:r>
            <a:r>
              <a:rPr lang="en-US" dirty="0"/>
              <a:t>a robust recovery </a:t>
            </a:r>
            <a:r>
              <a:rPr lang="en-US" dirty="0" smtClean="0"/>
              <a:t>mechanism in order to minimize the impact of an unexpected reset</a:t>
            </a:r>
          </a:p>
          <a:p>
            <a:r>
              <a:rPr lang="en-US" dirty="0" smtClean="0"/>
              <a:t>Allow for prioritization of activities</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Motivation</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8</a:t>
            </a:fld>
            <a:endParaRPr lang="en-US" dirty="0"/>
          </a:p>
        </p:txBody>
      </p:sp>
    </p:spTree>
    <p:extLst>
      <p:ext uri="{BB962C8B-B14F-4D97-AF65-F5344CB8AC3E}">
        <p14:creationId xmlns:p14="http://schemas.microsoft.com/office/powerpoint/2010/main" val="4122597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Traditional Approaches for </a:t>
            </a:r>
            <a:r>
              <a:rPr lang="en-US" dirty="0" smtClean="0"/>
              <a:t/>
            </a:r>
            <a:br>
              <a:rPr lang="en-US" dirty="0" smtClean="0"/>
            </a:br>
            <a:r>
              <a:rPr lang="en-US" dirty="0" smtClean="0"/>
              <a:t>Science Operations</a:t>
            </a:r>
            <a:endParaRPr lang="en-US" dirty="0"/>
          </a:p>
        </p:txBody>
      </p:sp>
      <p:sp>
        <p:nvSpPr>
          <p:cNvPr id="4" name="Date Placeholder 3"/>
          <p:cNvSpPr>
            <a:spLocks noGrp="1"/>
          </p:cNvSpPr>
          <p:nvPr>
            <p:ph type="dt" sz="half" idx="11"/>
          </p:nvPr>
        </p:nvSpPr>
        <p:spPr/>
        <p:txBody>
          <a:bodyPr/>
          <a:lstStyle/>
          <a:p>
            <a:r>
              <a:rPr lang="en-US" smtClean="0"/>
              <a:t>Dec 3-6, 2018</a:t>
            </a:r>
            <a:endParaRPr lang="en-US" dirty="0"/>
          </a:p>
        </p:txBody>
      </p:sp>
      <p:sp>
        <p:nvSpPr>
          <p:cNvPr id="5" name="Footer Placeholder 4"/>
          <p:cNvSpPr>
            <a:spLocks noGrp="1"/>
          </p:cNvSpPr>
          <p:nvPr>
            <p:ph type="ftr" sz="quarter" idx="12"/>
          </p:nvPr>
        </p:nvSpPr>
        <p:spPr/>
        <p:txBody>
          <a:bodyPr/>
          <a:lstStyle/>
          <a:p>
            <a:r>
              <a:rPr lang="en-US" smtClean="0"/>
              <a:t>This is a non-ITAR presentation, for public release and reproduction from FSW website. </a:t>
            </a:r>
            <a:endParaRPr lang="en-US" dirty="0"/>
          </a:p>
        </p:txBody>
      </p:sp>
      <p:sp>
        <p:nvSpPr>
          <p:cNvPr id="6" name="Slide Number Placeholder 5"/>
          <p:cNvSpPr>
            <a:spLocks noGrp="1"/>
          </p:cNvSpPr>
          <p:nvPr>
            <p:ph type="sldNum" sz="quarter" idx="13"/>
          </p:nvPr>
        </p:nvSpPr>
        <p:spPr/>
        <p:txBody>
          <a:bodyPr/>
          <a:lstStyle/>
          <a:p>
            <a:fld id="{3A43758C-63E5-4D95-9689-D4C0003AD2F4}" type="slidenum">
              <a:rPr lang="en-US" smtClean="0"/>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46299125"/>
              </p:ext>
            </p:extLst>
          </p:nvPr>
        </p:nvGraphicFramePr>
        <p:xfrm>
          <a:off x="304800" y="1374140"/>
          <a:ext cx="8458200" cy="3388360"/>
        </p:xfrm>
        <a:graphic>
          <a:graphicData uri="http://schemas.openxmlformats.org/drawingml/2006/table">
            <a:tbl>
              <a:tblPr firstRow="1" bandRow="1">
                <a:tableStyleId>{9D7B26C5-4107-4FEC-AEDC-1716B250A1EF}</a:tableStyleId>
              </a:tblPr>
              <a:tblGrid>
                <a:gridCol w="1713053"/>
                <a:gridCol w="3011347"/>
                <a:gridCol w="3733800"/>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tc>
                  <a:txBody>
                    <a:bodyPr/>
                    <a:lstStyle/>
                    <a:p>
                      <a:r>
                        <a:rPr lang="en-US" dirty="0" smtClean="0"/>
                        <a:t>Disadvantages</a:t>
                      </a:r>
                      <a:endParaRPr lang="en-US" dirty="0"/>
                    </a:p>
                  </a:txBody>
                  <a:tcPr/>
                </a:tc>
              </a:tr>
              <a:tr h="370840">
                <a:tc>
                  <a:txBody>
                    <a:bodyPr/>
                    <a:lstStyle/>
                    <a:p>
                      <a:r>
                        <a:rPr lang="en-US" sz="1800" dirty="0" smtClean="0"/>
                        <a:t>Hard-coded</a:t>
                      </a:r>
                      <a:r>
                        <a:rPr lang="en-US" sz="1800" baseline="0" dirty="0" smtClean="0"/>
                        <a:t> Sequence</a:t>
                      </a:r>
                      <a:endParaRPr lang="en-US" sz="1800" dirty="0"/>
                    </a:p>
                  </a:txBody>
                  <a:tcPr/>
                </a:tc>
                <a:tc>
                  <a:txBody>
                    <a:bodyPr/>
                    <a:lstStyle/>
                    <a:p>
                      <a:r>
                        <a:rPr lang="en-US" sz="1800" dirty="0" smtClean="0"/>
                        <a:t>Instrument configuration and operation is an algorithm implemented in FSW</a:t>
                      </a:r>
                      <a:endParaRPr lang="en-US" sz="1800" dirty="0"/>
                    </a:p>
                  </a:txBody>
                  <a:tcPr/>
                </a:tc>
                <a:tc>
                  <a:txBody>
                    <a:bodyPr/>
                    <a:lstStyle/>
                    <a:p>
                      <a:pPr marL="0" indent="0"/>
                      <a:r>
                        <a:rPr lang="en-US" sz="1800" dirty="0" smtClean="0"/>
                        <a:t>No complex</a:t>
                      </a:r>
                      <a:r>
                        <a:rPr lang="en-US" sz="1800" baseline="0" dirty="0" smtClean="0"/>
                        <a:t> timelines. Requires FSW change to alter sequence</a:t>
                      </a:r>
                      <a:endParaRPr lang="en-US" sz="1800" dirty="0"/>
                    </a:p>
                  </a:txBody>
                  <a:tcPr/>
                </a:tc>
              </a:tr>
              <a:tr h="370840">
                <a:tc>
                  <a:txBody>
                    <a:bodyPr/>
                    <a:lstStyle/>
                    <a:p>
                      <a:r>
                        <a:rPr lang="en-US" sz="1800" dirty="0" smtClean="0"/>
                        <a:t>Absolute Time Sequences</a:t>
                      </a:r>
                      <a:endParaRPr lang="en-US" sz="1800" dirty="0"/>
                    </a:p>
                  </a:txBody>
                  <a:tcPr/>
                </a:tc>
                <a:tc>
                  <a:txBody>
                    <a:bodyPr/>
                    <a:lstStyle/>
                    <a:p>
                      <a:r>
                        <a:rPr lang="en-US" sz="1800" dirty="0" smtClean="0"/>
                        <a:t>Stored commands are executed</a:t>
                      </a:r>
                      <a:r>
                        <a:rPr lang="en-US" sz="1800" baseline="0" dirty="0" smtClean="0"/>
                        <a:t> at a specific time</a:t>
                      </a:r>
                      <a:endParaRPr lang="en-US" sz="1800" dirty="0"/>
                    </a:p>
                  </a:txBody>
                  <a:tcPr/>
                </a:tc>
                <a:tc>
                  <a:txBody>
                    <a:bodyPr/>
                    <a:lstStyle/>
                    <a:p>
                      <a:r>
                        <a:rPr lang="en-US" sz="1800" dirty="0" smtClean="0"/>
                        <a:t>Inflexible; No</a:t>
                      </a:r>
                      <a:r>
                        <a:rPr lang="en-US" sz="1800" baseline="0" dirty="0" smtClean="0"/>
                        <a:t> </a:t>
                      </a:r>
                      <a:r>
                        <a:rPr lang="en-US" sz="1800" dirty="0" smtClean="0"/>
                        <a:t>anomaly recovery support; No non-deterministic activities; Must</a:t>
                      </a:r>
                      <a:r>
                        <a:rPr lang="en-US" sz="1800" baseline="0" dirty="0" smtClean="0"/>
                        <a:t> update entire sequence every orbit.</a:t>
                      </a:r>
                      <a:endParaRPr lang="en-US" sz="1800" dirty="0"/>
                    </a:p>
                  </a:txBody>
                  <a:tcPr/>
                </a:tc>
              </a:tr>
              <a:tr h="370840">
                <a:tc>
                  <a:txBody>
                    <a:bodyPr/>
                    <a:lstStyle/>
                    <a:p>
                      <a:r>
                        <a:rPr lang="en-US" sz="1800" dirty="0" smtClean="0"/>
                        <a:t>Relative Time Sequences</a:t>
                      </a:r>
                      <a:endParaRPr lang="en-US" sz="1800" dirty="0"/>
                    </a:p>
                  </a:txBody>
                  <a:tcPr/>
                </a:tc>
                <a:tc>
                  <a:txBody>
                    <a:bodyPr/>
                    <a:lstStyle/>
                    <a:p>
                      <a:r>
                        <a:rPr lang="en-US" sz="1800" dirty="0" smtClean="0"/>
                        <a:t>Stored commands are executed at a time relative to</a:t>
                      </a:r>
                      <a:r>
                        <a:rPr lang="en-US" sz="1800" baseline="0" dirty="0" smtClean="0"/>
                        <a:t> the start of the sequence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Inflexible, does not support resume, flexible timeline, </a:t>
                      </a:r>
                      <a:r>
                        <a:rPr lang="en-US" sz="1800" baseline="0" dirty="0" smtClean="0"/>
                        <a:t>or </a:t>
                      </a:r>
                      <a:r>
                        <a:rPr lang="en-US" sz="1800" dirty="0" smtClean="0"/>
                        <a:t>non-deterministic steps; Triggered by ATS</a:t>
                      </a:r>
                    </a:p>
                  </a:txBody>
                  <a:tcPr/>
                </a:tc>
              </a:tr>
            </a:tbl>
          </a:graphicData>
        </a:graphic>
      </p:graphicFrame>
    </p:spTree>
    <p:extLst>
      <p:ext uri="{BB962C8B-B14F-4D97-AF65-F5344CB8AC3E}">
        <p14:creationId xmlns:p14="http://schemas.microsoft.com/office/powerpoint/2010/main" val="4251456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291</TotalTime>
  <Words>2332</Words>
  <Application>Microsoft Office PowerPoint</Application>
  <PresentationFormat>On-screen Show (16:10)</PresentationFormat>
  <Paragraphs>230</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PresentationTemplate</vt:lpstr>
      <vt:lpstr>Activity Sequences</vt:lpstr>
      <vt:lpstr>Outline</vt:lpstr>
      <vt:lpstr>Overview</vt:lpstr>
      <vt:lpstr>Mission and Instrument Overview</vt:lpstr>
      <vt:lpstr>Sample Orbit (MASPEX Perspective)</vt:lpstr>
      <vt:lpstr>Activity Sequence Overview</vt:lpstr>
      <vt:lpstr>Motivation for Activity Sequences</vt:lpstr>
      <vt:lpstr>Motivation</vt:lpstr>
      <vt:lpstr>Traditional Approaches for  Science Operations</vt:lpstr>
      <vt:lpstr>Traditional Approaches for Anomaly Recovery</vt:lpstr>
      <vt:lpstr>Activity Sequence Design Overview</vt:lpstr>
      <vt:lpstr>Design Goals</vt:lpstr>
      <vt:lpstr>Scheduler Terminology</vt:lpstr>
      <vt:lpstr>Flexible Timeline</vt:lpstr>
      <vt:lpstr>Sample Timeline (Nominal Case)</vt:lpstr>
      <vt:lpstr>Activity Sequence Table</vt:lpstr>
      <vt:lpstr>RTS Extensions – Pseudo Commands</vt:lpstr>
      <vt:lpstr>Activity Sequence Processing</vt:lpstr>
      <vt:lpstr>Reset Fault Handling</vt:lpstr>
      <vt:lpstr>Instrument POR</vt:lpstr>
      <vt:lpstr>CPU Reset</vt:lpstr>
      <vt:lpstr>Data Quality Tradeoff</vt:lpstr>
      <vt:lpstr>Sample Timelines Quality/Quantity Tradeoff</vt:lpstr>
      <vt:lpstr>Additional Sample Timelines</vt:lpstr>
      <vt:lpstr>Long Pump Down</vt:lpstr>
      <vt:lpstr>Quantity over Quality</vt:lpstr>
      <vt:lpstr>Quality over Quantity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Sequences</dc:title>
  <dc:creator>Dunn, Greg</dc:creator>
  <cp:lastModifiedBy>Dunn, Greg</cp:lastModifiedBy>
  <cp:revision>30</cp:revision>
  <cp:lastPrinted>2017-12-19T17:11:17Z</cp:lastPrinted>
  <dcterms:created xsi:type="dcterms:W3CDTF">2018-11-02T14:01:25Z</dcterms:created>
  <dcterms:modified xsi:type="dcterms:W3CDTF">2018-11-08T15:56:25Z</dcterms:modified>
</cp:coreProperties>
</file>