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62" r:id="rId5"/>
    <p:sldId id="263" r:id="rId6"/>
    <p:sldId id="318" r:id="rId7"/>
    <p:sldId id="319" r:id="rId8"/>
    <p:sldId id="320" r:id="rId9"/>
    <p:sldId id="339" r:id="rId10"/>
    <p:sldId id="324" r:id="rId11"/>
    <p:sldId id="325" r:id="rId12"/>
    <p:sldId id="327" r:id="rId13"/>
    <p:sldId id="328" r:id="rId14"/>
    <p:sldId id="322" r:id="rId15"/>
    <p:sldId id="338" r:id="rId16"/>
    <p:sldId id="329" r:id="rId17"/>
    <p:sldId id="323" r:id="rId18"/>
    <p:sldId id="332" r:id="rId19"/>
    <p:sldId id="333" r:id="rId20"/>
    <p:sldId id="336" r:id="rId21"/>
    <p:sldId id="340" r:id="rId22"/>
    <p:sldId id="341" r:id="rId23"/>
    <p:sldId id="342" r:id="rId24"/>
    <p:sldId id="343" r:id="rId25"/>
    <p:sldId id="331" r:id="rId26"/>
    <p:sldId id="346" r:id="rId27"/>
    <p:sldId id="347" r:id="rId28"/>
    <p:sldId id="348" r:id="rId29"/>
    <p:sldId id="345" r:id="rId30"/>
    <p:sldId id="31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as Layman" initials="LL" lastIdx="1" clrIdx="0">
    <p:extLst>
      <p:ext uri="{19B8F6BF-5375-455C-9EA6-DF929625EA0E}">
        <p15:presenceInfo xmlns:p15="http://schemas.microsoft.com/office/powerpoint/2012/main" userId="S-1-5-21-3722521486-2759327399-3727566934-1633" providerId="AD"/>
      </p:ext>
    </p:extLst>
  </p:cmAuthor>
  <p:cmAuthor id="2" name="Madeline Diep" initials="MD" lastIdx="1" clrIdx="1">
    <p:extLst>
      <p:ext uri="{19B8F6BF-5375-455C-9EA6-DF929625EA0E}">
        <p15:presenceInfo xmlns:p15="http://schemas.microsoft.com/office/powerpoint/2012/main" userId="S-1-5-21-3722521486-2759327399-3727566934-1635" providerId="AD"/>
      </p:ext>
    </p:extLst>
  </p:cmAuthor>
  <p:cmAuthor id="3" name="Mikael Lindvall" initials="ML" lastIdx="1" clrIdx="2">
    <p:extLst>
      <p:ext uri="{19B8F6BF-5375-455C-9EA6-DF929625EA0E}">
        <p15:presenceInfo xmlns:p15="http://schemas.microsoft.com/office/powerpoint/2012/main" userId="5787e9bbbf76edd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A76F"/>
    <a:srgbClr val="44C1A3"/>
    <a:srgbClr val="99CB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5332" autoAdjust="0"/>
  </p:normalViewPr>
  <p:slideViewPr>
    <p:cSldViewPr>
      <p:cViewPr varScale="1">
        <p:scale>
          <a:sx n="104" d="100"/>
          <a:sy n="104" d="100"/>
        </p:scale>
        <p:origin x="922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2508" y="-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C5443-0E96-415B-BE3A-B69D64B6016B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1A86D-F86C-4DB7-8D65-22AC4BE5E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39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DBA7E-C470-4211-838E-A0D55EF6EF6E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AA3B2-4704-4AA0-98B7-97DE73DE73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68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532FA-3C9C-4849-B5A5-6E55E582127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676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AA3B2-4704-4AA0-98B7-97DE73DE730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29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A5491-28AA-4456-9154-15CA44539F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91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2250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670300"/>
            <a:ext cx="7772400" cy="1435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543300" y="63706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5BEB6-9341-46D7-9F9F-33788CC31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86836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8229600" cy="4343401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spcAft>
                <a:spcPts val="600"/>
              </a:spcAft>
              <a:defRPr>
                <a:latin typeface="Arial" pitchFamily="34" charset="0"/>
                <a:cs typeface="Arial" pitchFamily="34" charset="0"/>
              </a:defRPr>
            </a:lvl1pPr>
            <a:lvl2pPr marL="685800" indent="-344488">
              <a:spcAft>
                <a:spcPts val="600"/>
              </a:spcAft>
              <a:buFont typeface="Arial" panose="020B0604020202020204" pitchFamily="34" charset="0"/>
              <a:buChar char="◦"/>
              <a:defRPr>
                <a:latin typeface="Arial" pitchFamily="34" charset="0"/>
                <a:cs typeface="Arial" pitchFamily="34" charset="0"/>
              </a:defRPr>
            </a:lvl2pPr>
            <a:lvl3pPr marL="1033463" indent="-347663">
              <a:spcAft>
                <a:spcPts val="600"/>
              </a:spcAft>
              <a:buFont typeface="Wingdings" panose="05000000000000000000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3pPr>
            <a:lvl4pPr marL="1371600" indent="-338138">
              <a:spcAft>
                <a:spcPts val="600"/>
              </a:spcAft>
              <a:buFont typeface="Wingdings" panose="05000000000000000000" pitchFamily="2" charset="2"/>
              <a:buChar char="ú"/>
              <a:defRPr>
                <a:latin typeface="Arial" pitchFamily="34" charset="0"/>
                <a:cs typeface="Arial" pitchFamily="34" charset="0"/>
              </a:defRPr>
            </a:lvl4pPr>
            <a:lvl5pPr marL="1719263" indent="-347663">
              <a:spcAft>
                <a:spcPts val="600"/>
              </a:spcAft>
              <a:buFont typeface="Wingdings 2" panose="05020102010507070707" pitchFamily="18" charset="2"/>
              <a:buChar char="·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 advClick="0" advTm="5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524000" cy="5851525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553200" cy="5851525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spcAft>
                <a:spcPts val="600"/>
              </a:spcAft>
              <a:defRPr>
                <a:latin typeface="Arial" pitchFamily="34" charset="0"/>
                <a:cs typeface="Arial" pitchFamily="34" charset="0"/>
              </a:defRPr>
            </a:lvl1pPr>
            <a:lvl2pPr marL="685800" indent="-338138">
              <a:spcAft>
                <a:spcPts val="600"/>
              </a:spcAft>
              <a:buFont typeface="Arial" panose="020B0604020202020204" pitchFamily="34" charset="0"/>
              <a:buChar char="◦"/>
              <a:defRPr>
                <a:latin typeface="Arial" pitchFamily="34" charset="0"/>
                <a:cs typeface="Arial" pitchFamily="34" charset="0"/>
              </a:defRPr>
            </a:lvl2pPr>
            <a:lvl3pPr marL="1033463" indent="-347663">
              <a:spcAft>
                <a:spcPts val="600"/>
              </a:spcAft>
              <a:buFont typeface="Wingdings" panose="05000000000000000000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3pPr>
            <a:lvl4pPr marL="1371600" indent="-338138">
              <a:spcAft>
                <a:spcPts val="600"/>
              </a:spcAft>
              <a:buFont typeface="Wingdings" panose="05000000000000000000" pitchFamily="2" charset="2"/>
              <a:buChar char="ú"/>
              <a:defRPr>
                <a:latin typeface="Arial" pitchFamily="34" charset="0"/>
                <a:cs typeface="Arial" pitchFamily="34" charset="0"/>
              </a:defRPr>
            </a:lvl4pPr>
            <a:lvl5pPr marL="1719263" indent="-347663">
              <a:spcAft>
                <a:spcPts val="600"/>
              </a:spcAft>
              <a:buFont typeface="Wingdings 2" panose="05020102010507070707" pitchFamily="18" charset="2"/>
              <a:buChar char="·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 advClick="0" advTm="5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86836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7933"/>
            <a:ext cx="8229600" cy="4343401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 sz="3000">
                <a:latin typeface="Arial" pitchFamily="34" charset="0"/>
                <a:cs typeface="Arial" pitchFamily="34" charset="0"/>
              </a:defRPr>
            </a:lvl1pPr>
            <a:lvl2pPr marL="914400" indent="-457200">
              <a:spcAft>
                <a:spcPts val="600"/>
              </a:spcAft>
              <a:buFont typeface="Arial" panose="020B0604020202020204" pitchFamily="34" charset="0"/>
              <a:buChar char="◦"/>
              <a:defRPr sz="2800">
                <a:latin typeface="Arial" pitchFamily="34" charset="0"/>
                <a:cs typeface="Arial" pitchFamily="34" charset="0"/>
              </a:defRPr>
            </a:lvl2pPr>
            <a:lvl3pPr marL="1371600" indent="-457200">
              <a:spcAft>
                <a:spcPts val="600"/>
              </a:spcAft>
              <a:buFont typeface="Wingdings" panose="05000000000000000000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3pPr>
            <a:lvl4pPr marL="1828800" indent="-457200">
              <a:spcAft>
                <a:spcPts val="600"/>
              </a:spcAft>
              <a:buFont typeface="Wingdings" panose="05000000000000000000" pitchFamily="2" charset="2"/>
              <a:buChar char=""/>
              <a:defRPr sz="2000">
                <a:latin typeface="Arial" pitchFamily="34" charset="0"/>
                <a:cs typeface="Arial" pitchFamily="34" charset="0"/>
              </a:defRPr>
            </a:lvl4pPr>
            <a:lvl5pPr marL="2286000" indent="-457200">
              <a:spcAft>
                <a:spcPts val="600"/>
              </a:spcAft>
              <a:buFont typeface="Wingdings 2" panose="05020102010507070707" pitchFamily="18" charset="2"/>
              <a:buChar char=""/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543300" y="63706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5BEB6-9341-46D7-9F9F-33788CC31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86836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59468"/>
            <a:ext cx="4038600" cy="44666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Aft>
                <a:spcPts val="600"/>
              </a:spcAft>
              <a:defRPr sz="2800">
                <a:latin typeface="Arial" pitchFamily="34" charset="0"/>
                <a:cs typeface="Arial" pitchFamily="34" charset="0"/>
              </a:defRPr>
            </a:lvl1pPr>
            <a:lvl2pPr marL="685800" indent="-344488">
              <a:spcAft>
                <a:spcPts val="600"/>
              </a:spcAft>
              <a:buFont typeface="Arial" panose="020B0604020202020204" pitchFamily="34" charset="0"/>
              <a:buChar char="◦"/>
              <a:defRPr sz="2400">
                <a:latin typeface="Arial" pitchFamily="34" charset="0"/>
                <a:cs typeface="Arial" pitchFamily="34" charset="0"/>
              </a:defRPr>
            </a:lvl2pPr>
            <a:lvl3pPr marL="1033463" indent="-338138">
              <a:spcAft>
                <a:spcPts val="600"/>
              </a:spcAft>
              <a:buFont typeface="Wingdings" panose="05000000000000000000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3pPr>
            <a:lvl4pPr marL="1371600" indent="-347663">
              <a:spcAft>
                <a:spcPts val="600"/>
              </a:spcAft>
              <a:buFont typeface="Wingdings" panose="05000000000000000000" pitchFamily="2" charset="2"/>
              <a:buChar char="ú"/>
              <a:defRPr sz="1800">
                <a:latin typeface="Arial" pitchFamily="34" charset="0"/>
                <a:cs typeface="Arial" pitchFamily="34" charset="0"/>
              </a:defRPr>
            </a:lvl4pPr>
            <a:lvl5pPr marL="1719263" indent="-347663">
              <a:spcAft>
                <a:spcPts val="600"/>
              </a:spcAft>
              <a:buFont typeface="Wingdings 2" panose="05020102010507070707" pitchFamily="18" charset="2"/>
              <a:buChar char="·"/>
              <a:tabLst/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9468"/>
            <a:ext cx="4038600" cy="44666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Aft>
                <a:spcPts val="600"/>
              </a:spcAft>
              <a:defRPr sz="2800">
                <a:latin typeface="Arial" pitchFamily="34" charset="0"/>
                <a:cs typeface="Arial" pitchFamily="34" charset="0"/>
              </a:defRPr>
            </a:lvl1pPr>
            <a:lvl2pPr marL="685800" indent="-344488">
              <a:spcAft>
                <a:spcPts val="600"/>
              </a:spcAft>
              <a:buFont typeface="Arial" panose="020B0604020202020204" pitchFamily="34" charset="0"/>
              <a:buChar char="◦"/>
              <a:defRPr sz="2400">
                <a:latin typeface="Arial" pitchFamily="34" charset="0"/>
                <a:cs typeface="Arial" pitchFamily="34" charset="0"/>
              </a:defRPr>
            </a:lvl2pPr>
            <a:lvl3pPr marL="1033463" indent="-347663">
              <a:spcAft>
                <a:spcPts val="600"/>
              </a:spcAft>
              <a:buFont typeface="Wingdings" panose="05000000000000000000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3pPr>
            <a:lvl4pPr marL="1371600" indent="-338138">
              <a:spcAft>
                <a:spcPts val="600"/>
              </a:spcAft>
              <a:buFont typeface="Wingdings" panose="05000000000000000000" pitchFamily="2" charset="2"/>
              <a:buChar char="s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719263" indent="-338138">
              <a:spcAft>
                <a:spcPts val="600"/>
              </a:spcAft>
              <a:buFont typeface="Arial" panose="020B0604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marL="1371600" lvl="3" indent="-347663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ú"/>
            </a:pPr>
            <a:r>
              <a:rPr lang="en-US" dirty="0" smtClean="0"/>
              <a:t>Fourth level</a:t>
            </a:r>
          </a:p>
          <a:p>
            <a:pPr marL="1719263" lvl="4" indent="-347663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Wingdings 2" panose="05020102010507070707" pitchFamily="18" charset="2"/>
              <a:buChar char="·"/>
              <a:tabLst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543300" y="63706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5BEB6-9341-46D7-9F9F-33788CC31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066"/>
            <a:ext cx="8229600" cy="838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407" y="1652059"/>
            <a:ext cx="4040188" cy="7270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9134"/>
            <a:ext cx="4040188" cy="37639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Aft>
                <a:spcPts val="600"/>
              </a:spcAft>
              <a:defRPr sz="2400">
                <a:latin typeface="Arial" pitchFamily="34" charset="0"/>
                <a:cs typeface="Arial" pitchFamily="34" charset="0"/>
              </a:defRPr>
            </a:lvl1pPr>
            <a:lvl2pPr marL="685800" indent="-344488">
              <a:spcAft>
                <a:spcPts val="600"/>
              </a:spcAft>
              <a:buFont typeface="Arial" panose="020B0604020202020204" pitchFamily="34" charset="0"/>
              <a:buChar char="◦"/>
              <a:defRPr sz="2000">
                <a:latin typeface="Arial" pitchFamily="34" charset="0"/>
                <a:cs typeface="Arial" pitchFamily="34" charset="0"/>
              </a:defRPr>
            </a:lvl2pPr>
            <a:lvl3pPr marL="1033463" indent="-347663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3pPr>
            <a:lvl4pPr marL="1371600" indent="-338138">
              <a:spcAft>
                <a:spcPts val="600"/>
              </a:spcAft>
              <a:buFont typeface="Wingdings" panose="05000000000000000000" pitchFamily="2" charset="2"/>
              <a:buChar char="ú"/>
              <a:defRPr sz="1600">
                <a:latin typeface="Arial" pitchFamily="34" charset="0"/>
                <a:cs typeface="Arial" pitchFamily="34" charset="0"/>
              </a:defRPr>
            </a:lvl4pPr>
            <a:lvl5pPr marL="1719263" indent="-347663">
              <a:spcAft>
                <a:spcPts val="600"/>
              </a:spcAft>
              <a:buFont typeface="Wingdings 2" panose="05020102010507070707" pitchFamily="18" charset="2"/>
              <a:buChar char="·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232" y="1652059"/>
            <a:ext cx="4041775" cy="7270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9134"/>
            <a:ext cx="4041775" cy="37639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Aft>
                <a:spcPts val="600"/>
              </a:spcAft>
              <a:defRPr sz="2400">
                <a:latin typeface="Arial" pitchFamily="34" charset="0"/>
                <a:cs typeface="Arial" pitchFamily="34" charset="0"/>
              </a:defRPr>
            </a:lvl1pPr>
            <a:lvl2pPr marL="685800" indent="-338138">
              <a:spcAft>
                <a:spcPts val="600"/>
              </a:spcAft>
              <a:buFont typeface="Arial" panose="020B0604020202020204" pitchFamily="34" charset="0"/>
              <a:buChar char="◦"/>
              <a:defRPr sz="2000">
                <a:latin typeface="Arial" pitchFamily="34" charset="0"/>
                <a:cs typeface="Arial" pitchFamily="34" charset="0"/>
              </a:defRPr>
            </a:lvl2pPr>
            <a:lvl3pPr marL="1033463" indent="-347663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3pPr>
            <a:lvl4pPr marL="1371600" indent="-338138">
              <a:spcAft>
                <a:spcPts val="600"/>
              </a:spcAft>
              <a:buFont typeface="Wingdings" panose="05000000000000000000" pitchFamily="2" charset="2"/>
              <a:buChar char="s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719263" indent="-347663">
              <a:spcAft>
                <a:spcPts val="600"/>
              </a:spcAft>
              <a:buFont typeface="Arial" panose="020B0604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marL="1371600" lvl="3" indent="-3381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ú"/>
            </a:pPr>
            <a:r>
              <a:rPr lang="en-US" dirty="0" smtClean="0"/>
              <a:t>Fourth level</a:t>
            </a:r>
          </a:p>
          <a:p>
            <a:pPr marL="1719263" lvl="4" indent="-347663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Wingdings 2" panose="05020102010507070707" pitchFamily="18" charset="2"/>
              <a:buChar char="·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543300" y="63706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5BEB6-9341-46D7-9F9F-33788CC31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543300" y="63706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5BEB6-9341-46D7-9F9F-33788CC31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86836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543300" y="63706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5BEB6-9341-46D7-9F9F-33788CC31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5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28600"/>
            <a:ext cx="3008313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7663" indent="-347663">
              <a:spcAft>
                <a:spcPts val="600"/>
              </a:spcAft>
              <a:defRPr sz="3200">
                <a:latin typeface="Arial" pitchFamily="34" charset="0"/>
                <a:cs typeface="Arial" pitchFamily="34" charset="0"/>
              </a:defRPr>
            </a:lvl1pPr>
            <a:lvl2pPr marL="685800" indent="-338138">
              <a:spcAft>
                <a:spcPts val="600"/>
              </a:spcAft>
              <a:buFont typeface="Arial" panose="020B0604020202020204" pitchFamily="34" charset="0"/>
              <a:buChar char="◦"/>
              <a:defRPr sz="2800">
                <a:latin typeface="Arial" pitchFamily="34" charset="0"/>
                <a:cs typeface="Arial" pitchFamily="34" charset="0"/>
              </a:defRPr>
            </a:lvl2pPr>
            <a:lvl3pPr marL="1033463" indent="-347663">
              <a:spcAft>
                <a:spcPts val="600"/>
              </a:spcAft>
              <a:buFont typeface="Wingdings" panose="05000000000000000000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3pPr>
            <a:lvl4pPr marL="1371600" indent="-338138">
              <a:spcAft>
                <a:spcPts val="600"/>
              </a:spcAft>
              <a:buFont typeface="Wingdings" panose="05000000000000000000" pitchFamily="2" charset="2"/>
              <a:buChar char="ú"/>
              <a:defRPr sz="2000">
                <a:latin typeface="Arial" pitchFamily="34" charset="0"/>
                <a:cs typeface="Arial" pitchFamily="34" charset="0"/>
              </a:defRPr>
            </a:lvl4pPr>
            <a:lvl5pPr marL="1719263" indent="-347663">
              <a:spcAft>
                <a:spcPts val="600"/>
              </a:spcAft>
              <a:buFont typeface="Wingdings 2" panose="05020102010507070707" pitchFamily="18" charset="2"/>
              <a:buChar char="·"/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slow" advClick="0" advTm="5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slow" advClick="0" advTm="5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0"/>
          <p:cNvSpPr txBox="1">
            <a:spLocks/>
          </p:cNvSpPr>
          <p:nvPr userDrawn="1"/>
        </p:nvSpPr>
        <p:spPr>
          <a:xfrm>
            <a:off x="7239000" y="6248400"/>
            <a:ext cx="16764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2018 Fraunhofer USA, Inc.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2" y="6136111"/>
            <a:ext cx="1981198" cy="63865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3C9679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LT Com 55 Roman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543300" y="63706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5BEB6-9341-46D7-9F9F-33788CC31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2" r:id="rId3"/>
    <p:sldLayoutId id="2147483653" r:id="rId4"/>
    <p:sldLayoutId id="2147483649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split orient="vert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2046" y="304800"/>
            <a:ext cx="8905754" cy="1179984"/>
          </a:xfrm>
        </p:spPr>
        <p:txBody>
          <a:bodyPr>
            <a:normAutofit/>
          </a:bodyPr>
          <a:lstStyle/>
          <a:p>
            <a:pPr algn="l"/>
            <a:r>
              <a:rPr lang="en-US" sz="3200" b="1" noProof="0" dirty="0" smtClean="0">
                <a:solidFill>
                  <a:schemeClr val="bg1"/>
                </a:solidFill>
              </a:rPr>
              <a:t>FRAUNHOFER USA</a:t>
            </a:r>
            <a:r>
              <a:rPr lang="en-US" sz="2800" noProof="0" dirty="0" smtClean="0">
                <a:solidFill>
                  <a:schemeClr val="bg1"/>
                </a:solidFill>
              </a:rPr>
              <a:t/>
            </a:r>
            <a:br>
              <a:rPr lang="en-US" sz="2800" noProof="0" dirty="0" smtClean="0">
                <a:solidFill>
                  <a:schemeClr val="bg1"/>
                </a:solidFill>
              </a:rPr>
            </a:br>
            <a:r>
              <a:rPr lang="en-US" sz="2400" noProof="0" dirty="0" smtClean="0">
                <a:solidFill>
                  <a:schemeClr val="bg1"/>
                </a:solidFill>
              </a:rPr>
              <a:t>Center for Experimental Software Engineering (CESE)</a:t>
            </a:r>
            <a:endParaRPr lang="en-US" sz="2800" noProof="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0"/>
            <a:ext cx="8820472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LT Com 55 Roman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1499" t="854" b="4416"/>
          <a:stretch/>
        </p:blipFill>
        <p:spPr>
          <a:xfrm>
            <a:off x="0" y="1524000"/>
            <a:ext cx="7010400" cy="434672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/>
          <a:srcRect l="4070" t="6353" r="10789"/>
          <a:stretch/>
        </p:blipFill>
        <p:spPr>
          <a:xfrm>
            <a:off x="6132718" y="1524000"/>
            <a:ext cx="3011282" cy="24017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2745" r="1"/>
          <a:stretch/>
        </p:blipFill>
        <p:spPr>
          <a:xfrm>
            <a:off x="6127400" y="3570767"/>
            <a:ext cx="3016599" cy="229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6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We are interested in </a:t>
            </a:r>
            <a:r>
              <a:rPr lang="en-US" sz="3200" dirty="0" smtClean="0"/>
              <a:t>understanding:</a:t>
            </a:r>
            <a:endParaRPr lang="en-US" sz="3200" dirty="0"/>
          </a:p>
          <a:p>
            <a:pPr lvl="1"/>
            <a:r>
              <a:rPr lang="en-US" sz="2400" dirty="0"/>
              <a:t>What abstractions are useful </a:t>
            </a:r>
            <a:r>
              <a:rPr lang="en-US" sz="2400" dirty="0" smtClean="0"/>
              <a:t>to express behavior </a:t>
            </a:r>
            <a:r>
              <a:rPr lang="en-US" sz="2400" dirty="0"/>
              <a:t>of autonomous </a:t>
            </a:r>
            <a:r>
              <a:rPr lang="en-US" sz="2400" dirty="0" smtClean="0"/>
              <a:t>systems?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What analysis can be performed on the models to improve requirements?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05BEB6-9341-46D7-9F9F-33788CC317B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97440"/>
      </p:ext>
    </p:extLst>
  </p:cSld>
  <p:clrMapOvr>
    <a:masterClrMapping/>
  </p:clrMapOvr>
  <p:transition spd="slow" advClick="0" advTm="5000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Modeling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982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3-tiers approach (supported by GAR) </a:t>
            </a:r>
            <a:r>
              <a:rPr lang="en-US" sz="2400" dirty="0" smtClean="0">
                <a:sym typeface="Wingdings" panose="05000000000000000000" pitchFamily="2" charset="2"/>
              </a:rPr>
              <a:t> Start from high-level to more specific requirements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05BEB6-9341-46D7-9F9F-33788CC317B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 descr="https://lh5.googleusercontent.com/XR23JrXf1HsPL8Zra7qK4F_tOffLJHFly46OP6lGE0T173mimUiBJcWHXxdXlOgu27Ag-Ri3BnIZqHzKtEEgU43_z_cvkP4uwx0RhI_hQJWaf53Ne90SDYNONbBfpDcCpNiT9-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821523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245327"/>
      </p:ext>
    </p:extLst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System of Analysis– </a:t>
            </a:r>
            <a:r>
              <a:rPr lang="en-US" dirty="0" smtClean="0"/>
              <a:t>Autonomous Office Rover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2743200"/>
            <a:ext cx="4436918" cy="3295651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High-level Requirements</a:t>
            </a:r>
          </a:p>
          <a:p>
            <a:pPr lvl="1"/>
            <a:r>
              <a:rPr lang="en-US" dirty="0"/>
              <a:t>Accept payloads from persons in the office</a:t>
            </a:r>
          </a:p>
          <a:p>
            <a:pPr lvl="1"/>
            <a:r>
              <a:rPr lang="en-US" dirty="0"/>
              <a:t>Deliver payloads to a specific room in the office</a:t>
            </a:r>
          </a:p>
          <a:p>
            <a:pPr lvl="1"/>
            <a:r>
              <a:rPr lang="en-US" dirty="0"/>
              <a:t>Minimize time spent traveling</a:t>
            </a:r>
          </a:p>
          <a:p>
            <a:pPr lvl="1"/>
            <a:r>
              <a:rPr lang="en-US" dirty="0"/>
              <a:t>Wait at home base when idle</a:t>
            </a:r>
          </a:p>
          <a:p>
            <a:pPr lvl="1"/>
            <a:r>
              <a:rPr lang="en-US" dirty="0"/>
              <a:t>Avoid running out of </a:t>
            </a:r>
            <a:r>
              <a:rPr lang="en-US" dirty="0" smtClean="0"/>
              <a:t>power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Avoid running into obstacles</a:t>
            </a:r>
            <a:endParaRPr lang="en-US" dirty="0"/>
          </a:p>
          <a:p>
            <a:r>
              <a:rPr lang="en-US" dirty="0"/>
              <a:t>Idea was to incorporate features that compare to NASA mission autonomy</a:t>
            </a:r>
          </a:p>
          <a:p>
            <a:pPr marL="34290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600" y="3048000"/>
            <a:ext cx="2322368" cy="17222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021469" y="3130408"/>
            <a:ext cx="1722293" cy="1557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875" y="4813626"/>
            <a:ext cx="2199419" cy="1377625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67933"/>
            <a:ext cx="8229600" cy="107526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◦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371600" indent="-4572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828800" indent="-4572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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286000" indent="-4572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Wingdings 2" panose="05020102010507070707" pitchFamily="18" charset="2"/>
              <a:buChar char="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The following autonomous system will be used illustrate our modeling approach: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37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Generic Autonomous Requirements (GAR)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Proposed by Vasey et. al.</a:t>
            </a:r>
          </a:p>
          <a:p>
            <a:r>
              <a:rPr lang="en-US" sz="2800" dirty="0" smtClean="0"/>
              <a:t>Provides categorization to elicit self-* requirements and their supporting requirements</a:t>
            </a:r>
          </a:p>
          <a:p>
            <a:pPr lvl="1"/>
            <a:r>
              <a:rPr lang="en-US" sz="2400" dirty="0" smtClean="0"/>
              <a:t>Self-* requirements for autonomous features, e.g., self-navigate, self-plan</a:t>
            </a:r>
          </a:p>
          <a:p>
            <a:pPr lvl="1"/>
            <a:r>
              <a:rPr lang="en-US" sz="2400" dirty="0" smtClean="0"/>
              <a:t>Supporting requirements for each self-* requirement including:</a:t>
            </a:r>
          </a:p>
          <a:p>
            <a:pPr lvl="2"/>
            <a:r>
              <a:rPr lang="en-US" sz="2000" dirty="0" smtClean="0"/>
              <a:t>Awareness – ability to notice change and implication of change</a:t>
            </a:r>
          </a:p>
          <a:p>
            <a:pPr lvl="2"/>
            <a:r>
              <a:rPr lang="en-US" sz="2000" dirty="0" smtClean="0"/>
              <a:t>Robustness – ability to avoid and correct errors</a:t>
            </a:r>
          </a:p>
          <a:p>
            <a:r>
              <a:rPr lang="en-US" sz="2800" dirty="0" smtClean="0"/>
              <a:t>Useful starting point for GDM and to complement existing requirements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05BEB6-9341-46D7-9F9F-33788CC317B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40576"/>
      </p:ext>
    </p:extLst>
  </p:cSld>
  <p:clrMapOvr>
    <a:masterClrMapping/>
  </p:clrMapOvr>
  <p:transition spd="slow" advClick="0" advTm="5000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 Decomposition Model (GDM)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Based on Goal-Oriented Requirements Engineering – especially KAOS method</a:t>
            </a:r>
          </a:p>
          <a:p>
            <a:r>
              <a:rPr lang="en-US" sz="2400" dirty="0" smtClean="0"/>
              <a:t>The model shows relationship between goals and requirements</a:t>
            </a:r>
          </a:p>
          <a:p>
            <a:r>
              <a:rPr lang="en-US" sz="2400" dirty="0" smtClean="0"/>
              <a:t>The model is of tree-graph, where the root node is a </a:t>
            </a:r>
            <a:r>
              <a:rPr lang="en-US" sz="2400" u="sng" dirty="0" smtClean="0"/>
              <a:t>high-level system goal</a:t>
            </a:r>
          </a:p>
          <a:p>
            <a:pPr lvl="1"/>
            <a:r>
              <a:rPr lang="en-US" sz="2000" dirty="0" smtClean="0"/>
              <a:t>Each lower level contains one or more sub-goals that support goals of the level above</a:t>
            </a:r>
          </a:p>
          <a:p>
            <a:pPr lvl="1"/>
            <a:r>
              <a:rPr lang="en-US" sz="2000" dirty="0" smtClean="0"/>
              <a:t>The leaf-nodes represent goals that are specific enough to be expressed as requirements</a:t>
            </a:r>
          </a:p>
          <a:p>
            <a:pPr lvl="1"/>
            <a:r>
              <a:rPr lang="en-US" sz="2000" dirty="0" smtClean="0"/>
              <a:t>Each leaf-node is assigned to the component (either internal or external) that will be responsible to achieve 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05BEB6-9341-46D7-9F9F-33788CC317B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4528"/>
      </p:ext>
    </p:extLst>
  </p:cSld>
  <p:clrMapOvr>
    <a:masterClrMapping/>
  </p:clrMapOvr>
  <p:transition spd="slow" advClick="0" advTm="5000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 Interaction Model (AIM)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7933"/>
            <a:ext cx="8229600" cy="4275667"/>
          </a:xfrm>
        </p:spPr>
        <p:txBody>
          <a:bodyPr>
            <a:noAutofit/>
          </a:bodyPr>
          <a:lstStyle/>
          <a:p>
            <a:r>
              <a:rPr lang="en-US" sz="1600" dirty="0" smtClean="0"/>
              <a:t>Highlights </a:t>
            </a:r>
            <a:r>
              <a:rPr lang="en-US" sz="1600" b="1" dirty="0"/>
              <a:t>how the agents interact and how they assist or </a:t>
            </a:r>
            <a:r>
              <a:rPr lang="en-US" sz="1600" b="1" dirty="0" smtClean="0"/>
              <a:t>potentially interfere </a:t>
            </a:r>
            <a:r>
              <a:rPr lang="en-US" sz="1600" b="1" dirty="0"/>
              <a:t>with each other in achieving </a:t>
            </a:r>
            <a:r>
              <a:rPr lang="en-US" sz="1600" b="1" dirty="0" smtClean="0"/>
              <a:t>goals</a:t>
            </a:r>
          </a:p>
          <a:p>
            <a:r>
              <a:rPr lang="en-US" sz="1600" dirty="0" smtClean="0"/>
              <a:t>Models:</a:t>
            </a:r>
          </a:p>
          <a:p>
            <a:pPr lvl="1"/>
            <a:r>
              <a:rPr lang="en-US" sz="1400" dirty="0" smtClean="0"/>
              <a:t>Agent actions</a:t>
            </a:r>
          </a:p>
          <a:p>
            <a:pPr lvl="1"/>
            <a:r>
              <a:rPr lang="en-US" sz="1400" dirty="0" smtClean="0"/>
              <a:t>Information </a:t>
            </a:r>
            <a:r>
              <a:rPr lang="en-US" sz="1400" u="sng" dirty="0" smtClean="0"/>
              <a:t>shared with</a:t>
            </a:r>
            <a:r>
              <a:rPr lang="en-US" sz="1400" dirty="0" smtClean="0"/>
              <a:t> between multiple agents</a:t>
            </a:r>
            <a:r>
              <a:rPr lang="en-US" sz="1400" dirty="0"/>
              <a:t> </a:t>
            </a:r>
            <a:r>
              <a:rPr lang="en-US" sz="1400" dirty="0" smtClean="0"/>
              <a:t>– utilized, trigger or triggered by actions</a:t>
            </a:r>
            <a:endParaRPr lang="en-US" sz="1400" dirty="0"/>
          </a:p>
          <a:p>
            <a:r>
              <a:rPr lang="en-US" sz="1600" dirty="0" smtClean="0"/>
              <a:t>Information is categorized into three types:</a:t>
            </a:r>
          </a:p>
          <a:p>
            <a:pPr lvl="1" fontAlgn="base"/>
            <a:r>
              <a:rPr lang="en-US" sz="1400" b="1" dirty="0"/>
              <a:t>Message: </a:t>
            </a:r>
            <a:r>
              <a:rPr lang="en-US" sz="1400" dirty="0" smtClean="0"/>
              <a:t>Information explicitly exchanged between agents </a:t>
            </a:r>
            <a:endParaRPr lang="en-US" sz="1400" b="1" dirty="0"/>
          </a:p>
          <a:p>
            <a:pPr lvl="1" fontAlgn="base"/>
            <a:r>
              <a:rPr lang="en-US" sz="1400" b="1" dirty="0"/>
              <a:t>Knowledge (KB): </a:t>
            </a:r>
            <a:r>
              <a:rPr lang="en-US" sz="1400" dirty="0"/>
              <a:t>P</a:t>
            </a:r>
            <a:r>
              <a:rPr lang="en-US" sz="1400" dirty="0" smtClean="0"/>
              <a:t>ersistent </a:t>
            </a:r>
            <a:r>
              <a:rPr lang="en-US" sz="1400" dirty="0"/>
              <a:t>information, stored in memory and used over time. Knowledge can be given a priori (e.g. </a:t>
            </a:r>
            <a:r>
              <a:rPr lang="en-US" sz="1400" dirty="0" smtClean="0"/>
              <a:t>map </a:t>
            </a:r>
            <a:r>
              <a:rPr lang="en-US" sz="1400" dirty="0"/>
              <a:t>of static obstacles) or it can be acquired at runtime and used later (e.g. </a:t>
            </a:r>
            <a:r>
              <a:rPr lang="en-US" sz="1400" dirty="0" smtClean="0"/>
              <a:t>generated </a:t>
            </a:r>
            <a:r>
              <a:rPr lang="en-US" sz="1400" dirty="0"/>
              <a:t>route). </a:t>
            </a:r>
          </a:p>
          <a:p>
            <a:pPr lvl="1" fontAlgn="base"/>
            <a:r>
              <a:rPr lang="en-US" sz="1400" b="1" dirty="0" smtClean="0"/>
              <a:t>Percept</a:t>
            </a:r>
            <a:r>
              <a:rPr lang="en-US" sz="1400" b="1" dirty="0"/>
              <a:t>: </a:t>
            </a:r>
            <a:r>
              <a:rPr lang="en-US" sz="1400" dirty="0" smtClean="0"/>
              <a:t>information </a:t>
            </a:r>
            <a:r>
              <a:rPr lang="en-US" sz="1400" dirty="0"/>
              <a:t>that is observed directly from the environment in near real time through </a:t>
            </a:r>
            <a:r>
              <a:rPr lang="en-US" sz="1400" dirty="0" smtClean="0"/>
              <a:t>sensors. </a:t>
            </a:r>
          </a:p>
          <a:p>
            <a:pPr lvl="2" fontAlgn="base"/>
            <a:r>
              <a:rPr lang="en-US" sz="1200" dirty="0" smtClean="0"/>
              <a:t>Includes both raw/unprocessed data or data processed and fused together</a:t>
            </a:r>
          </a:p>
          <a:p>
            <a:pPr lvl="2" fontAlgn="base"/>
            <a:r>
              <a:rPr lang="en-US" sz="1200" dirty="0" smtClean="0"/>
              <a:t>A </a:t>
            </a:r>
            <a:r>
              <a:rPr lang="en-US" sz="1200" dirty="0"/>
              <a:t>camera is an example of a sensor and the images can be processed to detect a human face or obstacles on the road, those can be considered percepts.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05BEB6-9341-46D7-9F9F-33788CC317B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48525"/>
      </p:ext>
    </p:extLst>
  </p:cSld>
  <p:clrMapOvr>
    <a:masterClrMapping/>
  </p:clrMapOvr>
  <p:transition spd="slow" advClick="0" advTm="5000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 Decision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Elaborate how </a:t>
            </a:r>
            <a:r>
              <a:rPr lang="en-US" sz="2800" dirty="0"/>
              <a:t>each agent behaves and acts based on available information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models show </a:t>
            </a:r>
            <a:r>
              <a:rPr lang="en-US" sz="2800" b="1" u="sng" dirty="0"/>
              <a:t>when</a:t>
            </a:r>
            <a:r>
              <a:rPr lang="en-US" sz="2800" dirty="0"/>
              <a:t> an agent performs each of the actions assigned to it, and </a:t>
            </a:r>
            <a:r>
              <a:rPr lang="en-US" sz="2800" b="1" u="sng" dirty="0"/>
              <a:t>what</a:t>
            </a:r>
            <a:r>
              <a:rPr lang="en-US" sz="2800" dirty="0"/>
              <a:t> information the agent relies on to perform those actions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A behavior is intended to represent an action that is executed over time. </a:t>
            </a:r>
          </a:p>
          <a:p>
            <a:pPr lvl="1"/>
            <a:r>
              <a:rPr lang="en-US" sz="2400" dirty="0"/>
              <a:t>Action can be physical actions or computation that takes some time. </a:t>
            </a:r>
          </a:p>
          <a:p>
            <a:r>
              <a:rPr lang="en-US" sz="2800" dirty="0" smtClean="0"/>
              <a:t>We adapted ADM </a:t>
            </a:r>
            <a:r>
              <a:rPr lang="en-US" sz="2800" dirty="0"/>
              <a:t>from finite state machine; however we also take into account that actions take time and the state of the world can change at any time</a:t>
            </a:r>
            <a:br>
              <a:rPr lang="en-US" sz="2800" dirty="0"/>
            </a:br>
            <a:endParaRPr lang="en-US" sz="28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05BEB6-9341-46D7-9F9F-33788CC317B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9281"/>
      </p:ext>
    </p:extLst>
  </p:cSld>
  <p:clrMapOvr>
    <a:masterClrMapping/>
  </p:clrMapOvr>
  <p:transition spd="slow" advClick="0" advTm="5000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Example of Application of our Modeling Approach - GAR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few examples of relevant GAR:</a:t>
            </a:r>
          </a:p>
          <a:p>
            <a:pPr fontAlgn="base"/>
            <a:r>
              <a:rPr lang="en-US" sz="3200" b="1" dirty="0"/>
              <a:t>Self-Navigate</a:t>
            </a:r>
            <a:r>
              <a:rPr lang="en-US" sz="3200" dirty="0"/>
              <a:t>: The rover shall autonomously... </a:t>
            </a:r>
          </a:p>
          <a:p>
            <a:pPr lvl="1" fontAlgn="base"/>
            <a:r>
              <a:rPr lang="en-US" dirty="0"/>
              <a:t>Provide routes between tasks</a:t>
            </a:r>
          </a:p>
          <a:p>
            <a:pPr lvl="1" fontAlgn="base"/>
            <a:r>
              <a:rPr lang="en-US" dirty="0"/>
              <a:t>Provide alternate routes to account for changes in topography</a:t>
            </a:r>
          </a:p>
          <a:p>
            <a:pPr lvl="1" fontAlgn="base"/>
            <a:r>
              <a:rPr lang="en-US" dirty="0"/>
              <a:t>Provide alternate routes to account for the presence of obstacles</a:t>
            </a:r>
          </a:p>
          <a:p>
            <a:pPr fontAlgn="base"/>
            <a:r>
              <a:rPr lang="en-US" sz="3200" b="1" dirty="0"/>
              <a:t>Self-Transfer</a:t>
            </a:r>
            <a:r>
              <a:rPr lang="en-US" sz="3200" dirty="0"/>
              <a:t>: The rover shall autonomously…</a:t>
            </a:r>
            <a:endParaRPr lang="en-US" sz="3200" b="1" dirty="0"/>
          </a:p>
          <a:p>
            <a:pPr lvl="1" fontAlgn="base"/>
            <a:r>
              <a:rPr lang="en-US" dirty="0"/>
              <a:t>Receive packages from a “sender”</a:t>
            </a:r>
          </a:p>
          <a:p>
            <a:pPr lvl="1" fontAlgn="base"/>
            <a:r>
              <a:rPr lang="en-US" dirty="0"/>
              <a:t>Deliver packages to a “recipient”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05BEB6-9341-46D7-9F9F-33788CC317B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78106"/>
      </p:ext>
    </p:extLst>
  </p:cSld>
  <p:clrMapOvr>
    <a:masterClrMapping/>
  </p:clrMapOvr>
  <p:transition spd="slow" advClick="0" advTm="5000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Example of Application of our Modeling Approach - GAR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7933"/>
            <a:ext cx="8229600" cy="770467"/>
          </a:xfrm>
        </p:spPr>
        <p:txBody>
          <a:bodyPr/>
          <a:lstStyle/>
          <a:p>
            <a:r>
              <a:rPr lang="en-US" dirty="0" smtClean="0"/>
              <a:t>Supporting requirements for Self-Transfer: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05BEB6-9341-46D7-9F9F-33788CC317B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2865635"/>
            <a:ext cx="41148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b="1" dirty="0"/>
              <a:t>Knowledge</a:t>
            </a:r>
            <a:r>
              <a:rPr lang="en-US" dirty="0"/>
              <a:t>: The rover shall have knowledge of…</a:t>
            </a:r>
          </a:p>
          <a:p>
            <a:pPr lvl="1" fontAlgn="base"/>
            <a:r>
              <a:rPr lang="en-US" dirty="0"/>
              <a:t>Sender location</a:t>
            </a:r>
          </a:p>
          <a:p>
            <a:pPr lvl="1" fontAlgn="base"/>
            <a:r>
              <a:rPr lang="en-US" dirty="0"/>
              <a:t>Recipient location</a:t>
            </a:r>
          </a:p>
          <a:p>
            <a:pPr lvl="1" fontAlgn="base"/>
            <a:r>
              <a:rPr lang="en-US" dirty="0"/>
              <a:t>Package type</a:t>
            </a:r>
          </a:p>
          <a:p>
            <a:pPr fontAlgn="base"/>
            <a:r>
              <a:rPr lang="en-US" b="1" dirty="0"/>
              <a:t>Awareness</a:t>
            </a:r>
            <a:r>
              <a:rPr lang="en-US" dirty="0"/>
              <a:t>: The rover shall be aware of…</a:t>
            </a:r>
          </a:p>
          <a:p>
            <a:pPr lvl="1" fontAlgn="base"/>
            <a:r>
              <a:rPr lang="en-US" dirty="0"/>
              <a:t>Current rover locations</a:t>
            </a:r>
          </a:p>
          <a:p>
            <a:pPr fontAlgn="base"/>
            <a:r>
              <a:rPr lang="en-US" b="1" dirty="0"/>
              <a:t>Monitoring</a:t>
            </a:r>
            <a:r>
              <a:rPr lang="en-US" dirty="0"/>
              <a:t>: The rover shall monitor…</a:t>
            </a:r>
          </a:p>
          <a:p>
            <a:pPr lvl="1" fontAlgn="base"/>
            <a:r>
              <a:rPr lang="en-US" dirty="0"/>
              <a:t>Package stability</a:t>
            </a:r>
          </a:p>
          <a:p>
            <a:pPr lvl="1" fontAlgn="base"/>
            <a:endParaRPr lang="en-US" sz="1600" dirty="0" smtClean="0"/>
          </a:p>
          <a:p>
            <a:pPr lvl="1" fontAlgn="base"/>
            <a:endParaRPr lang="en-US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724400" y="3150889"/>
            <a:ext cx="4114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b="1" dirty="0"/>
              <a:t>Adaptability</a:t>
            </a:r>
            <a:r>
              <a:rPr lang="en-US" dirty="0"/>
              <a:t>: The rover shall adapt to…</a:t>
            </a:r>
          </a:p>
          <a:p>
            <a:pPr lvl="1" fontAlgn="base"/>
            <a:r>
              <a:rPr lang="en-US" dirty="0"/>
              <a:t>Oddly-shaped packages</a:t>
            </a:r>
          </a:p>
          <a:p>
            <a:pPr fontAlgn="base"/>
            <a:r>
              <a:rPr lang="en-US" b="1" dirty="0"/>
              <a:t>Dynamicity</a:t>
            </a:r>
            <a:r>
              <a:rPr lang="en-US" dirty="0"/>
              <a:t>: N/A</a:t>
            </a:r>
          </a:p>
          <a:p>
            <a:pPr fontAlgn="base"/>
            <a:r>
              <a:rPr lang="en-US" b="1" dirty="0"/>
              <a:t>Robustness</a:t>
            </a:r>
            <a:r>
              <a:rPr lang="en-US" dirty="0"/>
              <a:t>: N/A</a:t>
            </a:r>
          </a:p>
          <a:p>
            <a:pPr fontAlgn="base"/>
            <a:r>
              <a:rPr lang="en-US" b="1" dirty="0"/>
              <a:t>Mobility</a:t>
            </a:r>
            <a:r>
              <a:rPr lang="en-US" dirty="0"/>
              <a:t>: The rover shall be able to…</a:t>
            </a:r>
          </a:p>
          <a:p>
            <a:pPr lvl="1" fontAlgn="base"/>
            <a:r>
              <a:rPr lang="en-US" dirty="0"/>
              <a:t>Transit while carrying packages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9798241"/>
      </p:ext>
    </p:extLst>
  </p:cSld>
  <p:clrMapOvr>
    <a:masterClrMapping/>
  </p:clrMapOvr>
  <p:transition spd="slow" advClick="0" advTm="5000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of Application of our Modeling Approach - </a:t>
            </a:r>
            <a:r>
              <a:rPr lang="en-US" dirty="0" smtClean="0"/>
              <a:t>GDM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05BEB6-9341-46D7-9F9F-33788CC317B8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49155"/>
            <a:ext cx="6553200" cy="422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47971"/>
      </p:ext>
    </p:extLst>
  </p:cSld>
  <p:clrMapOvr>
    <a:masterClrMapping/>
  </p:clrMapOvr>
  <p:transition spd="slow" advClick="0" advTm="5000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Modeling Requirements of Autonomous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33600"/>
          </a:xfrm>
        </p:spPr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Gudjon Magnusson, Madeline Diep, Tim Phillips, and Mikael Lindvall</a:t>
            </a:r>
          </a:p>
          <a:p>
            <a:r>
              <a:rPr lang="en-US" dirty="0" err="1" smtClean="0"/>
              <a:t>Fraunhofer</a:t>
            </a:r>
            <a:r>
              <a:rPr lang="en-US" dirty="0" smtClean="0"/>
              <a:t> Center of Experimental Software Engineering</a:t>
            </a:r>
          </a:p>
          <a:p>
            <a:endParaRPr lang="en-US" dirty="0"/>
          </a:p>
          <a:p>
            <a:r>
              <a:rPr lang="en-US" dirty="0" smtClean="0"/>
              <a:t>Presented at: </a:t>
            </a:r>
          </a:p>
          <a:p>
            <a:r>
              <a:rPr lang="en-US" dirty="0" smtClean="0"/>
              <a:t>Flight Software Workshop December 2018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0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of Application of our Modeling Approach - </a:t>
            </a:r>
            <a:r>
              <a:rPr lang="en-US" dirty="0" smtClean="0"/>
              <a:t>AIM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175" y="5403975"/>
            <a:ext cx="7696200" cy="4487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dirty="0" smtClean="0"/>
              <a:t>Interactions between the 4 agents identified* -- exclude human-agents such as senders and recipients</a:t>
            </a:r>
          </a:p>
          <a:p>
            <a:pPr marL="0" indent="0">
              <a:buNone/>
            </a:pPr>
            <a:r>
              <a:rPr lang="en-US" sz="1100" dirty="0" smtClean="0"/>
              <a:t>*Include more than the self-transfer requirements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05BEB6-9341-46D7-9F9F-33788CC317B8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49" y="1542450"/>
            <a:ext cx="5657852" cy="390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60345"/>
      </p:ext>
    </p:extLst>
  </p:cSld>
  <p:clrMapOvr>
    <a:masterClrMapping/>
  </p:clrMapOvr>
  <p:transition spd="slow" advClick="0" advTm="5000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of Application of our Modeling Approach - </a:t>
            </a:r>
            <a:r>
              <a:rPr lang="en-US" dirty="0" smtClean="0"/>
              <a:t>ADM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7933"/>
            <a:ext cx="8229600" cy="69426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The transfer agent keeps track of packages from pickup to delivery.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05BEB6-9341-46D7-9F9F-33788CC317B8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2327346"/>
            <a:ext cx="6705598" cy="377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33640"/>
      </p:ext>
    </p:extLst>
  </p:cSld>
  <p:clrMapOvr>
    <a:masterClrMapping/>
  </p:clrMapOvr>
  <p:transition spd="slow" advClick="0" advTm="5000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GDM focuses on goals and their relationships, and can be used to asses:</a:t>
            </a:r>
          </a:p>
          <a:p>
            <a:pPr lvl="1"/>
            <a:r>
              <a:rPr lang="en-US" dirty="0" smtClean="0"/>
              <a:t>Completeness:</a:t>
            </a:r>
          </a:p>
          <a:p>
            <a:pPr lvl="2"/>
            <a:r>
              <a:rPr lang="en-US" dirty="0"/>
              <a:t>Have all the system’s goal been enumerated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Consistency:</a:t>
            </a:r>
          </a:p>
          <a:p>
            <a:pPr lvl="2"/>
            <a:r>
              <a:rPr lang="en-US" dirty="0"/>
              <a:t>For each pair of goal, can they be both satisfied at the same time? If not, they are conflicting goals -- have they been explicitly identified in the diagram? </a:t>
            </a:r>
            <a:endParaRPr lang="en-US" dirty="0" smtClean="0"/>
          </a:p>
          <a:p>
            <a:pPr lvl="1"/>
            <a:r>
              <a:rPr lang="en-US" dirty="0" smtClean="0"/>
              <a:t>Feasibility:</a:t>
            </a:r>
          </a:p>
          <a:p>
            <a:pPr lvl="2" fontAlgn="base"/>
            <a:r>
              <a:rPr lang="en-US" dirty="0" smtClean="0"/>
              <a:t>For </a:t>
            </a:r>
            <a:r>
              <a:rPr lang="en-US" dirty="0"/>
              <a:t>each goal, is there at least one requirement defined to satisfy the goal?</a:t>
            </a:r>
          </a:p>
          <a:p>
            <a:pPr lvl="2" fontAlgn="base"/>
            <a:r>
              <a:rPr lang="en-US" dirty="0"/>
              <a:t>For each requirements identified, has an agent been identified to be responsible to perform the requirement?</a:t>
            </a:r>
          </a:p>
          <a:p>
            <a:pPr lvl="2" fontAlgn="base"/>
            <a:r>
              <a:rPr lang="en-US" dirty="0"/>
              <a:t>For each goal, have all possible obstacles to the goal been identified?</a:t>
            </a:r>
          </a:p>
          <a:p>
            <a:pPr lvl="2" fontAlgn="base"/>
            <a:r>
              <a:rPr lang="en-US" dirty="0"/>
              <a:t>For each obstacle, is there at least one task identified to resolve the obstacle or to mitigate impact of obstacle?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05BEB6-9341-46D7-9F9F-33788CC317B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790"/>
      </p:ext>
    </p:extLst>
  </p:cSld>
  <p:clrMapOvr>
    <a:masterClrMapping/>
  </p:clrMapOvr>
  <p:transition spd="slow" advClick="0" advTm="5000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Analysis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en-US" sz="3200" dirty="0" smtClean="0"/>
              <a:t>Both AIM and GDM focuses on relationships between actions and information. The models can be used to identify: </a:t>
            </a:r>
          </a:p>
          <a:p>
            <a:pPr lvl="1" fontAlgn="base"/>
            <a:r>
              <a:rPr lang="en-US" sz="3000" dirty="0" smtClean="0"/>
              <a:t>Completeness</a:t>
            </a:r>
          </a:p>
          <a:p>
            <a:pPr lvl="2" fontAlgn="base"/>
            <a:r>
              <a:rPr lang="en-US" sz="2800" dirty="0"/>
              <a:t>Have all the information been identified? </a:t>
            </a:r>
          </a:p>
          <a:p>
            <a:pPr lvl="2" fontAlgn="base"/>
            <a:r>
              <a:rPr lang="en-US" sz="2600" dirty="0"/>
              <a:t>For each requirement, is there a corresponding action identified? Reversely, for each action in the diagram, is there a corresponding requirement?</a:t>
            </a:r>
          </a:p>
          <a:p>
            <a:pPr lvl="2" fontAlgn="base"/>
            <a:r>
              <a:rPr lang="en-US" sz="2600" dirty="0"/>
              <a:t>For each requirement that describes temporal and causal link, is there a corresponding event identified? Reversely, for each event, is there a corresponding requirement</a:t>
            </a:r>
            <a:r>
              <a:rPr lang="en-US" sz="2600" dirty="0" smtClean="0"/>
              <a:t>?</a:t>
            </a:r>
          </a:p>
          <a:p>
            <a:pPr lvl="2" fontAlgn="base"/>
            <a:r>
              <a:rPr lang="en-US" sz="2600" dirty="0"/>
              <a:t>For each potential obstacle identified (from GDM), is there a corresponding percept to detect it and event to react to it</a:t>
            </a:r>
            <a:r>
              <a:rPr lang="en-US" sz="2600" dirty="0" smtClean="0"/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05BEB6-9341-46D7-9F9F-33788CC317B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26661"/>
      </p:ext>
    </p:extLst>
  </p:cSld>
  <p:clrMapOvr>
    <a:masterClrMapping/>
  </p:clrMapOvr>
  <p:transition spd="slow" advClick="0" advTm="5000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Analysis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1" fontAlgn="base"/>
            <a:r>
              <a:rPr lang="en-US" sz="3000" dirty="0" smtClean="0"/>
              <a:t>Consistency</a:t>
            </a:r>
            <a:endParaRPr lang="en-US" sz="3000" dirty="0"/>
          </a:p>
          <a:p>
            <a:pPr lvl="2" fontAlgn="base"/>
            <a:r>
              <a:rPr lang="en-US" sz="2600" dirty="0"/>
              <a:t>If more than one agents acted upon a common information, do the agents have consistent interpretation of the information?</a:t>
            </a:r>
          </a:p>
          <a:p>
            <a:pPr lvl="2" fontAlgn="base"/>
            <a:r>
              <a:rPr lang="en-US" sz="2600" dirty="0"/>
              <a:t>If more than one agents acted upon a common information, are their actions consistent with one another</a:t>
            </a:r>
            <a:r>
              <a:rPr lang="en-US" sz="2600" dirty="0" smtClean="0"/>
              <a:t>?</a:t>
            </a:r>
          </a:p>
          <a:p>
            <a:pPr lvl="2" fontAlgn="base"/>
            <a:r>
              <a:rPr lang="en-US" sz="2800" dirty="0"/>
              <a:t>For each state that an agent can be in, is there a potential conflict with another agent’s states (e.g., the two agents’ states cannot occur together)? If yes, are there considerations to ensure that they cannot be in conflicted state</a:t>
            </a:r>
            <a:r>
              <a:rPr lang="en-US" sz="2800" dirty="0" smtClean="0"/>
              <a:t>?</a:t>
            </a:r>
            <a:endParaRPr lang="en-US" sz="2600" dirty="0" smtClean="0"/>
          </a:p>
          <a:p>
            <a:pPr lvl="2" fontAlgn="base"/>
            <a:r>
              <a:rPr lang="en-US" sz="2600" dirty="0"/>
              <a:t>If an agent acted upon information that is of the nature of knowledge base, is there consideration for ensuring that the knowledge is not stale?</a:t>
            </a:r>
          </a:p>
          <a:p>
            <a:pPr lvl="3" fontAlgn="base"/>
            <a:r>
              <a:rPr lang="en-US" dirty="0"/>
              <a:t>What mechanism exists to update the knowledge base?</a:t>
            </a:r>
          </a:p>
          <a:p>
            <a:pPr lvl="3" fontAlgn="base"/>
            <a:r>
              <a:rPr lang="en-US" dirty="0"/>
              <a:t>What triggers the update of the knowledge base</a:t>
            </a:r>
            <a:r>
              <a:rPr lang="en-US" dirty="0" smtClean="0"/>
              <a:t>?</a:t>
            </a:r>
            <a:endParaRPr lang="en-US" sz="26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05BEB6-9341-46D7-9F9F-33788CC317B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92905"/>
      </p:ext>
    </p:extLst>
  </p:cSld>
  <p:clrMapOvr>
    <a:masterClrMapping/>
  </p:clrMapOvr>
  <p:transition spd="slow" advClick="0" advTm="5000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Analysis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fontAlgn="base"/>
            <a:r>
              <a:rPr lang="en-US" sz="2400" dirty="0" smtClean="0"/>
              <a:t>Uncertainty (from information)  </a:t>
            </a:r>
          </a:p>
          <a:p>
            <a:pPr lvl="2" fontAlgn="base"/>
            <a:r>
              <a:rPr lang="en-US" sz="2000" dirty="0" smtClean="0"/>
              <a:t>If an agent acted upon information that is of the nature of percept, is there a consideration for possible sensor error or noise which could lead to incorrect decision?</a:t>
            </a:r>
          </a:p>
          <a:p>
            <a:pPr lvl="3" fontAlgn="base"/>
            <a:r>
              <a:rPr lang="en-US" sz="1800" dirty="0" smtClean="0"/>
              <a:t>If error and noise possible, what is the expected frequency of the noise?</a:t>
            </a:r>
          </a:p>
          <a:p>
            <a:pPr lvl="3" fontAlgn="base"/>
            <a:r>
              <a:rPr lang="en-US" sz="1800" dirty="0" smtClean="0"/>
              <a:t>What is the impact of acting upon noisy data/incorrect percept?</a:t>
            </a:r>
          </a:p>
          <a:p>
            <a:pPr lvl="2" fontAlgn="base"/>
            <a:r>
              <a:rPr lang="en-US" sz="2000" dirty="0" smtClean="0"/>
              <a:t>If an agent acted upon information that is of the nature of message (from other agent), is there a consideration for ensuring the integrity and authenticity of the message? 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05BEB6-9341-46D7-9F9F-33788CC317B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82267"/>
      </p:ext>
    </p:extLst>
  </p:cSld>
  <p:clrMapOvr>
    <a:masterClrMapping/>
  </p:clrMapOvr>
  <p:transition spd="slow" advClick="0" advTm="5000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We have proposed a modeling process that leverages four modeling methods, including ones that have been applied for autonomous system requirements.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have applied the modeling process to a case study, which though is not real, still represents non-trivial autonomous system that is relevant for NASA domain.</a:t>
            </a:r>
          </a:p>
          <a:p>
            <a:r>
              <a:rPr lang="en-US" dirty="0" smtClean="0"/>
              <a:t>The </a:t>
            </a:r>
            <a:r>
              <a:rPr lang="en-US" dirty="0"/>
              <a:t>proposed modeling process is still a preliminary work which needs to be further developed. </a:t>
            </a:r>
            <a:endParaRPr lang="en-US" dirty="0" smtClean="0"/>
          </a:p>
          <a:p>
            <a:r>
              <a:rPr lang="en-US" dirty="0"/>
              <a:t>W</a:t>
            </a:r>
            <a:r>
              <a:rPr lang="en-US" dirty="0" smtClean="0"/>
              <a:t>hile </a:t>
            </a:r>
            <a:r>
              <a:rPr lang="en-US" dirty="0"/>
              <a:t>the modeling method in our process accounts for uncertainties, they are mostly implicit. </a:t>
            </a:r>
            <a:endParaRPr lang="en-US" dirty="0" smtClean="0"/>
          </a:p>
          <a:p>
            <a:r>
              <a:rPr lang="en-US" smtClean="0"/>
              <a:t>To be </a:t>
            </a:r>
            <a:r>
              <a:rPr lang="en-US" dirty="0"/>
              <a:t>more useful, the uncertainties need to be made more explicit so that developers and engineers can benefit from understanding risk inherent in the </a:t>
            </a:r>
            <a:r>
              <a:rPr lang="en-US"/>
              <a:t>requirements</a:t>
            </a:r>
            <a:r>
              <a:rPr lang="en-US" smtClean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05BEB6-9341-46D7-9F9F-33788CC317B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85151"/>
      </p:ext>
    </p:extLst>
  </p:cSld>
  <p:clrMapOvr>
    <a:masterClrMapping/>
  </p:clrMapOvr>
  <p:transition spd="slow" advClick="0" advTm="5000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810000" y="3505198"/>
            <a:ext cx="2667000" cy="10668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work is funded by NASA Software Assurance Research Program (SARP) 2018-2019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05BEB6-9341-46D7-9F9F-33788CC317B8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028" name="Picture 4" descr="Office of Safety and Mission Assur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37" y="3795710"/>
            <a:ext cx="199072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ational Aeronautics and Space Admini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682" y="3690934"/>
            <a:ext cx="8382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591412"/>
      </p:ext>
    </p:extLst>
  </p:cSld>
  <p:clrMapOvr>
    <a:masterClrMapping/>
  </p:clrMapOvr>
  <p:transition spd="slow" advClick="0" advTm="5000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7933"/>
            <a:ext cx="8382000" cy="4343401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S</a:t>
            </a:r>
            <a:r>
              <a:rPr lang="en-US" sz="2800" dirty="0" smtClean="0"/>
              <a:t>trong interest in adopting autonomous capabilities</a:t>
            </a:r>
          </a:p>
          <a:p>
            <a:r>
              <a:rPr lang="en-US" sz="2800" dirty="0"/>
              <a:t>A</a:t>
            </a:r>
            <a:r>
              <a:rPr lang="en-US" sz="2800" dirty="0" smtClean="0"/>
              <a:t>utonomous systems challenging to assure because behavior not always fully specified</a:t>
            </a:r>
          </a:p>
          <a:p>
            <a:pPr lvl="1"/>
            <a:r>
              <a:rPr lang="en-US" sz="2400" dirty="0" smtClean="0"/>
              <a:t>There exists uncertainty in </a:t>
            </a:r>
            <a:r>
              <a:rPr lang="en-US" sz="2400" dirty="0"/>
              <a:t>the environment </a:t>
            </a:r>
            <a:r>
              <a:rPr lang="en-US" sz="2400" dirty="0" smtClean="0"/>
              <a:t>where the system is deployed</a:t>
            </a:r>
          </a:p>
          <a:p>
            <a:r>
              <a:rPr lang="en-US" sz="2800" dirty="0" smtClean="0"/>
              <a:t>Better specification can lead to better assurance</a:t>
            </a:r>
          </a:p>
          <a:p>
            <a:pPr marL="457200" lvl="1" indent="0">
              <a:buNone/>
            </a:pPr>
            <a:r>
              <a:rPr lang="en-US" sz="2600" b="1" i="1" dirty="0" smtClean="0">
                <a:sym typeface="Wingdings" panose="05000000000000000000" pitchFamily="2" charset="2"/>
              </a:rPr>
              <a:t> How to do better specification for autonomous system?</a:t>
            </a:r>
            <a:endParaRPr lang="en-US" sz="26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05BEB6-9341-46D7-9F9F-33788CC317B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51148"/>
      </p:ext>
    </p:extLst>
  </p:cSld>
  <p:clrMapOvr>
    <a:masterClrMapping/>
  </p:clrMapOvr>
  <p:transition spd="slow" advClick="0" advTm="5000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 of autonomy for this work</a:t>
            </a:r>
          </a:p>
          <a:p>
            <a:r>
              <a:rPr lang="en-US" dirty="0" smtClean="0"/>
              <a:t>Requirements for autonomous system</a:t>
            </a:r>
          </a:p>
          <a:p>
            <a:r>
              <a:rPr lang="en-US" dirty="0" smtClean="0"/>
              <a:t>Our modeling approach</a:t>
            </a:r>
          </a:p>
          <a:p>
            <a:r>
              <a:rPr lang="en-US" dirty="0" smtClean="0"/>
              <a:t>Identifying issues with requirements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05BEB6-9341-46D7-9F9F-33788CC317B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02908"/>
      </p:ext>
    </p:extLst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autonomy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Many levels of autonomy based on the degree of “adaptability”, e.g., automation vs autonomy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b="1" dirty="0" smtClean="0"/>
              <a:t>Autonomous feature</a:t>
            </a:r>
            <a:r>
              <a:rPr lang="en-US" sz="2800" dirty="0" smtClean="0"/>
              <a:t>: a function that </a:t>
            </a:r>
            <a:r>
              <a:rPr lang="en-US" sz="2800" dirty="0"/>
              <a:t>achieves its objective without human </a:t>
            </a:r>
            <a:r>
              <a:rPr lang="en-US" sz="2800" dirty="0" smtClean="0"/>
              <a:t>intervention</a:t>
            </a:r>
          </a:p>
          <a:p>
            <a:r>
              <a:rPr lang="en-US" sz="2800" b="1" dirty="0" smtClean="0"/>
              <a:t>Autonomous system</a:t>
            </a:r>
            <a:r>
              <a:rPr lang="en-US" sz="2800" dirty="0" smtClean="0"/>
              <a:t>: system with at least one autonomous feature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05BEB6-9341-46D7-9F9F-33788CC317B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84135"/>
      </p:ext>
    </p:extLst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Autonomous System Requirements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05BEB6-9341-46D7-9F9F-33788CC317B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895600" y="1752600"/>
            <a:ext cx="29718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High-level objective of a behavior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E.g., Navigate to destination without running into obstacle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95600" y="5038725"/>
            <a:ext cx="2971800" cy="1331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Detailed and specific behavior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E.g., Table of rules specifying a large set of possible environment conditions and desired responses</a:t>
            </a:r>
          </a:p>
        </p:txBody>
      </p:sp>
      <p:sp>
        <p:nvSpPr>
          <p:cNvPr id="7" name="Down Arrow 6"/>
          <p:cNvSpPr/>
          <p:nvPr/>
        </p:nvSpPr>
        <p:spPr>
          <a:xfrm>
            <a:off x="4267200" y="3084539"/>
            <a:ext cx="361950" cy="17526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00600" y="32766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Determination of actual behavior involves reasoning, decision making and complex evaluation of the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66710"/>
      </p:ext>
    </p:extLst>
  </p:cSld>
  <p:clrMapOvr>
    <a:masterClrMapping/>
  </p:clrMapOvr>
  <p:transition spd="slow" advClick="0" advTm="5000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Autonomous System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smtClean="0"/>
              <a:t>Our adopted definition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Requirements </a:t>
            </a:r>
            <a:r>
              <a:rPr lang="en-US" sz="2400" dirty="0"/>
              <a:t>for autonomous systems describe the system’s desired behavior under </a:t>
            </a:r>
            <a:r>
              <a:rPr lang="en-US" sz="2400" b="1" u="sng" dirty="0"/>
              <a:t>a dynamic environment based on available information </a:t>
            </a:r>
            <a:r>
              <a:rPr lang="en-US" sz="2400" dirty="0"/>
              <a:t>where </a:t>
            </a:r>
            <a:r>
              <a:rPr lang="en-US" sz="2400" b="1" u="sng" dirty="0"/>
              <a:t>there exists uncertainty </a:t>
            </a:r>
            <a:r>
              <a:rPr lang="en-US" sz="2400" dirty="0"/>
              <a:t>that cannot be engineered </a:t>
            </a:r>
            <a:r>
              <a:rPr lang="en-US" sz="2400" dirty="0" smtClean="0"/>
              <a:t>away.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Since </a:t>
            </a:r>
            <a:r>
              <a:rPr lang="en-US" sz="2400" dirty="0"/>
              <a:t>autonomous behaviors </a:t>
            </a:r>
            <a:r>
              <a:rPr lang="en-US" sz="2400" b="1" u="sng" dirty="0"/>
              <a:t>cannot be fully predetermined</a:t>
            </a:r>
            <a:r>
              <a:rPr lang="en-US" sz="2400" dirty="0"/>
              <a:t>, it </a:t>
            </a:r>
            <a:r>
              <a:rPr lang="en-US" sz="2400" dirty="0" smtClean="0"/>
              <a:t>can be </a:t>
            </a:r>
            <a:r>
              <a:rPr lang="en-US" sz="2400" dirty="0"/>
              <a:t>difficult to reason about their completeness and correctness.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05BEB6-9341-46D7-9F9F-33788CC317B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60451"/>
      </p:ext>
    </p:extLst>
  </p:cSld>
  <p:clrMapOvr>
    <a:masterClrMapping/>
  </p:clrMapOvr>
  <p:transition spd="slow" advClick="0" advTm="5000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Modeling (Graphically)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Modeling </a:t>
            </a:r>
            <a:r>
              <a:rPr lang="en-US" sz="2400" dirty="0"/>
              <a:t>is known to be a good method for managing complexity and communicating </a:t>
            </a:r>
            <a:r>
              <a:rPr lang="en-US" sz="2400" dirty="0" smtClean="0"/>
              <a:t>complicated ideas. </a:t>
            </a:r>
          </a:p>
          <a:p>
            <a:pPr lvl="1"/>
            <a:r>
              <a:rPr lang="en-US" sz="2000" dirty="0" smtClean="0"/>
              <a:t>Model abstracts </a:t>
            </a:r>
            <a:r>
              <a:rPr lang="en-US" sz="2000" dirty="0"/>
              <a:t>away unnecessary </a:t>
            </a:r>
            <a:r>
              <a:rPr lang="en-US" sz="2000" dirty="0" smtClean="0"/>
              <a:t>details </a:t>
            </a:r>
          </a:p>
          <a:p>
            <a:pPr lvl="1"/>
            <a:r>
              <a:rPr lang="en-US" sz="2000" dirty="0" smtClean="0"/>
              <a:t>Assists </a:t>
            </a:r>
            <a:r>
              <a:rPr lang="en-US" sz="2000" dirty="0"/>
              <a:t>in understanding of dependencies and relationships through visual representation or diagrams</a:t>
            </a:r>
            <a:endParaRPr lang="en-US" sz="2000" dirty="0" smtClean="0"/>
          </a:p>
          <a:p>
            <a:r>
              <a:rPr lang="en-US" sz="2400" dirty="0" smtClean="0"/>
              <a:t>The act of transforming natural language requirements to model has </a:t>
            </a:r>
            <a:r>
              <a:rPr lang="en-US" sz="2400" dirty="0"/>
              <a:t>been shown to be capable of identifying </a:t>
            </a:r>
            <a:r>
              <a:rPr lang="en-US" sz="2400" dirty="0" smtClean="0"/>
              <a:t>requirements problems </a:t>
            </a:r>
          </a:p>
          <a:p>
            <a:pPr marL="0" indent="0">
              <a:buNone/>
            </a:pP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05BEB6-9341-46D7-9F9F-33788CC317B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80558"/>
      </p:ext>
    </p:extLst>
  </p:cSld>
  <p:clrMapOvr>
    <a:masterClrMapping/>
  </p:clrMapOvr>
  <p:transition spd="slow" advClick="0" advTm="5000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Modeling (Graphically)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Modeling autonomous system </a:t>
            </a:r>
            <a:r>
              <a:rPr lang="en-US" sz="2400" dirty="0"/>
              <a:t>requirements </a:t>
            </a:r>
            <a:r>
              <a:rPr lang="en-US" sz="2400" dirty="0" smtClean="0"/>
              <a:t>may provide engineers insights </a:t>
            </a:r>
            <a:r>
              <a:rPr lang="en-US" sz="2400" dirty="0"/>
              <a:t>into </a:t>
            </a:r>
            <a:r>
              <a:rPr lang="en-US" sz="2400" dirty="0" smtClean="0"/>
              <a:t>nature of uncertainty and the </a:t>
            </a:r>
            <a:r>
              <a:rPr lang="en-US" sz="2400" dirty="0"/>
              <a:t>expected </a:t>
            </a:r>
            <a:r>
              <a:rPr lang="en-US" sz="2400" dirty="0" smtClean="0"/>
              <a:t>behavior </a:t>
            </a:r>
            <a:r>
              <a:rPr lang="en-US" sz="2400" dirty="0"/>
              <a:t>of an autonomous </a:t>
            </a:r>
            <a:r>
              <a:rPr lang="en-US" sz="2400" dirty="0" smtClean="0"/>
              <a:t>system</a:t>
            </a:r>
          </a:p>
          <a:p>
            <a:pPr lvl="1"/>
            <a:r>
              <a:rPr lang="en-US" sz="2000" dirty="0" smtClean="0"/>
              <a:t>Early identification of requirements problem </a:t>
            </a:r>
            <a:r>
              <a:rPr lang="en-US" sz="2000" dirty="0"/>
              <a:t>and reduce the risk of errors as the project moves from design to </a:t>
            </a:r>
            <a:r>
              <a:rPr lang="en-US" sz="2000" dirty="0" smtClean="0"/>
              <a:t>implementation</a:t>
            </a:r>
          </a:p>
          <a:p>
            <a:pPr lvl="1"/>
            <a:r>
              <a:rPr lang="en-US" sz="2000" dirty="0" smtClean="0"/>
              <a:t>Good requirements provide basis for good 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05BEB6-9341-46D7-9F9F-33788CC317B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40127"/>
      </p:ext>
    </p:extLst>
  </p:cSld>
  <p:clrMapOvr>
    <a:masterClrMapping/>
  </p:clrMapOvr>
  <p:transition spd="slow" advClick="0" advTm="5000">
    <p:split orient="vert"/>
  </p:transition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963FBF1B8AE8419A90A448D17C7FCC" ma:contentTypeVersion="1" ma:contentTypeDescription="Create a new document." ma:contentTypeScope="" ma:versionID="b3be24ac541dad8d5c15ea609095e074">
  <xsd:schema xmlns:xsd="http://www.w3.org/2001/XMLSchema" xmlns:xs="http://www.w3.org/2001/XMLSchema" xmlns:p="http://schemas.microsoft.com/office/2006/metadata/properties" xmlns:ns2="http://schemas.microsoft.com/sharepoint/v4" targetNamespace="http://schemas.microsoft.com/office/2006/metadata/properties" ma:root="true" ma:fieldsID="c79c8594d4fa4c9fd200c91a62336472" ns2:_=""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4A113B6D-9A02-417D-9B8E-BEEC1B1165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917D92-5E68-436F-8F84-C39BDEB437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DDF8795-B82C-408C-80B4-25753A5B161C}">
  <ds:schemaRefs>
    <ds:schemaRef ds:uri="http://schemas.microsoft.com/sharepoint/v4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16891</TotalTime>
  <Words>1594</Words>
  <Application>Microsoft Office PowerPoint</Application>
  <PresentationFormat>On-screen Show (4:3)</PresentationFormat>
  <Paragraphs>192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Frutiger LT Com 55 Roman</vt:lpstr>
      <vt:lpstr>Wingdings</vt:lpstr>
      <vt:lpstr>Wingdings 2</vt:lpstr>
      <vt:lpstr>Office Theme</vt:lpstr>
      <vt:lpstr>FRAUNHOFER USA Center for Experimental Software Engineering (CESE)</vt:lpstr>
      <vt:lpstr>Modeling Requirements of Autonomous System</vt:lpstr>
      <vt:lpstr>Motivation</vt:lpstr>
      <vt:lpstr>Outline</vt:lpstr>
      <vt:lpstr>What is autonomy</vt:lpstr>
      <vt:lpstr>Autonomous System Requirements</vt:lpstr>
      <vt:lpstr>Autonomous System Requirements</vt:lpstr>
      <vt:lpstr>Why Modeling (Graphically)</vt:lpstr>
      <vt:lpstr>Why Modeling (Graphically)</vt:lpstr>
      <vt:lpstr>Our work</vt:lpstr>
      <vt:lpstr>Our Modeling Approach</vt:lpstr>
      <vt:lpstr>Our System of Analysis– Autonomous Office Rover</vt:lpstr>
      <vt:lpstr>Generic Autonomous Requirements (GAR)</vt:lpstr>
      <vt:lpstr>Goal Decomposition Model (GDM)</vt:lpstr>
      <vt:lpstr>Agent Interaction Model (AIM)</vt:lpstr>
      <vt:lpstr>Agent Decision Model</vt:lpstr>
      <vt:lpstr>Example of Application of our Modeling Approach - GAR</vt:lpstr>
      <vt:lpstr>Example of Application of our Modeling Approach - GAR</vt:lpstr>
      <vt:lpstr>Example of Application of our Modeling Approach - GDM</vt:lpstr>
      <vt:lpstr>Example of Application of our Modeling Approach - AIM</vt:lpstr>
      <vt:lpstr>Example of Application of our Modeling Approach - ADM</vt:lpstr>
      <vt:lpstr>Model analysis</vt:lpstr>
      <vt:lpstr>Model Analysis (2)</vt:lpstr>
      <vt:lpstr>Model Analysis (3)</vt:lpstr>
      <vt:lpstr>Model Analysis (4)</vt:lpstr>
      <vt:lpstr>Conclusion</vt:lpstr>
      <vt:lpstr>Acknowledgement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</dc:title>
  <dc:creator>fherman</dc:creator>
  <cp:lastModifiedBy>Madeline Hardojo</cp:lastModifiedBy>
  <cp:revision>460</cp:revision>
  <dcterms:created xsi:type="dcterms:W3CDTF">2010-06-10T16:38:58Z</dcterms:created>
  <dcterms:modified xsi:type="dcterms:W3CDTF">2018-11-16T15:22:56Z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0x01010094963FBF1B8AE8419A90A448D17C7FCC</vt:lpwstr>
  </property>
</Properties>
</file>