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1" r:id="rId5"/>
    <p:sldMasterId id="2147484901" r:id="rId6"/>
    <p:sldMasterId id="2147484884" r:id="rId7"/>
  </p:sldMasterIdLst>
  <p:notesMasterIdLst>
    <p:notesMasterId r:id="rId20"/>
  </p:notesMasterIdLst>
  <p:handoutMasterIdLst>
    <p:handoutMasterId r:id="rId21"/>
  </p:handoutMasterIdLst>
  <p:sldIdLst>
    <p:sldId id="278" r:id="rId8"/>
    <p:sldId id="279" r:id="rId9"/>
    <p:sldId id="280" r:id="rId10"/>
    <p:sldId id="281" r:id="rId11"/>
    <p:sldId id="282" r:id="rId12"/>
    <p:sldId id="302" r:id="rId13"/>
    <p:sldId id="283" r:id="rId14"/>
    <p:sldId id="284" r:id="rId15"/>
    <p:sldId id="285" r:id="rId16"/>
    <p:sldId id="286" r:id="rId17"/>
    <p:sldId id="295" r:id="rId18"/>
    <p:sldId id="299"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AC5718-C8E8-43DF-AC30-7B58D6D61168}">
          <p14:sldIdLst>
            <p14:sldId id="278"/>
            <p14:sldId id="279"/>
            <p14:sldId id="280"/>
            <p14:sldId id="281"/>
            <p14:sldId id="282"/>
            <p14:sldId id="302"/>
            <p14:sldId id="283"/>
            <p14:sldId id="284"/>
            <p14:sldId id="285"/>
            <p14:sldId id="286"/>
            <p14:sldId id="295"/>
            <p14:sldId id="299"/>
          </p14:sldIdLst>
        </p14:section>
      </p14:sectionLst>
    </p:ext>
    <p:ext uri="{EFAFB233-063F-42B5-8137-9DF3F51BA10A}">
      <p15:sldGuideLst xmlns:p15="http://schemas.microsoft.com/office/powerpoint/2012/main">
        <p15:guide id="1" orient="horz" pos="437">
          <p15:clr>
            <a:srgbClr val="A4A3A4"/>
          </p15:clr>
        </p15:guide>
        <p15:guide id="2" orient="horz" pos="3048" userDrawn="1">
          <p15:clr>
            <a:srgbClr val="A4A3A4"/>
          </p15:clr>
        </p15:guide>
        <p15:guide id="3" orient="horz" pos="1104" userDrawn="1">
          <p15:clr>
            <a:srgbClr val="A4A3A4"/>
          </p15:clr>
        </p15:guide>
        <p15:guide id="4" pos="55">
          <p15:clr>
            <a:srgbClr val="A4A3A4"/>
          </p15:clr>
        </p15:guide>
        <p15:guide id="5" pos="549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 Ann Apostol" initials="JAA" lastIdx="2" clrIdx="0"/>
  <p:cmAuthor id="1" name="Vahe Manuelian" initials="VM" lastIdx="11" clrIdx="1">
    <p:extLst>
      <p:ext uri="{19B8F6BF-5375-455C-9EA6-DF929625EA0E}">
        <p15:presenceInfo xmlns:p15="http://schemas.microsoft.com/office/powerpoint/2012/main" userId="S::e29665@aero.org::6808086d-02b7-4b76-b30e-cc29f8cabb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2D"/>
    <a:srgbClr val="8C8D8E"/>
    <a:srgbClr val="B2B2B3"/>
    <a:srgbClr val="BFBFC0"/>
    <a:srgbClr val="98123D"/>
    <a:srgbClr val="A5002C"/>
    <a:srgbClr val="F1BF64"/>
    <a:srgbClr val="BD6534"/>
    <a:srgbClr val="767E4A"/>
    <a:srgbClr val="025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0820" autoAdjust="0"/>
  </p:normalViewPr>
  <p:slideViewPr>
    <p:cSldViewPr snapToGrid="0" showGuides="1">
      <p:cViewPr>
        <p:scale>
          <a:sx n="102" d="100"/>
          <a:sy n="102" d="100"/>
        </p:scale>
        <p:origin x="1686" y="108"/>
      </p:cViewPr>
      <p:guideLst>
        <p:guide orient="horz" pos="437"/>
        <p:guide orient="horz" pos="3048"/>
        <p:guide orient="horz" pos="1104"/>
        <p:guide pos="55"/>
        <p:guide pos="54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5248"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7DDA5E6-0336-6043-97BE-2667D5222006}" type="datetimeFigureOut">
              <a:rPr lang="en-US" smtClean="0"/>
              <a:pPr/>
              <a:t>12/3/2018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2E12B18-0379-EC43-9B57-C54D0D9C72D8}" type="slidenum">
              <a:rPr lang="en-US" smtClean="0"/>
              <a:pPr/>
              <a:t>‹#›</a:t>
            </a:fld>
            <a:endParaRPr lang="en-US" dirty="0"/>
          </a:p>
        </p:txBody>
      </p:sp>
    </p:spTree>
    <p:extLst>
      <p:ext uri="{BB962C8B-B14F-4D97-AF65-F5344CB8AC3E}">
        <p14:creationId xmlns:p14="http://schemas.microsoft.com/office/powerpoint/2010/main" val="1443913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35EEF68-F202-4D68-8499-4DCDD1E544DE}" type="datetimeFigureOut">
              <a:rPr lang="en-US" smtClean="0"/>
              <a:pPr/>
              <a:t>12/3/2018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9E4C13A-5EDB-4018-91C6-F8B752C11E71}" type="slidenum">
              <a:rPr lang="en-US" smtClean="0"/>
              <a:pPr/>
              <a:t>‹#›</a:t>
            </a:fld>
            <a:endParaRPr lang="en-US" dirty="0"/>
          </a:p>
        </p:txBody>
      </p:sp>
    </p:spTree>
    <p:extLst>
      <p:ext uri="{BB962C8B-B14F-4D97-AF65-F5344CB8AC3E}">
        <p14:creationId xmlns:p14="http://schemas.microsoft.com/office/powerpoint/2010/main" val="1687339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Tree>
    <p:extLst>
      <p:ext uri="{BB962C8B-B14F-4D97-AF65-F5344CB8AC3E}">
        <p14:creationId xmlns:p14="http://schemas.microsoft.com/office/powerpoint/2010/main" val="3586680752"/>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J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K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A_Basic_Master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2"/>
            <a:endParaRPr lang="en-US" dirty="0"/>
          </a:p>
        </p:txBody>
      </p:sp>
    </p:spTree>
    <p:extLst>
      <p:ext uri="{BB962C8B-B14F-4D97-AF65-F5344CB8AC3E}">
        <p14:creationId xmlns:p14="http://schemas.microsoft.com/office/powerpoint/2010/main" val="646281002"/>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B_Header_Blank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3186694946"/>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_Acronym_Box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dirty="0"/>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D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7" name="Content Placeholder 6"/>
          <p:cNvSpPr>
            <a:spLocks noGrp="1"/>
          </p:cNvSpPr>
          <p:nvPr>
            <p:ph sz="quarter" idx="15" hasCustomPrompt="1"/>
          </p:nvPr>
        </p:nvSpPr>
        <p:spPr>
          <a:xfrm>
            <a:off x="228597" y="1225565"/>
            <a:ext cx="4245432" cy="4798717"/>
          </a:xfrm>
          <a:prstGeom prst="rect">
            <a:avLst/>
          </a:prstGeom>
        </p:spPr>
        <p:txBody>
          <a:bodyPr vert="horz"/>
          <a:lstStyle>
            <a:lvl1pPr marL="177800" indent="-161925">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65409804"/>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E_Righ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474673" y="1225565"/>
            <a:ext cx="4326430"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410248866"/>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F_Quad_Chart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cxnSp>
        <p:nvCxnSpPr>
          <p:cNvPr id="7" name="Straight Connector 6"/>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G_Compare_Contrast_markings">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dirty="0"/>
              <a:t>Click to 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H_Risk Format_Corner_markings Image_markings">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1766297880"/>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I_Risk Format_Large Image_markings">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J_Contact Information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K_Transition_marking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9"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2018 The Aerospace Corporation</a:t>
            </a:r>
          </a:p>
        </p:txBody>
      </p:sp>
    </p:spTree>
    <p:extLst>
      <p:ext uri="{BB962C8B-B14F-4D97-AF65-F5344CB8AC3E}">
        <p14:creationId xmlns:p14="http://schemas.microsoft.com/office/powerpoint/2010/main" val="417404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B_Title and Information Page_marking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9" name="Text Placeholder 2"/>
          <p:cNvSpPr>
            <a:spLocks noGrp="1"/>
          </p:cNvSpPr>
          <p:nvPr>
            <p:ph type="body" sz="quarter" idx="11" hasCustomPrompt="1"/>
          </p:nvPr>
        </p:nvSpPr>
        <p:spPr>
          <a:xfrm>
            <a:off x="0" y="1"/>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0" name="Text Placeholder 2"/>
          <p:cNvSpPr>
            <a:spLocks noGrp="1"/>
          </p:cNvSpPr>
          <p:nvPr>
            <p:ph type="body" sz="quarter" idx="12" hasCustomPrompt="1"/>
          </p:nvPr>
        </p:nvSpPr>
        <p:spPr>
          <a:xfrm>
            <a:off x="1" y="6619165"/>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1"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2018 The Aerospace Corporation</a:t>
            </a:r>
          </a:p>
        </p:txBody>
      </p:sp>
    </p:spTree>
    <p:extLst>
      <p:ext uri="{BB962C8B-B14F-4D97-AF65-F5344CB8AC3E}">
        <p14:creationId xmlns:p14="http://schemas.microsoft.com/office/powerpoint/2010/main" val="123117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71899" y="2595234"/>
            <a:ext cx="4601283" cy="1231642"/>
          </a:xfrm>
          <a:prstGeom prst="rect">
            <a:avLst/>
          </a:prstGeom>
        </p:spPr>
        <p:txBody>
          <a:bodyPr anchor="ctr">
            <a:normAutofit/>
          </a:bodyPr>
          <a:lstStyle>
            <a:lvl1pPr algn="l">
              <a:defRPr sz="4800" b="1" i="1" baseline="0">
                <a:solidFill>
                  <a:schemeClr val="bg1"/>
                </a:solidFill>
                <a:effectLst>
                  <a:outerShdw blurRad="50800" dist="38100" dir="4260000" algn="tl" rotWithShape="0">
                    <a:prstClr val="black"/>
                  </a:outerShdw>
                </a:effectLst>
                <a:latin typeface="Arial"/>
                <a:cs typeface="Arial"/>
              </a:defRPr>
            </a:lvl1pPr>
          </a:lstStyle>
          <a:p>
            <a:r>
              <a:rPr lang="en-US" dirty="0"/>
              <a:t>Closing</a:t>
            </a:r>
            <a:br>
              <a:rPr lang="en-US" dirty="0"/>
            </a:br>
            <a:r>
              <a:rPr lang="en-US" dirty="0"/>
              <a:t>Questions</a:t>
            </a:r>
            <a:br>
              <a:rPr lang="en-US" dirty="0"/>
            </a:br>
            <a:r>
              <a:rPr lang="en-US" dirty="0"/>
              <a:t>Backup</a:t>
            </a:r>
          </a:p>
        </p:txBody>
      </p:sp>
    </p:spTree>
    <p:extLst>
      <p:ext uri="{BB962C8B-B14F-4D97-AF65-F5344CB8AC3E}">
        <p14:creationId xmlns:p14="http://schemas.microsoft.com/office/powerpoint/2010/main" val="28577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_Acronym_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dirty="0"/>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D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7" name="Content Placeholder 6"/>
          <p:cNvSpPr>
            <a:spLocks noGrp="1"/>
          </p:cNvSpPr>
          <p:nvPr>
            <p:ph sz="quarter" idx="15" hasCustomPrompt="1"/>
          </p:nvPr>
        </p:nvSpPr>
        <p:spPr>
          <a:xfrm>
            <a:off x="228596" y="1225565"/>
            <a:ext cx="4286253"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401457567"/>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E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474673" y="1225565"/>
            <a:ext cx="4310098"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132077481"/>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F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cxnSp>
        <p:nvCxnSpPr>
          <p:cNvPr id="13" name="Straight Connector 12"/>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G_Compare_Contrast">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H_Risk Format_Corner Image">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I_Risk Format_Large Image">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Tree>
    <p:extLst>
      <p:ext uri="{BB962C8B-B14F-4D97-AF65-F5344CB8AC3E}">
        <p14:creationId xmlns:p14="http://schemas.microsoft.com/office/powerpoint/2010/main" val="4278058439"/>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923" r:id="rId3"/>
    <p:sldLayoutId id="2147484892" r:id="rId4"/>
    <p:sldLayoutId id="2147484894" r:id="rId5"/>
    <p:sldLayoutId id="2147484924" r:id="rId6"/>
    <p:sldLayoutId id="2147484919" r:id="rId7"/>
    <p:sldLayoutId id="2147484920" r:id="rId8"/>
    <p:sldLayoutId id="2147484921" r:id="rId9"/>
    <p:sldLayoutId id="2147484922" r:id="rId10"/>
    <p:sldLayoutId id="2147484913" r:id="rId1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4" name="Text Placeholder 4"/>
          <p:cNvSpPr txBox="1">
            <a:spLocks/>
          </p:cNvSpPr>
          <p:nvPr userDrawn="1"/>
        </p:nvSpPr>
        <p:spPr>
          <a:xfrm>
            <a:off x="0" y="0"/>
            <a:ext cx="9144000" cy="233088"/>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dirty="0"/>
            </a:br>
            <a:endParaRPr lang="en-US" b="0" dirty="0"/>
          </a:p>
        </p:txBody>
      </p:sp>
      <p:sp>
        <p:nvSpPr>
          <p:cNvPr id="5" name="Text Placeholder 4"/>
          <p:cNvSpPr txBox="1">
            <a:spLocks/>
          </p:cNvSpPr>
          <p:nvPr userDrawn="1"/>
        </p:nvSpPr>
        <p:spPr>
          <a:xfrm>
            <a:off x="0" y="6593176"/>
            <a:ext cx="9144000" cy="216062"/>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a:br>
            <a:endParaRPr lang="en-US" b="0" dirty="0"/>
          </a:p>
        </p:txBody>
      </p:sp>
    </p:spTree>
    <p:extLst>
      <p:ext uri="{BB962C8B-B14F-4D97-AF65-F5344CB8AC3E}">
        <p14:creationId xmlns:p14="http://schemas.microsoft.com/office/powerpoint/2010/main" val="1954762725"/>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25" r:id="rId3"/>
    <p:sldLayoutId id="2147484905" r:id="rId4"/>
    <p:sldLayoutId id="2147484906" r:id="rId5"/>
    <p:sldLayoutId id="2147484916" r:id="rId6"/>
    <p:sldLayoutId id="2147484926" r:id="rId7"/>
    <p:sldLayoutId id="2147484927" r:id="rId8"/>
    <p:sldLayoutId id="2147484928" r:id="rId9"/>
    <p:sldLayoutId id="2147484929" r:id="rId10"/>
    <p:sldLayoutId id="2147484914" r:id="rId1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28600" y="6642556"/>
            <a:ext cx="762000"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714132"/>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Single Event Upset Simulation</a:t>
            </a:r>
          </a:p>
        </p:txBody>
      </p:sp>
      <p:sp>
        <p:nvSpPr>
          <p:cNvPr id="3" name="Subtitle 2"/>
          <p:cNvSpPr>
            <a:spLocks noGrp="1"/>
          </p:cNvSpPr>
          <p:nvPr>
            <p:ph type="subTitle" idx="1"/>
          </p:nvPr>
        </p:nvSpPr>
        <p:spPr>
          <a:prstGeom prst="rect">
            <a:avLst/>
          </a:prstGeom>
        </p:spPr>
        <p:txBody>
          <a:bodyPr>
            <a:normAutofit/>
          </a:bodyPr>
          <a:lstStyle/>
          <a:p>
            <a:r>
              <a:rPr lang="en-US" sz="2000" dirty="0"/>
              <a:t>Carlos Beltran</a:t>
            </a:r>
          </a:p>
          <a:p>
            <a:r>
              <a:rPr lang="en-US" dirty="0"/>
              <a:t>The Aerospace Corporation</a:t>
            </a:r>
            <a:endParaRPr lang="en-US" sz="2000" dirty="0"/>
          </a:p>
        </p:txBody>
      </p:sp>
      <p:sp>
        <p:nvSpPr>
          <p:cNvPr id="5" name="Text Placeholder 4"/>
          <p:cNvSpPr>
            <a:spLocks noGrp="1"/>
          </p:cNvSpPr>
          <p:nvPr>
            <p:ph type="body" sz="quarter" idx="10"/>
          </p:nvPr>
        </p:nvSpPr>
        <p:spPr>
          <a:prstGeom prst="rect">
            <a:avLst/>
          </a:prstGeom>
        </p:spPr>
        <p:txBody>
          <a:bodyPr anchor="t">
            <a:normAutofit/>
          </a:bodyPr>
          <a:lstStyle/>
          <a:p>
            <a:pPr>
              <a:spcBef>
                <a:spcPts val="0"/>
              </a:spcBef>
              <a:buNone/>
            </a:pPr>
            <a:r>
              <a:rPr lang="en-US" sz="1800" dirty="0"/>
              <a:t>December 4</a:t>
            </a:r>
            <a:r>
              <a:rPr lang="en-US" dirty="0"/>
              <a:t>,</a:t>
            </a:r>
            <a:r>
              <a:rPr lang="en-US" sz="1800" dirty="0"/>
              <a:t> </a:t>
            </a:r>
            <a:r>
              <a:rPr lang="en-US" dirty="0"/>
              <a:t>2018</a:t>
            </a:r>
            <a:endParaRPr lang="en-US" sz="1800" dirty="0"/>
          </a:p>
        </p:txBody>
      </p:sp>
    </p:spTree>
    <p:extLst>
      <p:ext uri="{BB962C8B-B14F-4D97-AF65-F5344CB8AC3E}">
        <p14:creationId xmlns:p14="http://schemas.microsoft.com/office/powerpoint/2010/main" val="37816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9B69-3E5F-4F48-876B-2056D853FACD}"/>
              </a:ext>
            </a:extLst>
          </p:cNvPr>
          <p:cNvSpPr>
            <a:spLocks noGrp="1"/>
          </p:cNvSpPr>
          <p:nvPr>
            <p:ph type="title"/>
          </p:nvPr>
        </p:nvSpPr>
        <p:spPr/>
        <p:txBody>
          <a:bodyPr/>
          <a:lstStyle/>
          <a:p>
            <a:r>
              <a:rPr lang="en-US" dirty="0"/>
              <a:t>Current HIL Integration</a:t>
            </a:r>
          </a:p>
        </p:txBody>
      </p:sp>
      <p:sp>
        <p:nvSpPr>
          <p:cNvPr id="3" name="Text Placeholder 2">
            <a:extLst>
              <a:ext uri="{FF2B5EF4-FFF2-40B4-BE49-F238E27FC236}">
                <a16:creationId xmlns:a16="http://schemas.microsoft.com/office/drawing/2014/main" id="{E658A32A-ECFE-4597-AE97-6416716C7DB0}"/>
              </a:ext>
            </a:extLst>
          </p:cNvPr>
          <p:cNvSpPr>
            <a:spLocks noGrp="1"/>
          </p:cNvSpPr>
          <p:nvPr>
            <p:ph type="body" sz="quarter" idx="16"/>
          </p:nvPr>
        </p:nvSpPr>
        <p:spPr>
          <a:xfrm>
            <a:off x="228600" y="614874"/>
            <a:ext cx="7909560" cy="522851"/>
          </a:xfrm>
        </p:spPr>
        <p:txBody>
          <a:bodyPr/>
          <a:lstStyle/>
          <a:p>
            <a:r>
              <a:rPr lang="en-US" dirty="0"/>
              <a:t> </a:t>
            </a:r>
          </a:p>
        </p:txBody>
      </p:sp>
      <p:sp>
        <p:nvSpPr>
          <p:cNvPr id="4" name="Text Placeholder 3">
            <a:extLst>
              <a:ext uri="{FF2B5EF4-FFF2-40B4-BE49-F238E27FC236}">
                <a16:creationId xmlns:a16="http://schemas.microsoft.com/office/drawing/2014/main" id="{751E9BBA-8C9A-4437-9590-BB9AA3DC4346}"/>
              </a:ext>
            </a:extLst>
          </p:cNvPr>
          <p:cNvSpPr>
            <a:spLocks noGrp="1"/>
          </p:cNvSpPr>
          <p:nvPr>
            <p:ph type="body" sz="quarter" idx="17"/>
          </p:nvPr>
        </p:nvSpPr>
        <p:spPr/>
        <p:txBody>
          <a:bodyPr/>
          <a:lstStyle/>
          <a:p>
            <a:r>
              <a:rPr lang="en-US" dirty="0"/>
              <a:t> </a:t>
            </a:r>
          </a:p>
        </p:txBody>
      </p:sp>
      <p:sp>
        <p:nvSpPr>
          <p:cNvPr id="5" name="Content Placeholder 4">
            <a:extLst>
              <a:ext uri="{FF2B5EF4-FFF2-40B4-BE49-F238E27FC236}">
                <a16:creationId xmlns:a16="http://schemas.microsoft.com/office/drawing/2014/main" id="{12BA9644-5171-4B99-BDCE-03AA5419F92D}"/>
              </a:ext>
            </a:extLst>
          </p:cNvPr>
          <p:cNvSpPr>
            <a:spLocks noGrp="1"/>
          </p:cNvSpPr>
          <p:nvPr>
            <p:ph sz="quarter" idx="15"/>
          </p:nvPr>
        </p:nvSpPr>
        <p:spPr/>
        <p:txBody>
          <a:bodyPr vert="horz" anchor="t"/>
          <a:lstStyle/>
          <a:p>
            <a:r>
              <a:rPr lang="en-US" dirty="0" err="1"/>
              <a:t>MemAggressor</a:t>
            </a:r>
            <a:r>
              <a:rPr lang="en-US" dirty="0"/>
              <a:t> will run along side the Flight Software during an end-to-end mission run.</a:t>
            </a:r>
          </a:p>
          <a:p>
            <a:endParaRPr lang="en-US" dirty="0"/>
          </a:p>
          <a:p>
            <a:pPr indent="-175895"/>
            <a:r>
              <a:rPr lang="en-US" dirty="0"/>
              <a:t>Flight software is modified to create a log of variable addresses. </a:t>
            </a:r>
          </a:p>
          <a:p>
            <a:pPr lvl="1" indent="-226695"/>
            <a:r>
              <a:rPr lang="en-US" dirty="0" err="1"/>
              <a:t>MemAggressor</a:t>
            </a:r>
            <a:r>
              <a:rPr lang="en-US" dirty="0"/>
              <a:t> reads log to simulate SEU for the desired variables.</a:t>
            </a:r>
            <a:endParaRPr lang="en-US" i="0" dirty="0"/>
          </a:p>
          <a:p>
            <a:pPr marL="0" indent="0">
              <a:buNone/>
            </a:pPr>
            <a:endParaRPr lang="en-US" dirty="0"/>
          </a:p>
          <a:p>
            <a:pPr indent="-175895"/>
            <a:r>
              <a:rPr lang="en-US" dirty="0"/>
              <a:t>Dynamics is modified to use the client SEU injection capabilities.</a:t>
            </a:r>
          </a:p>
          <a:p>
            <a:pPr lvl="1" indent="-226695"/>
            <a:r>
              <a:rPr lang="en-US" dirty="0"/>
              <a:t>Client</a:t>
            </a:r>
            <a:r>
              <a:rPr lang="en-US" i="0" dirty="0"/>
              <a:t> is compiled as library and linked to dynamics.</a:t>
            </a:r>
            <a:endParaRPr lang="en-US" dirty="0"/>
          </a:p>
          <a:p>
            <a:endParaRPr lang="en-US" dirty="0"/>
          </a:p>
        </p:txBody>
      </p:sp>
    </p:spTree>
    <p:extLst>
      <p:ext uri="{BB962C8B-B14F-4D97-AF65-F5344CB8AC3E}">
        <p14:creationId xmlns:p14="http://schemas.microsoft.com/office/powerpoint/2010/main" val="58891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9B69-3E5F-4F48-876B-2056D853FACD}"/>
              </a:ext>
            </a:extLst>
          </p:cNvPr>
          <p:cNvSpPr>
            <a:spLocks noGrp="1"/>
          </p:cNvSpPr>
          <p:nvPr>
            <p:ph type="title"/>
          </p:nvPr>
        </p:nvSpPr>
        <p:spPr/>
        <p:txBody>
          <a:bodyPr/>
          <a:lstStyle/>
          <a:p>
            <a:r>
              <a:rPr lang="en-US" dirty="0"/>
              <a:t>Future HIL Integration and Concerns</a:t>
            </a:r>
          </a:p>
        </p:txBody>
      </p:sp>
      <p:sp>
        <p:nvSpPr>
          <p:cNvPr id="3" name="Text Placeholder 2">
            <a:extLst>
              <a:ext uri="{FF2B5EF4-FFF2-40B4-BE49-F238E27FC236}">
                <a16:creationId xmlns:a16="http://schemas.microsoft.com/office/drawing/2014/main" id="{E658A32A-ECFE-4597-AE97-6416716C7DB0}"/>
              </a:ext>
            </a:extLst>
          </p:cNvPr>
          <p:cNvSpPr>
            <a:spLocks noGrp="1"/>
          </p:cNvSpPr>
          <p:nvPr>
            <p:ph type="body" sz="quarter" idx="16"/>
          </p:nvPr>
        </p:nvSpPr>
        <p:spPr/>
        <p:txBody>
          <a:bodyPr/>
          <a:lstStyle/>
          <a:p>
            <a:r>
              <a:rPr lang="en-US" dirty="0"/>
              <a:t> </a:t>
            </a:r>
          </a:p>
        </p:txBody>
      </p:sp>
      <p:sp>
        <p:nvSpPr>
          <p:cNvPr id="4" name="Text Placeholder 3">
            <a:extLst>
              <a:ext uri="{FF2B5EF4-FFF2-40B4-BE49-F238E27FC236}">
                <a16:creationId xmlns:a16="http://schemas.microsoft.com/office/drawing/2014/main" id="{751E9BBA-8C9A-4437-9590-BB9AA3DC4346}"/>
              </a:ext>
            </a:extLst>
          </p:cNvPr>
          <p:cNvSpPr>
            <a:spLocks noGrp="1"/>
          </p:cNvSpPr>
          <p:nvPr>
            <p:ph type="body" sz="quarter" idx="17"/>
          </p:nvPr>
        </p:nvSpPr>
        <p:spPr/>
        <p:txBody>
          <a:bodyPr/>
          <a:lstStyle/>
          <a:p>
            <a:r>
              <a:rPr lang="en-US" dirty="0"/>
              <a:t> </a:t>
            </a:r>
          </a:p>
        </p:txBody>
      </p:sp>
      <p:sp>
        <p:nvSpPr>
          <p:cNvPr id="5" name="Content Placeholder 4">
            <a:extLst>
              <a:ext uri="{FF2B5EF4-FFF2-40B4-BE49-F238E27FC236}">
                <a16:creationId xmlns:a16="http://schemas.microsoft.com/office/drawing/2014/main" id="{12BA9644-5171-4B99-BDCE-03AA5419F92D}"/>
              </a:ext>
            </a:extLst>
          </p:cNvPr>
          <p:cNvSpPr>
            <a:spLocks noGrp="1"/>
          </p:cNvSpPr>
          <p:nvPr>
            <p:ph sz="quarter" idx="15"/>
          </p:nvPr>
        </p:nvSpPr>
        <p:spPr/>
        <p:txBody>
          <a:bodyPr vert="horz" anchor="t"/>
          <a:lstStyle/>
          <a:p>
            <a:pPr indent="-175895"/>
            <a:r>
              <a:rPr lang="en-US" dirty="0"/>
              <a:t>Future HIL Integration Enhancement</a:t>
            </a:r>
          </a:p>
          <a:p>
            <a:pPr lvl="1" indent="-226695"/>
            <a:r>
              <a:rPr lang="en-US" dirty="0"/>
              <a:t>Provide options a user can set in config file for an end-to-end mission.</a:t>
            </a:r>
            <a:endParaRPr lang="en-US" i="0" dirty="0"/>
          </a:p>
          <a:p>
            <a:pPr lvl="2" indent="-175895"/>
            <a:r>
              <a:rPr lang="en-US" dirty="0"/>
              <a:t>Number of watchpoints to set.</a:t>
            </a:r>
          </a:p>
          <a:p>
            <a:pPr marL="1201420" lvl="3"/>
            <a:r>
              <a:rPr lang="en-US" i="0" dirty="0"/>
              <a:t>Max number of watchpoints is 4 (limited by architecture).</a:t>
            </a:r>
          </a:p>
          <a:p>
            <a:pPr lvl="2" indent="-175895"/>
            <a:r>
              <a:rPr lang="en-US" dirty="0"/>
              <a:t>Time in mission to set watchpoints.</a:t>
            </a:r>
          </a:p>
          <a:p>
            <a:pPr marL="624205" lvl="2" indent="0">
              <a:buNone/>
            </a:pPr>
            <a:endParaRPr lang="en-US" dirty="0"/>
          </a:p>
          <a:p>
            <a:r>
              <a:rPr lang="en-US" dirty="0"/>
              <a:t>Concerns:</a:t>
            </a:r>
          </a:p>
          <a:p>
            <a:pPr lvl="1"/>
            <a:r>
              <a:rPr lang="en-US" dirty="0"/>
              <a:t>The time it takes to insert the watchpoint and corrupting the data may be too long to stop the FSW and may cause FSW to fail or become unstable. This is something that will need to be monitored when running end-to-end mission runs.</a:t>
            </a:r>
          </a:p>
        </p:txBody>
      </p:sp>
    </p:spTree>
    <p:extLst>
      <p:ext uri="{BB962C8B-B14F-4D97-AF65-F5344CB8AC3E}">
        <p14:creationId xmlns:p14="http://schemas.microsoft.com/office/powerpoint/2010/main" val="209335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7109-6810-4974-A3B0-12DB9AAF7D7B}"/>
              </a:ext>
            </a:extLst>
          </p:cNvPr>
          <p:cNvSpPr>
            <a:spLocks noGrp="1"/>
          </p:cNvSpPr>
          <p:nvPr>
            <p:ph type="title"/>
          </p:nvPr>
        </p:nvSpPr>
        <p:spPr/>
        <p:txBody>
          <a:bodyPr anchor="t"/>
          <a:lstStyle/>
          <a:p>
            <a:r>
              <a:rPr lang="en-US" dirty="0"/>
              <a:t>Conclusion</a:t>
            </a:r>
          </a:p>
        </p:txBody>
      </p:sp>
      <p:sp>
        <p:nvSpPr>
          <p:cNvPr id="3" name="Text Placeholder 2">
            <a:extLst>
              <a:ext uri="{FF2B5EF4-FFF2-40B4-BE49-F238E27FC236}">
                <a16:creationId xmlns:a16="http://schemas.microsoft.com/office/drawing/2014/main" id="{93DE9DED-90D4-4069-8C07-8ECFE059513E}"/>
              </a:ext>
            </a:extLst>
          </p:cNvPr>
          <p:cNvSpPr>
            <a:spLocks noGrp="1"/>
          </p:cNvSpPr>
          <p:nvPr>
            <p:ph type="body" sz="quarter" idx="16"/>
          </p:nvPr>
        </p:nvSpPr>
        <p:spPr/>
        <p:txBody>
          <a:bodyPr/>
          <a:lstStyle/>
          <a:p>
            <a:r>
              <a:rPr lang="en-US" dirty="0"/>
              <a:t> </a:t>
            </a:r>
          </a:p>
        </p:txBody>
      </p:sp>
      <p:sp>
        <p:nvSpPr>
          <p:cNvPr id="4" name="Text Placeholder 3">
            <a:extLst>
              <a:ext uri="{FF2B5EF4-FFF2-40B4-BE49-F238E27FC236}">
                <a16:creationId xmlns:a16="http://schemas.microsoft.com/office/drawing/2014/main" id="{DA913031-E39B-43AF-94D0-0ABBE0A3017D}"/>
              </a:ext>
            </a:extLst>
          </p:cNvPr>
          <p:cNvSpPr>
            <a:spLocks noGrp="1"/>
          </p:cNvSpPr>
          <p:nvPr>
            <p:ph type="body" sz="quarter" idx="17"/>
          </p:nvPr>
        </p:nvSpPr>
        <p:spPr/>
        <p:txBody>
          <a:bodyPr/>
          <a:lstStyle/>
          <a:p>
            <a:r>
              <a:rPr lang="en-US"/>
              <a:t> </a:t>
            </a:r>
          </a:p>
        </p:txBody>
      </p:sp>
      <p:sp>
        <p:nvSpPr>
          <p:cNvPr id="6" name="TextBox 5">
            <a:extLst>
              <a:ext uri="{FF2B5EF4-FFF2-40B4-BE49-F238E27FC236}">
                <a16:creationId xmlns:a16="http://schemas.microsoft.com/office/drawing/2014/main" id="{FCA34D53-4C9A-4732-A9B6-C071581BAF8B}"/>
              </a:ext>
            </a:extLst>
          </p:cNvPr>
          <p:cNvSpPr txBox="1"/>
          <p:nvPr/>
        </p:nvSpPr>
        <p:spPr>
          <a:xfrm>
            <a:off x="230306" y="1272654"/>
            <a:ext cx="8299543"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SEUs simulation can be done by leveraging low level debugging capabilities</a:t>
            </a:r>
            <a:r>
              <a:rPr lang="en-US" dirty="0">
                <a:cs typeface="Arial"/>
              </a:rPr>
              <a:t>.</a:t>
            </a:r>
          </a:p>
          <a:p>
            <a:pPr marL="285750" indent="-285750">
              <a:buFont typeface="Arial"/>
              <a:buChar char="•"/>
            </a:pPr>
            <a:endParaRPr lang="en-US" dirty="0">
              <a:cs typeface="Arial"/>
            </a:endParaRPr>
          </a:p>
          <a:p>
            <a:pPr marL="285750" indent="-285750">
              <a:buFont typeface="Arial"/>
              <a:buChar char="•"/>
            </a:pPr>
            <a:r>
              <a:rPr lang="en-US" dirty="0">
                <a:cs typeface="Arial"/>
              </a:rPr>
              <a:t>The Aerospace Corporation developed SEU simulation capability is currently being used in HIL testing.</a:t>
            </a:r>
          </a:p>
          <a:p>
            <a:pPr marL="285750" indent="-285750">
              <a:buFont typeface="Arial"/>
              <a:buChar char="•"/>
            </a:pPr>
            <a:endParaRPr lang="en-US" dirty="0">
              <a:cs typeface="Arial"/>
            </a:endParaRPr>
          </a:p>
          <a:p>
            <a:pPr marL="285750" indent="-285750">
              <a:buFont typeface="Arial"/>
              <a:buChar char="•"/>
            </a:pPr>
            <a:r>
              <a:rPr lang="en-US" dirty="0">
                <a:cs typeface="Arial"/>
              </a:rPr>
              <a:t>This capability can be adapted to other architectures besides the ARM.</a:t>
            </a:r>
          </a:p>
          <a:p>
            <a:pPr marL="285750" indent="-285750">
              <a:buFont typeface="Arial"/>
              <a:buChar char="•"/>
            </a:pPr>
            <a:endParaRPr lang="en-US" dirty="0">
              <a:cs typeface="Arial"/>
            </a:endParaRPr>
          </a:p>
          <a:p>
            <a:pPr marL="285750" indent="-285750">
              <a:buFont typeface="Arial"/>
              <a:buChar char="•"/>
            </a:pPr>
            <a:r>
              <a:rPr lang="en-US" dirty="0">
                <a:cs typeface="Arial"/>
              </a:rPr>
              <a:t>In addition to SEU, this capability can be used to corrupt system feedbacks to simulate various sensor and communication failures.</a:t>
            </a:r>
          </a:p>
          <a:p>
            <a:pPr marL="285750" indent="-285750">
              <a:buFont typeface="Arial"/>
              <a:buChar char="•"/>
            </a:pPr>
            <a:endParaRPr lang="en-US" dirty="0">
              <a:cs typeface="Arial"/>
            </a:endParaRPr>
          </a:p>
        </p:txBody>
      </p:sp>
    </p:spTree>
    <p:extLst>
      <p:ext uri="{BB962C8B-B14F-4D97-AF65-F5344CB8AC3E}">
        <p14:creationId xmlns:p14="http://schemas.microsoft.com/office/powerpoint/2010/main" val="309537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BD8B-8B28-4053-9BFB-A113C0049394}"/>
              </a:ext>
            </a:extLst>
          </p:cNvPr>
          <p:cNvSpPr>
            <a:spLocks noGrp="1"/>
          </p:cNvSpPr>
          <p:nvPr>
            <p:ph type="title"/>
          </p:nvPr>
        </p:nvSpPr>
        <p:spPr/>
        <p:txBody>
          <a:bodyPr/>
          <a:lstStyle/>
          <a:p>
            <a:r>
              <a:rPr lang="en-US" dirty="0"/>
              <a:t>SEU Simulation</a:t>
            </a:r>
          </a:p>
        </p:txBody>
      </p:sp>
      <p:sp>
        <p:nvSpPr>
          <p:cNvPr id="3" name="Text Placeholder 2">
            <a:extLst>
              <a:ext uri="{FF2B5EF4-FFF2-40B4-BE49-F238E27FC236}">
                <a16:creationId xmlns:a16="http://schemas.microsoft.com/office/drawing/2014/main" id="{B62CA779-A8E5-402C-B2E8-334E445CA218}"/>
              </a:ext>
            </a:extLst>
          </p:cNvPr>
          <p:cNvSpPr>
            <a:spLocks noGrp="1"/>
          </p:cNvSpPr>
          <p:nvPr>
            <p:ph type="body" sz="quarter" idx="16"/>
          </p:nvPr>
        </p:nvSpPr>
        <p:spPr/>
        <p:txBody>
          <a:bodyPr/>
          <a:lstStyle/>
          <a:p>
            <a:r>
              <a:rPr lang="en-US" dirty="0"/>
              <a:t>Overview</a:t>
            </a:r>
          </a:p>
        </p:txBody>
      </p:sp>
      <p:sp>
        <p:nvSpPr>
          <p:cNvPr id="4" name="Text Placeholder 3">
            <a:extLst>
              <a:ext uri="{FF2B5EF4-FFF2-40B4-BE49-F238E27FC236}">
                <a16:creationId xmlns:a16="http://schemas.microsoft.com/office/drawing/2014/main" id="{AE7D221C-B8FB-4B84-A542-F5D93AAC0E3A}"/>
              </a:ext>
            </a:extLst>
          </p:cNvPr>
          <p:cNvSpPr>
            <a:spLocks noGrp="1"/>
          </p:cNvSpPr>
          <p:nvPr>
            <p:ph type="body" sz="quarter" idx="17"/>
          </p:nvPr>
        </p:nvSpPr>
        <p:spPr/>
        <p:txBody>
          <a:bodyPr/>
          <a:lstStyle/>
          <a:p>
            <a:r>
              <a:rPr lang="en-US" dirty="0"/>
              <a:t> </a:t>
            </a:r>
          </a:p>
        </p:txBody>
      </p:sp>
      <p:sp>
        <p:nvSpPr>
          <p:cNvPr id="5" name="Content Placeholder 4">
            <a:extLst>
              <a:ext uri="{FF2B5EF4-FFF2-40B4-BE49-F238E27FC236}">
                <a16:creationId xmlns:a16="http://schemas.microsoft.com/office/drawing/2014/main" id="{DC4B1E1D-9637-45BD-8F83-9FCE86A85F19}"/>
              </a:ext>
            </a:extLst>
          </p:cNvPr>
          <p:cNvSpPr>
            <a:spLocks noGrp="1"/>
          </p:cNvSpPr>
          <p:nvPr>
            <p:ph sz="quarter" idx="15"/>
          </p:nvPr>
        </p:nvSpPr>
        <p:spPr/>
        <p:txBody>
          <a:bodyPr/>
          <a:lstStyle/>
          <a:p>
            <a:pPr marL="285750" indent="-285750"/>
            <a:r>
              <a:rPr lang="en-US" sz="2400" b="1" i="1" dirty="0"/>
              <a:t>Background behind SEU simulation</a:t>
            </a:r>
          </a:p>
          <a:p>
            <a:pPr marL="0" indent="0">
              <a:buNone/>
            </a:pPr>
            <a:endParaRPr lang="en-US" sz="2400" b="1" i="1" dirty="0"/>
          </a:p>
          <a:p>
            <a:pPr marL="285750" indent="-285750"/>
            <a:r>
              <a:rPr lang="en-US" sz="2400" b="1" i="1" dirty="0"/>
              <a:t>Implementation of SEU program coined “</a:t>
            </a:r>
            <a:r>
              <a:rPr lang="en-US" sz="2400" b="1" i="1" dirty="0" err="1"/>
              <a:t>MemAggressor</a:t>
            </a:r>
            <a:r>
              <a:rPr lang="en-US" sz="2400" b="1" i="1" dirty="0"/>
              <a:t>”</a:t>
            </a:r>
          </a:p>
          <a:p>
            <a:pPr marL="0" indent="0">
              <a:buNone/>
            </a:pPr>
            <a:endParaRPr lang="en-US" sz="2400" b="1" i="1" dirty="0"/>
          </a:p>
          <a:p>
            <a:pPr marL="285750" indent="-285750"/>
            <a:r>
              <a:rPr lang="en-US" sz="2400" b="1" i="1" dirty="0"/>
              <a:t>Standalone Testing</a:t>
            </a:r>
          </a:p>
          <a:p>
            <a:pPr marL="0" indent="0">
              <a:buNone/>
            </a:pPr>
            <a:endParaRPr lang="en-US" sz="2400" b="1" i="1" dirty="0"/>
          </a:p>
          <a:p>
            <a:pPr marL="285750" indent="-285750"/>
            <a:r>
              <a:rPr lang="en-US" sz="2400" b="1" i="1" dirty="0"/>
              <a:t>Integration into HIL simulations</a:t>
            </a:r>
          </a:p>
          <a:p>
            <a:pPr marL="285750" indent="-285750"/>
            <a:endParaRPr lang="en-US" sz="2400" b="1" i="1" dirty="0"/>
          </a:p>
          <a:p>
            <a:pPr marL="285750" indent="-285750"/>
            <a:r>
              <a:rPr lang="en-US" sz="2400" b="1" i="1" dirty="0"/>
              <a:t>Future Applications</a:t>
            </a:r>
          </a:p>
          <a:p>
            <a:pPr marL="285750" indent="-285750"/>
            <a:endParaRPr lang="en-US" dirty="0"/>
          </a:p>
        </p:txBody>
      </p:sp>
    </p:spTree>
    <p:extLst>
      <p:ext uri="{BB962C8B-B14F-4D97-AF65-F5344CB8AC3E}">
        <p14:creationId xmlns:p14="http://schemas.microsoft.com/office/powerpoint/2010/main" val="69798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7870-8468-4905-A4AF-B6D172E742EF}"/>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11E02229-79E8-4270-A1EA-1A5DEC0362DB}"/>
              </a:ext>
            </a:extLst>
          </p:cNvPr>
          <p:cNvSpPr>
            <a:spLocks noGrp="1"/>
          </p:cNvSpPr>
          <p:nvPr>
            <p:ph type="body" sz="quarter" idx="16"/>
          </p:nvPr>
        </p:nvSpPr>
        <p:spPr/>
        <p:txBody>
          <a:bodyPr/>
          <a:lstStyle/>
          <a:p>
            <a:r>
              <a:rPr lang="en-US" dirty="0"/>
              <a:t> </a:t>
            </a:r>
          </a:p>
        </p:txBody>
      </p:sp>
      <p:sp>
        <p:nvSpPr>
          <p:cNvPr id="5" name="Content Placeholder 4">
            <a:extLst>
              <a:ext uri="{FF2B5EF4-FFF2-40B4-BE49-F238E27FC236}">
                <a16:creationId xmlns:a16="http://schemas.microsoft.com/office/drawing/2014/main" id="{D00536D4-2CAB-4212-BC2F-C13E0379AEB0}"/>
              </a:ext>
            </a:extLst>
          </p:cNvPr>
          <p:cNvSpPr>
            <a:spLocks noGrp="1"/>
          </p:cNvSpPr>
          <p:nvPr>
            <p:ph sz="quarter" idx="15"/>
          </p:nvPr>
        </p:nvSpPr>
        <p:spPr/>
        <p:txBody>
          <a:bodyPr vert="horz" anchor="t"/>
          <a:lstStyle/>
          <a:p>
            <a:pPr indent="-175895"/>
            <a:r>
              <a:rPr lang="en-US" dirty="0"/>
              <a:t>Aerospace developed a new capability to inject single event upset (SEU) into targeted memory locations.</a:t>
            </a:r>
          </a:p>
          <a:p>
            <a:pPr lvl="1" indent="-175895"/>
            <a:r>
              <a:rPr lang="en-US" dirty="0"/>
              <a:t>Provides a more test-like-you-fly Hardware-In-the-Loop (HIL) flight software (FSW) testing capability.</a:t>
            </a:r>
          </a:p>
          <a:p>
            <a:pPr indent="-175895"/>
            <a:endParaRPr lang="en-US" dirty="0"/>
          </a:p>
          <a:p>
            <a:r>
              <a:rPr lang="en-US" dirty="0"/>
              <a:t>SEUs are result of radiation hits flipping the bits and corrupting the memory of the FSW.</a:t>
            </a:r>
          </a:p>
          <a:p>
            <a:pPr lvl="1"/>
            <a:r>
              <a:rPr lang="en-US" dirty="0"/>
              <a:t>Aerospace developed SEU simulation tool is called </a:t>
            </a:r>
            <a:r>
              <a:rPr lang="en-US" dirty="0" err="1"/>
              <a:t>MemAggressor</a:t>
            </a:r>
            <a:r>
              <a:rPr lang="en-US" dirty="0"/>
              <a:t>.</a:t>
            </a:r>
          </a:p>
          <a:p>
            <a:pPr marL="0" indent="0">
              <a:buNone/>
            </a:pPr>
            <a:endParaRPr lang="en-US" i="1" dirty="0"/>
          </a:p>
          <a:p>
            <a:pPr indent="-175895"/>
            <a:r>
              <a:rPr lang="en-US" i="1" dirty="0" err="1"/>
              <a:t>MemAggressor</a:t>
            </a:r>
            <a:r>
              <a:rPr lang="en-US" dirty="0"/>
              <a:t> provides the capabilities to inject temporary or permanent SEUs.</a:t>
            </a:r>
          </a:p>
          <a:p>
            <a:pPr lvl="1" indent="-175895"/>
            <a:r>
              <a:rPr lang="en-US" dirty="0"/>
              <a:t>Enables analysts to verify the FSW response under various failure conditions.</a:t>
            </a:r>
          </a:p>
          <a:p>
            <a:endParaRPr lang="en-US" dirty="0"/>
          </a:p>
        </p:txBody>
      </p:sp>
    </p:spTree>
    <p:extLst>
      <p:ext uri="{BB962C8B-B14F-4D97-AF65-F5344CB8AC3E}">
        <p14:creationId xmlns:p14="http://schemas.microsoft.com/office/powerpoint/2010/main" val="331867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6667-BBA4-4E33-8EF5-D3981259EB71}"/>
              </a:ext>
            </a:extLst>
          </p:cNvPr>
          <p:cNvSpPr>
            <a:spLocks noGrp="1"/>
          </p:cNvSpPr>
          <p:nvPr>
            <p:ph type="title"/>
          </p:nvPr>
        </p:nvSpPr>
        <p:spPr/>
        <p:txBody>
          <a:bodyPr/>
          <a:lstStyle/>
          <a:p>
            <a:r>
              <a:rPr lang="en-US" dirty="0"/>
              <a:t>Hardware</a:t>
            </a:r>
          </a:p>
        </p:txBody>
      </p:sp>
      <p:sp>
        <p:nvSpPr>
          <p:cNvPr id="3" name="Text Placeholder 2">
            <a:extLst>
              <a:ext uri="{FF2B5EF4-FFF2-40B4-BE49-F238E27FC236}">
                <a16:creationId xmlns:a16="http://schemas.microsoft.com/office/drawing/2014/main" id="{4BE7897B-86C4-4340-BD1F-7DCDC8BA1649}"/>
              </a:ext>
            </a:extLst>
          </p:cNvPr>
          <p:cNvSpPr>
            <a:spLocks noGrp="1"/>
          </p:cNvSpPr>
          <p:nvPr>
            <p:ph type="body" sz="quarter" idx="16"/>
          </p:nvPr>
        </p:nvSpPr>
        <p:spPr/>
        <p:txBody>
          <a:bodyPr/>
          <a:lstStyle/>
          <a:p>
            <a:r>
              <a:rPr lang="en-US" dirty="0"/>
              <a:t> </a:t>
            </a:r>
          </a:p>
        </p:txBody>
      </p:sp>
      <p:sp>
        <p:nvSpPr>
          <p:cNvPr id="4" name="Text Placeholder 3">
            <a:extLst>
              <a:ext uri="{FF2B5EF4-FFF2-40B4-BE49-F238E27FC236}">
                <a16:creationId xmlns:a16="http://schemas.microsoft.com/office/drawing/2014/main" id="{8F3D2CE0-C2A5-406C-B700-8B77BC66190C}"/>
              </a:ext>
            </a:extLst>
          </p:cNvPr>
          <p:cNvSpPr>
            <a:spLocks noGrp="1"/>
          </p:cNvSpPr>
          <p:nvPr>
            <p:ph type="body" sz="quarter" idx="17"/>
          </p:nvPr>
        </p:nvSpPr>
        <p:spPr/>
        <p:txBody>
          <a:bodyPr/>
          <a:lstStyle/>
          <a:p>
            <a:r>
              <a:rPr lang="en-US" dirty="0"/>
              <a:t> </a:t>
            </a:r>
          </a:p>
        </p:txBody>
      </p:sp>
      <p:sp>
        <p:nvSpPr>
          <p:cNvPr id="5" name="Content Placeholder 4">
            <a:extLst>
              <a:ext uri="{FF2B5EF4-FFF2-40B4-BE49-F238E27FC236}">
                <a16:creationId xmlns:a16="http://schemas.microsoft.com/office/drawing/2014/main" id="{59851F71-9A78-44D2-BB9E-DF99779AB967}"/>
              </a:ext>
            </a:extLst>
          </p:cNvPr>
          <p:cNvSpPr>
            <a:spLocks noGrp="1"/>
          </p:cNvSpPr>
          <p:nvPr>
            <p:ph sz="quarter" idx="15"/>
          </p:nvPr>
        </p:nvSpPr>
        <p:spPr>
          <a:xfrm>
            <a:off x="228599" y="1196471"/>
            <a:ext cx="8453761" cy="4798717"/>
          </a:xfrm>
        </p:spPr>
        <p:txBody>
          <a:bodyPr vert="horz" anchor="t"/>
          <a:lstStyle/>
          <a:p>
            <a:pPr indent="-175895"/>
            <a:r>
              <a:rPr lang="en-US" dirty="0"/>
              <a:t>An ARM based processor was used for testing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85750" indent="-285750"/>
            <a:r>
              <a:rPr lang="en-US" dirty="0"/>
              <a:t>Performing fault injection by flipping a single bit in regions of memory will simulate the scenario where an uncorrectable ECC memory page ultimately ends up loaded into the CPU register file.</a:t>
            </a:r>
          </a:p>
          <a:p>
            <a:endParaRPr lang="en-US" dirty="0"/>
          </a:p>
          <a:p>
            <a:endParaRPr lang="en-US" dirty="0"/>
          </a:p>
        </p:txBody>
      </p:sp>
      <p:pic>
        <p:nvPicPr>
          <p:cNvPr id="6" name="Picture 5">
            <a:extLst>
              <a:ext uri="{FF2B5EF4-FFF2-40B4-BE49-F238E27FC236}">
                <a16:creationId xmlns:a16="http://schemas.microsoft.com/office/drawing/2014/main" id="{96EB5279-7ACA-488F-A929-67AFA86908A1}"/>
              </a:ext>
            </a:extLst>
          </p:cNvPr>
          <p:cNvPicPr>
            <a:picLocks noChangeAspect="1"/>
          </p:cNvPicPr>
          <p:nvPr/>
        </p:nvPicPr>
        <p:blipFill>
          <a:blip r:embed="rId2"/>
          <a:stretch>
            <a:fillRect/>
          </a:stretch>
        </p:blipFill>
        <p:spPr>
          <a:xfrm>
            <a:off x="2308860" y="2145030"/>
            <a:ext cx="4491037" cy="2811081"/>
          </a:xfrm>
          <a:prstGeom prst="rect">
            <a:avLst/>
          </a:prstGeom>
        </p:spPr>
      </p:pic>
      <p:sp>
        <p:nvSpPr>
          <p:cNvPr id="7" name="TextBox 6">
            <a:extLst>
              <a:ext uri="{FF2B5EF4-FFF2-40B4-BE49-F238E27FC236}">
                <a16:creationId xmlns:a16="http://schemas.microsoft.com/office/drawing/2014/main" id="{383D9C22-644F-4CE7-978A-8E33ADCA0164}"/>
              </a:ext>
            </a:extLst>
          </p:cNvPr>
          <p:cNvSpPr txBox="1"/>
          <p:nvPr/>
        </p:nvSpPr>
        <p:spPr>
          <a:xfrm flipV="1">
            <a:off x="6175023" y="4041422"/>
            <a:ext cx="1193966" cy="73378"/>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A6F973E-3F45-4C2B-B379-67B4ADF8DA5E}"/>
              </a:ext>
            </a:extLst>
          </p:cNvPr>
          <p:cNvSpPr txBox="1"/>
          <p:nvPr/>
        </p:nvSpPr>
        <p:spPr>
          <a:xfrm>
            <a:off x="6160509" y="3906210"/>
            <a:ext cx="711199" cy="200055"/>
          </a:xfrm>
          <a:prstGeom prst="rect">
            <a:avLst/>
          </a:prstGeom>
          <a:solidFill>
            <a:schemeClr val="bg1"/>
          </a:solidFill>
        </p:spPr>
        <p:txBody>
          <a:bodyPr wrap="square" lIns="0" rtlCol="0">
            <a:spAutoFit/>
          </a:bodyPr>
          <a:lstStyle/>
          <a:p>
            <a:r>
              <a:rPr lang="en-US" sz="700" dirty="0"/>
              <a:t>Application</a:t>
            </a:r>
          </a:p>
        </p:txBody>
      </p:sp>
    </p:spTree>
    <p:extLst>
      <p:ext uri="{BB962C8B-B14F-4D97-AF65-F5344CB8AC3E}">
        <p14:creationId xmlns:p14="http://schemas.microsoft.com/office/powerpoint/2010/main" val="316708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6EE5-7C2D-4332-8D0E-50CB25DEC84F}"/>
              </a:ext>
            </a:extLst>
          </p:cNvPr>
          <p:cNvSpPr>
            <a:spLocks noGrp="1"/>
          </p:cNvSpPr>
          <p:nvPr>
            <p:ph type="title"/>
          </p:nvPr>
        </p:nvSpPr>
        <p:spPr/>
        <p:txBody>
          <a:bodyPr/>
          <a:lstStyle/>
          <a:p>
            <a:r>
              <a:rPr lang="en-US" dirty="0"/>
              <a:t>Software</a:t>
            </a:r>
          </a:p>
        </p:txBody>
      </p:sp>
      <p:sp>
        <p:nvSpPr>
          <p:cNvPr id="3" name="Text Placeholder 2">
            <a:extLst>
              <a:ext uri="{FF2B5EF4-FFF2-40B4-BE49-F238E27FC236}">
                <a16:creationId xmlns:a16="http://schemas.microsoft.com/office/drawing/2014/main" id="{05025DE5-1975-4499-8D9A-9C211626F8E5}"/>
              </a:ext>
            </a:extLst>
          </p:cNvPr>
          <p:cNvSpPr>
            <a:spLocks noGrp="1"/>
          </p:cNvSpPr>
          <p:nvPr>
            <p:ph type="body" sz="quarter" idx="16"/>
          </p:nvPr>
        </p:nvSpPr>
        <p:spPr/>
        <p:txBody>
          <a:bodyPr/>
          <a:lstStyle/>
          <a:p>
            <a:r>
              <a:rPr lang="en-US" dirty="0"/>
              <a:t> </a:t>
            </a:r>
          </a:p>
        </p:txBody>
      </p:sp>
      <p:sp>
        <p:nvSpPr>
          <p:cNvPr id="4" name="Text Placeholder 3">
            <a:extLst>
              <a:ext uri="{FF2B5EF4-FFF2-40B4-BE49-F238E27FC236}">
                <a16:creationId xmlns:a16="http://schemas.microsoft.com/office/drawing/2014/main" id="{89FE94F3-0AF2-44E2-A085-50D09F38A68F}"/>
              </a:ext>
            </a:extLst>
          </p:cNvPr>
          <p:cNvSpPr>
            <a:spLocks noGrp="1"/>
          </p:cNvSpPr>
          <p:nvPr>
            <p:ph type="body" sz="quarter" idx="17"/>
          </p:nvPr>
        </p:nvSpPr>
        <p:spPr/>
        <p:txBody>
          <a:bodyPr anchor="t"/>
          <a:lstStyle/>
          <a:p>
            <a:r>
              <a:rPr lang="en-US" sz="1200" dirty="0"/>
              <a:t>UDP – User Datagram Protocol</a:t>
            </a:r>
            <a:endParaRPr lang="en-US" dirty="0"/>
          </a:p>
        </p:txBody>
      </p:sp>
      <p:sp>
        <p:nvSpPr>
          <p:cNvPr id="5" name="Content Placeholder 4">
            <a:extLst>
              <a:ext uri="{FF2B5EF4-FFF2-40B4-BE49-F238E27FC236}">
                <a16:creationId xmlns:a16="http://schemas.microsoft.com/office/drawing/2014/main" id="{302DA9EB-504E-40E8-8DB7-2F4443B4A59D}"/>
              </a:ext>
            </a:extLst>
          </p:cNvPr>
          <p:cNvSpPr>
            <a:spLocks noGrp="1"/>
          </p:cNvSpPr>
          <p:nvPr>
            <p:ph sz="quarter" idx="15"/>
          </p:nvPr>
        </p:nvSpPr>
        <p:spPr>
          <a:xfrm>
            <a:off x="250899" y="920236"/>
            <a:ext cx="8453761" cy="4798717"/>
          </a:xfrm>
        </p:spPr>
        <p:txBody>
          <a:bodyPr/>
          <a:lstStyle/>
          <a:p>
            <a:r>
              <a:rPr lang="en-US" sz="1400" dirty="0"/>
              <a:t>The Aerospace test software is comprised of a memory aggressor daemon (</a:t>
            </a:r>
            <a:r>
              <a:rPr lang="en-US" sz="1400" b="1" dirty="0" err="1"/>
              <a:t>MemAggressord</a:t>
            </a:r>
            <a:r>
              <a:rPr lang="en-US" sz="1400" dirty="0"/>
              <a:t>) and a client application.</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endParaRPr lang="en-US" sz="1400" dirty="0"/>
          </a:p>
          <a:p>
            <a:endParaRPr lang="en-US" sz="1400" dirty="0"/>
          </a:p>
          <a:p>
            <a:endParaRPr lang="en-US" sz="1400" dirty="0"/>
          </a:p>
          <a:p>
            <a:r>
              <a:rPr lang="en-US" sz="1400" dirty="0"/>
              <a:t>Client (initiating) application</a:t>
            </a:r>
          </a:p>
          <a:p>
            <a:r>
              <a:rPr lang="en-US" sz="1400" dirty="0"/>
              <a:t>The client application initiates the modification of target memory. Presumably the client application is some sort of test application running on a standard PC. This PC would have a network connection to the flight computer.</a:t>
            </a:r>
          </a:p>
          <a:p>
            <a:r>
              <a:rPr lang="en-US" sz="1400" dirty="0"/>
              <a:t>The application sends </a:t>
            </a:r>
            <a:r>
              <a:rPr lang="en-US" sz="1400" b="1" dirty="0" err="1"/>
              <a:t>protobuf</a:t>
            </a:r>
            <a:r>
              <a:rPr lang="en-US" sz="1400" dirty="0"/>
              <a:t> messages via </a:t>
            </a:r>
            <a:r>
              <a:rPr lang="en-US" sz="1400" b="1" dirty="0"/>
              <a:t>UDP</a:t>
            </a:r>
            <a:r>
              <a:rPr lang="en-US" sz="1400" dirty="0"/>
              <a:t> to the </a:t>
            </a:r>
            <a:r>
              <a:rPr lang="en-US" sz="1400" b="1" i="1" dirty="0" err="1"/>
              <a:t>MemAggressord</a:t>
            </a:r>
            <a:r>
              <a:rPr lang="en-US" sz="1400" dirty="0"/>
              <a:t>.</a:t>
            </a:r>
          </a:p>
          <a:p>
            <a:r>
              <a:rPr lang="en-US" sz="1400" dirty="0"/>
              <a:t>Since </a:t>
            </a:r>
            <a:r>
              <a:rPr lang="en-US" sz="1400" b="1" dirty="0" err="1"/>
              <a:t>protobuf</a:t>
            </a:r>
            <a:r>
              <a:rPr lang="en-US" sz="1400" dirty="0"/>
              <a:t> and </a:t>
            </a:r>
            <a:r>
              <a:rPr lang="en-US" sz="1400" b="1" dirty="0"/>
              <a:t>UDP</a:t>
            </a:r>
            <a:r>
              <a:rPr lang="en-US" sz="1400" dirty="0"/>
              <a:t> are fairly ubiquitous, the client application can be written in any language that supports them. The client app can even run on the target board and send UDP packets via localhost.</a:t>
            </a:r>
          </a:p>
          <a:p>
            <a:endParaRPr lang="en-US" sz="1400" dirty="0"/>
          </a:p>
        </p:txBody>
      </p:sp>
      <p:pic>
        <p:nvPicPr>
          <p:cNvPr id="7" name="Picture 6">
            <a:extLst>
              <a:ext uri="{FF2B5EF4-FFF2-40B4-BE49-F238E27FC236}">
                <a16:creationId xmlns:a16="http://schemas.microsoft.com/office/drawing/2014/main" id="{AA057818-C975-4EDA-B84A-01756A4B0996}"/>
              </a:ext>
            </a:extLst>
          </p:cNvPr>
          <p:cNvPicPr>
            <a:picLocks noChangeAspect="1"/>
          </p:cNvPicPr>
          <p:nvPr/>
        </p:nvPicPr>
        <p:blipFill>
          <a:blip r:embed="rId2"/>
          <a:stretch>
            <a:fillRect/>
          </a:stretch>
        </p:blipFill>
        <p:spPr>
          <a:xfrm>
            <a:off x="1287779" y="1613536"/>
            <a:ext cx="6402705" cy="2462579"/>
          </a:xfrm>
          <a:prstGeom prst="rect">
            <a:avLst/>
          </a:prstGeom>
        </p:spPr>
      </p:pic>
    </p:spTree>
    <p:extLst>
      <p:ext uri="{BB962C8B-B14F-4D97-AF65-F5344CB8AC3E}">
        <p14:creationId xmlns:p14="http://schemas.microsoft.com/office/powerpoint/2010/main" val="103791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30C45241-CB12-4B97-91C0-C2828919972C}"/>
              </a:ext>
            </a:extLst>
          </p:cNvPr>
          <p:cNvSpPr/>
          <p:nvPr/>
        </p:nvSpPr>
        <p:spPr>
          <a:xfrm>
            <a:off x="228600" y="772388"/>
            <a:ext cx="963726" cy="1271157"/>
          </a:xfrm>
          <a:prstGeom prst="roundRect">
            <a:avLst/>
          </a:prstGeom>
          <a:solidFill>
            <a:schemeClr val="bg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00" dirty="0">
                <a:solidFill>
                  <a:srgbClr val="FFFFFF"/>
                </a:solidFill>
                <a:cs typeface="Arial"/>
              </a:rPr>
              <a:t>Dynamics</a:t>
            </a:r>
            <a:endParaRPr lang="en-US" sz="1000" dirty="0">
              <a:solidFill>
                <a:srgbClr val="FFFFFF"/>
              </a:solidFill>
            </a:endParaRPr>
          </a:p>
        </p:txBody>
      </p:sp>
      <p:sp>
        <p:nvSpPr>
          <p:cNvPr id="51" name="Freeform: Shape 50">
            <a:extLst>
              <a:ext uri="{FF2B5EF4-FFF2-40B4-BE49-F238E27FC236}">
                <a16:creationId xmlns:a16="http://schemas.microsoft.com/office/drawing/2014/main" id="{2DEE039E-26C3-47DD-8A02-460176F35CFE}"/>
              </a:ext>
            </a:extLst>
          </p:cNvPr>
          <p:cNvSpPr/>
          <p:nvPr/>
        </p:nvSpPr>
        <p:spPr>
          <a:xfrm>
            <a:off x="4123143" y="2673926"/>
            <a:ext cx="2298439" cy="1174387"/>
          </a:xfrm>
          <a:custGeom>
            <a:avLst/>
            <a:gdLst>
              <a:gd name="connsiteX0" fmla="*/ 0 w 2237509"/>
              <a:gd name="connsiteY0" fmla="*/ 1156855 h 1161174"/>
              <a:gd name="connsiteX1" fmla="*/ 1814945 w 2237509"/>
              <a:gd name="connsiteY1" fmla="*/ 983673 h 1161174"/>
              <a:gd name="connsiteX2" fmla="*/ 2237509 w 2237509"/>
              <a:gd name="connsiteY2" fmla="*/ 0 h 1161174"/>
            </a:gdLst>
            <a:ahLst/>
            <a:cxnLst>
              <a:cxn ang="0">
                <a:pos x="connsiteX0" y="connsiteY0"/>
              </a:cxn>
              <a:cxn ang="0">
                <a:pos x="connsiteX1" y="connsiteY1"/>
              </a:cxn>
              <a:cxn ang="0">
                <a:pos x="connsiteX2" y="connsiteY2"/>
              </a:cxn>
            </a:cxnLst>
            <a:rect l="l" t="t" r="r" b="b"/>
            <a:pathLst>
              <a:path w="2237509" h="1161174">
                <a:moveTo>
                  <a:pt x="0" y="1156855"/>
                </a:moveTo>
                <a:cubicBezTo>
                  <a:pt x="721013" y="1166668"/>
                  <a:pt x="1442027" y="1176482"/>
                  <a:pt x="1814945" y="983673"/>
                </a:cubicBezTo>
                <a:cubicBezTo>
                  <a:pt x="2187863" y="790864"/>
                  <a:pt x="2212686" y="395432"/>
                  <a:pt x="2237509" y="0"/>
                </a:cubicBezTo>
              </a:path>
            </a:pathLst>
          </a:custGeom>
          <a:noFill/>
          <a:ln w="127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F602E0-C78D-43E6-B8AB-328EDA6B1A00}"/>
              </a:ext>
            </a:extLst>
          </p:cNvPr>
          <p:cNvSpPr/>
          <p:nvPr/>
        </p:nvSpPr>
        <p:spPr>
          <a:xfrm rot="21315607">
            <a:off x="2686901" y="1478654"/>
            <a:ext cx="848676" cy="2149152"/>
          </a:xfrm>
          <a:custGeom>
            <a:avLst/>
            <a:gdLst>
              <a:gd name="connsiteX0" fmla="*/ 718623 w 718623"/>
              <a:gd name="connsiteY0" fmla="*/ 2265218 h 2265218"/>
              <a:gd name="connsiteX1" fmla="*/ 5114 w 718623"/>
              <a:gd name="connsiteY1" fmla="*/ 955963 h 2265218"/>
              <a:gd name="connsiteX2" fmla="*/ 399969 w 718623"/>
              <a:gd name="connsiteY2" fmla="*/ 0 h 2265218"/>
            </a:gdLst>
            <a:ahLst/>
            <a:cxnLst>
              <a:cxn ang="0">
                <a:pos x="connsiteX0" y="connsiteY0"/>
              </a:cxn>
              <a:cxn ang="0">
                <a:pos x="connsiteX1" y="connsiteY1"/>
              </a:cxn>
              <a:cxn ang="0">
                <a:pos x="connsiteX2" y="connsiteY2"/>
              </a:cxn>
            </a:cxnLst>
            <a:rect l="l" t="t" r="r" b="b"/>
            <a:pathLst>
              <a:path w="718623" h="2265218">
                <a:moveTo>
                  <a:pt x="718623" y="2265218"/>
                </a:moveTo>
                <a:cubicBezTo>
                  <a:pt x="388423" y="1799358"/>
                  <a:pt x="58223" y="1333499"/>
                  <a:pt x="5114" y="955963"/>
                </a:cubicBezTo>
                <a:cubicBezTo>
                  <a:pt x="-47995" y="578427"/>
                  <a:pt x="328387" y="177800"/>
                  <a:pt x="399969" y="0"/>
                </a:cubicBezTo>
              </a:path>
            </a:pathLst>
          </a:custGeom>
          <a:noFill/>
          <a:ln w="127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FB99A-47D5-461C-A169-545F2DF5957C}"/>
              </a:ext>
            </a:extLst>
          </p:cNvPr>
          <p:cNvSpPr>
            <a:spLocks noGrp="1"/>
          </p:cNvSpPr>
          <p:nvPr>
            <p:ph type="title"/>
          </p:nvPr>
        </p:nvSpPr>
        <p:spPr/>
        <p:txBody>
          <a:bodyPr anchor="t"/>
          <a:lstStyle/>
          <a:p>
            <a:r>
              <a:rPr lang="en-US" dirty="0" err="1"/>
              <a:t>MemAggressor</a:t>
            </a:r>
            <a:r>
              <a:rPr lang="en-US" dirty="0"/>
              <a:t> Process</a:t>
            </a:r>
          </a:p>
        </p:txBody>
      </p:sp>
      <p:sp>
        <p:nvSpPr>
          <p:cNvPr id="4" name="Text Placeholder 3">
            <a:extLst>
              <a:ext uri="{FF2B5EF4-FFF2-40B4-BE49-F238E27FC236}">
                <a16:creationId xmlns:a16="http://schemas.microsoft.com/office/drawing/2014/main" id="{81377A46-FDC8-4EF6-BAC3-D73B768B9165}"/>
              </a:ext>
            </a:extLst>
          </p:cNvPr>
          <p:cNvSpPr>
            <a:spLocks noGrp="1"/>
          </p:cNvSpPr>
          <p:nvPr>
            <p:ph type="body" sz="quarter" idx="17"/>
          </p:nvPr>
        </p:nvSpPr>
        <p:spPr/>
        <p:txBody>
          <a:bodyPr/>
          <a:lstStyle/>
          <a:p>
            <a:r>
              <a:rPr lang="en-US" dirty="0" err="1"/>
              <a:t>MemAggressor</a:t>
            </a:r>
            <a:r>
              <a:rPr lang="en-US" dirty="0"/>
              <a:t> implementation in a HIL simulation</a:t>
            </a:r>
          </a:p>
        </p:txBody>
      </p:sp>
      <p:sp>
        <p:nvSpPr>
          <p:cNvPr id="5" name="Rectangle: Rounded Corners 4">
            <a:extLst>
              <a:ext uri="{FF2B5EF4-FFF2-40B4-BE49-F238E27FC236}">
                <a16:creationId xmlns:a16="http://schemas.microsoft.com/office/drawing/2014/main" id="{6F2444F8-8C64-4ED4-BE7A-CB8BC5E53624}"/>
              </a:ext>
            </a:extLst>
          </p:cNvPr>
          <p:cNvSpPr/>
          <p:nvPr/>
        </p:nvSpPr>
        <p:spPr>
          <a:xfrm>
            <a:off x="343734" y="894376"/>
            <a:ext cx="730853" cy="647422"/>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cs typeface="Arial"/>
              </a:rPr>
              <a:t>Client</a:t>
            </a:r>
            <a:endParaRPr lang="en-US" sz="1000" dirty="0" err="1">
              <a:solidFill>
                <a:srgbClr val="FFFFFF"/>
              </a:solidFill>
            </a:endParaRPr>
          </a:p>
        </p:txBody>
      </p:sp>
      <p:sp>
        <p:nvSpPr>
          <p:cNvPr id="7" name="Rectangle: Rounded Corners 6">
            <a:extLst>
              <a:ext uri="{FF2B5EF4-FFF2-40B4-BE49-F238E27FC236}">
                <a16:creationId xmlns:a16="http://schemas.microsoft.com/office/drawing/2014/main" id="{0F80ABAD-6C58-49FC-980A-07DDFF601091}"/>
              </a:ext>
            </a:extLst>
          </p:cNvPr>
          <p:cNvSpPr/>
          <p:nvPr/>
        </p:nvSpPr>
        <p:spPr>
          <a:xfrm>
            <a:off x="3138662" y="894377"/>
            <a:ext cx="1790422" cy="647422"/>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FFFFFF"/>
                </a:solidFill>
                <a:cs typeface="Arial"/>
              </a:rPr>
              <a:t>MemAggressor</a:t>
            </a:r>
            <a:endParaRPr lang="en-US" sz="1000" dirty="0">
              <a:solidFill>
                <a:srgbClr val="FFFFFF"/>
              </a:solidFill>
            </a:endParaRPr>
          </a:p>
        </p:txBody>
      </p:sp>
      <p:cxnSp>
        <p:nvCxnSpPr>
          <p:cNvPr id="8" name="Straight Arrow Connector 7">
            <a:extLst>
              <a:ext uri="{FF2B5EF4-FFF2-40B4-BE49-F238E27FC236}">
                <a16:creationId xmlns:a16="http://schemas.microsoft.com/office/drawing/2014/main" id="{BAB8B197-ED1D-4E82-88A9-D80B2D76F1D4}"/>
              </a:ext>
            </a:extLst>
          </p:cNvPr>
          <p:cNvCxnSpPr/>
          <p:nvPr/>
        </p:nvCxnSpPr>
        <p:spPr>
          <a:xfrm>
            <a:off x="1077923" y="1211413"/>
            <a:ext cx="2057400" cy="13349"/>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85E558DE-ED12-49AA-93EA-5C9AECAC6F94}"/>
              </a:ext>
            </a:extLst>
          </p:cNvPr>
          <p:cNvSpPr/>
          <p:nvPr/>
        </p:nvSpPr>
        <p:spPr>
          <a:xfrm>
            <a:off x="1670281" y="1219756"/>
            <a:ext cx="689138" cy="355415"/>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cs typeface="Arial"/>
              </a:rPr>
              <a:t>PID,</a:t>
            </a:r>
          </a:p>
          <a:p>
            <a:pPr algn="ctr"/>
            <a:r>
              <a:rPr lang="en-US" sz="700" dirty="0">
                <a:solidFill>
                  <a:schemeClr val="tx1"/>
                </a:solidFill>
                <a:cs typeface="Arial"/>
              </a:rPr>
              <a:t>Address,</a:t>
            </a:r>
          </a:p>
          <a:p>
            <a:pPr algn="ctr"/>
            <a:r>
              <a:rPr lang="en-US" sz="700" dirty="0">
                <a:solidFill>
                  <a:schemeClr val="tx1"/>
                </a:solidFill>
                <a:cs typeface="Arial"/>
              </a:rPr>
              <a:t>SEU Type</a:t>
            </a:r>
          </a:p>
        </p:txBody>
      </p:sp>
      <p:sp>
        <p:nvSpPr>
          <p:cNvPr id="14" name="Rectangle: Rounded Corners 13">
            <a:extLst>
              <a:ext uri="{FF2B5EF4-FFF2-40B4-BE49-F238E27FC236}">
                <a16:creationId xmlns:a16="http://schemas.microsoft.com/office/drawing/2014/main" id="{8218D96B-C4F2-4589-B0A2-C057B31152F0}"/>
              </a:ext>
            </a:extLst>
          </p:cNvPr>
          <p:cNvSpPr/>
          <p:nvPr/>
        </p:nvSpPr>
        <p:spPr>
          <a:xfrm>
            <a:off x="3372266" y="1962288"/>
            <a:ext cx="1323210" cy="647422"/>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FFFFFF"/>
                </a:solidFill>
                <a:cs typeface="Arial"/>
              </a:rPr>
              <a:t>MemAggressor</a:t>
            </a:r>
            <a:r>
              <a:rPr lang="en-US" sz="1000" dirty="0">
                <a:solidFill>
                  <a:srgbClr val="FFFFFF"/>
                </a:solidFill>
                <a:cs typeface="Arial"/>
              </a:rPr>
              <a:t> attaches to PID</a:t>
            </a:r>
          </a:p>
        </p:txBody>
      </p:sp>
      <p:cxnSp>
        <p:nvCxnSpPr>
          <p:cNvPr id="15" name="Straight Arrow Connector 14">
            <a:extLst>
              <a:ext uri="{FF2B5EF4-FFF2-40B4-BE49-F238E27FC236}">
                <a16:creationId xmlns:a16="http://schemas.microsoft.com/office/drawing/2014/main" id="{0F433D4B-4404-41E3-A123-5EFCA72CD68A}"/>
              </a:ext>
            </a:extLst>
          </p:cNvPr>
          <p:cNvCxnSpPr/>
          <p:nvPr/>
        </p:nvCxnSpPr>
        <p:spPr>
          <a:xfrm>
            <a:off x="4006339" y="1545135"/>
            <a:ext cx="5006" cy="413817"/>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3C37D4EA-7CEB-466B-A693-B987F456D45B}"/>
              </a:ext>
            </a:extLst>
          </p:cNvPr>
          <p:cNvSpPr/>
          <p:nvPr/>
        </p:nvSpPr>
        <p:spPr>
          <a:xfrm>
            <a:off x="6217251" y="1962288"/>
            <a:ext cx="1181377" cy="647422"/>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dirty="0">
                <a:cs typeface="Arial"/>
              </a:rPr>
              <a:t>Set watchpoint(s) (using ARM debug registers)</a:t>
            </a:r>
            <a:endParaRPr lang="en-US" sz="1000" dirty="0"/>
          </a:p>
        </p:txBody>
      </p:sp>
      <p:cxnSp>
        <p:nvCxnSpPr>
          <p:cNvPr id="24" name="Straight Arrow Connector 23">
            <a:extLst>
              <a:ext uri="{FF2B5EF4-FFF2-40B4-BE49-F238E27FC236}">
                <a16:creationId xmlns:a16="http://schemas.microsoft.com/office/drawing/2014/main" id="{BFC5CC7F-12FD-408F-90FE-AB808C6BBE7D}"/>
              </a:ext>
            </a:extLst>
          </p:cNvPr>
          <p:cNvCxnSpPr/>
          <p:nvPr/>
        </p:nvCxnSpPr>
        <p:spPr>
          <a:xfrm flipV="1">
            <a:off x="4698814" y="2234274"/>
            <a:ext cx="1540129" cy="11679"/>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368AE949-168A-4F4A-9C91-FBC9F9E8403F}"/>
              </a:ext>
            </a:extLst>
          </p:cNvPr>
          <p:cNvSpPr/>
          <p:nvPr/>
        </p:nvSpPr>
        <p:spPr>
          <a:xfrm>
            <a:off x="6901382" y="3447353"/>
            <a:ext cx="1181377" cy="647422"/>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dirty="0" err="1">
                <a:cs typeface="Arial"/>
              </a:rPr>
              <a:t>MemAggressor</a:t>
            </a:r>
            <a:r>
              <a:rPr lang="en-US" sz="1000" dirty="0">
                <a:cs typeface="Arial"/>
              </a:rPr>
              <a:t> allows FSW to execute normally</a:t>
            </a:r>
            <a:endParaRPr lang="en-US" sz="1000" dirty="0"/>
          </a:p>
        </p:txBody>
      </p:sp>
      <p:sp>
        <p:nvSpPr>
          <p:cNvPr id="27" name="Rectangle: Rounded Corners 26">
            <a:extLst>
              <a:ext uri="{FF2B5EF4-FFF2-40B4-BE49-F238E27FC236}">
                <a16:creationId xmlns:a16="http://schemas.microsoft.com/office/drawing/2014/main" id="{1D0967C9-850D-4C18-BFA6-4A661D33E10A}"/>
              </a:ext>
            </a:extLst>
          </p:cNvPr>
          <p:cNvSpPr/>
          <p:nvPr/>
        </p:nvSpPr>
        <p:spPr>
          <a:xfrm>
            <a:off x="6283995" y="4694275"/>
            <a:ext cx="1181377" cy="1123712"/>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dirty="0" err="1">
                <a:cs typeface="Arial"/>
              </a:rPr>
              <a:t>MemAggressor</a:t>
            </a:r>
            <a:r>
              <a:rPr lang="en-US" sz="1000" dirty="0">
                <a:cs typeface="Arial"/>
              </a:rPr>
              <a:t> waits for FSW to access address watched by watchpoint</a:t>
            </a:r>
            <a:endParaRPr lang="en-US" sz="1000" dirty="0"/>
          </a:p>
        </p:txBody>
      </p:sp>
      <p:sp>
        <p:nvSpPr>
          <p:cNvPr id="28" name="Rectangle: Rounded Corners 27">
            <a:extLst>
              <a:ext uri="{FF2B5EF4-FFF2-40B4-BE49-F238E27FC236}">
                <a16:creationId xmlns:a16="http://schemas.microsoft.com/office/drawing/2014/main" id="{C343D28A-B362-4BD9-A930-3FB1E2C6D996}"/>
              </a:ext>
            </a:extLst>
          </p:cNvPr>
          <p:cNvSpPr/>
          <p:nvPr/>
        </p:nvSpPr>
        <p:spPr>
          <a:xfrm>
            <a:off x="4098112" y="4614800"/>
            <a:ext cx="1181377" cy="1282660"/>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dirty="0">
                <a:cs typeface="Arial"/>
              </a:rPr>
              <a:t>FSW accesses variable and is halted by the watchpoint and a SIGTRAP is sent to </a:t>
            </a:r>
            <a:r>
              <a:rPr lang="en-US" sz="1000" dirty="0" err="1">
                <a:cs typeface="Arial"/>
              </a:rPr>
              <a:t>MemAggressor</a:t>
            </a:r>
            <a:endParaRPr lang="en-US" sz="1000" dirty="0"/>
          </a:p>
        </p:txBody>
      </p:sp>
      <p:sp>
        <p:nvSpPr>
          <p:cNvPr id="29" name="Rectangle: Rounded Corners 28">
            <a:extLst>
              <a:ext uri="{FF2B5EF4-FFF2-40B4-BE49-F238E27FC236}">
                <a16:creationId xmlns:a16="http://schemas.microsoft.com/office/drawing/2014/main" id="{9656993C-90C2-46A4-A5D7-C800A5EB728D}"/>
              </a:ext>
            </a:extLst>
          </p:cNvPr>
          <p:cNvSpPr/>
          <p:nvPr/>
        </p:nvSpPr>
        <p:spPr>
          <a:xfrm>
            <a:off x="1920572" y="4932419"/>
            <a:ext cx="1181377" cy="647422"/>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000" dirty="0">
                <a:cs typeface="Arial"/>
              </a:rPr>
              <a:t>Data is corrupted by the program</a:t>
            </a:r>
            <a:endParaRPr lang="en-US" sz="1000" dirty="0"/>
          </a:p>
        </p:txBody>
      </p:sp>
      <p:sp>
        <p:nvSpPr>
          <p:cNvPr id="30" name="Rectangle: Rounded Corners 29">
            <a:extLst>
              <a:ext uri="{FF2B5EF4-FFF2-40B4-BE49-F238E27FC236}">
                <a16:creationId xmlns:a16="http://schemas.microsoft.com/office/drawing/2014/main" id="{00612AB3-D592-45B6-88D7-50912542F1F2}"/>
              </a:ext>
            </a:extLst>
          </p:cNvPr>
          <p:cNvSpPr/>
          <p:nvPr/>
        </p:nvSpPr>
        <p:spPr>
          <a:xfrm>
            <a:off x="330503" y="3294362"/>
            <a:ext cx="1408149" cy="718117"/>
          </a:xfrm>
          <a:prstGeom prst="roundRect">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900" dirty="0" err="1">
                <a:cs typeface="Arial"/>
              </a:rPr>
              <a:t>MemAggressor</a:t>
            </a:r>
            <a:r>
              <a:rPr lang="en-US" sz="900" dirty="0">
                <a:cs typeface="Arial"/>
              </a:rPr>
              <a:t> detaches from FSW process allowing the FSW to execute normally..</a:t>
            </a:r>
            <a:endParaRPr lang="en-US" sz="900" dirty="0"/>
          </a:p>
        </p:txBody>
      </p:sp>
      <p:sp>
        <p:nvSpPr>
          <p:cNvPr id="31" name="Rectangle: Rounded Corners 30">
            <a:extLst>
              <a:ext uri="{FF2B5EF4-FFF2-40B4-BE49-F238E27FC236}">
                <a16:creationId xmlns:a16="http://schemas.microsoft.com/office/drawing/2014/main" id="{5E16808B-FE95-42B4-91E7-356E5B60CC81}"/>
              </a:ext>
            </a:extLst>
          </p:cNvPr>
          <p:cNvSpPr/>
          <p:nvPr/>
        </p:nvSpPr>
        <p:spPr>
          <a:xfrm>
            <a:off x="716282" y="2318574"/>
            <a:ext cx="1476725" cy="238363"/>
          </a:xfrm>
          <a:prstGeom prst="roundRect">
            <a:avLst/>
          </a:prstGeom>
          <a:solidFill>
            <a:srgbClr val="A6002D"/>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800" dirty="0">
                <a:cs typeface="Arial"/>
              </a:rPr>
              <a:t>FSW executes</a:t>
            </a:r>
          </a:p>
        </p:txBody>
      </p:sp>
      <p:cxnSp>
        <p:nvCxnSpPr>
          <p:cNvPr id="33" name="Straight Arrow Connector 32">
            <a:extLst>
              <a:ext uri="{FF2B5EF4-FFF2-40B4-BE49-F238E27FC236}">
                <a16:creationId xmlns:a16="http://schemas.microsoft.com/office/drawing/2014/main" id="{81A70E3A-C535-44F9-9DA3-B8223BEE1EE0}"/>
              </a:ext>
            </a:extLst>
          </p:cNvPr>
          <p:cNvCxnSpPr/>
          <p:nvPr/>
        </p:nvCxnSpPr>
        <p:spPr>
          <a:xfrm>
            <a:off x="6943099" y="2604705"/>
            <a:ext cx="555649" cy="83097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35B61B8-0581-4E3A-96BB-063853989E29}"/>
              </a:ext>
            </a:extLst>
          </p:cNvPr>
          <p:cNvCxnSpPr>
            <a:cxnSpLocks/>
            <a:endCxn id="27" idx="0"/>
          </p:cNvCxnSpPr>
          <p:nvPr/>
        </p:nvCxnSpPr>
        <p:spPr>
          <a:xfrm flipH="1">
            <a:off x="6874684" y="4089771"/>
            <a:ext cx="610714" cy="60450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E733DB64-E806-4734-8DE7-D9EF8876A78E}"/>
              </a:ext>
            </a:extLst>
          </p:cNvPr>
          <p:cNvCxnSpPr>
            <a:cxnSpLocks/>
          </p:cNvCxnSpPr>
          <p:nvPr/>
        </p:nvCxnSpPr>
        <p:spPr>
          <a:xfrm flipH="1" flipV="1">
            <a:off x="5254464" y="5237778"/>
            <a:ext cx="1012847" cy="333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3C82FEA-22E8-4B69-88CF-8ED37A172A11}"/>
              </a:ext>
            </a:extLst>
          </p:cNvPr>
          <p:cNvCxnSpPr>
            <a:cxnSpLocks/>
          </p:cNvCxnSpPr>
          <p:nvPr/>
        </p:nvCxnSpPr>
        <p:spPr>
          <a:xfrm flipH="1" flipV="1">
            <a:off x="3085267" y="5237778"/>
            <a:ext cx="1037876" cy="333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C450153-0B61-4B39-9F69-C2747E6661A6}"/>
              </a:ext>
            </a:extLst>
          </p:cNvPr>
          <p:cNvCxnSpPr>
            <a:cxnSpLocks/>
          </p:cNvCxnSpPr>
          <p:nvPr/>
        </p:nvCxnSpPr>
        <p:spPr>
          <a:xfrm flipH="1" flipV="1">
            <a:off x="1041216" y="4103122"/>
            <a:ext cx="879358" cy="1129649"/>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F415166-E99B-4B25-A2CD-0C030E0BB434}"/>
              </a:ext>
            </a:extLst>
          </p:cNvPr>
          <p:cNvCxnSpPr>
            <a:cxnSpLocks/>
          </p:cNvCxnSpPr>
          <p:nvPr/>
        </p:nvCxnSpPr>
        <p:spPr>
          <a:xfrm>
            <a:off x="1732599" y="3809751"/>
            <a:ext cx="1557321"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E3440C0-75BD-42AB-B517-8D01820A84E3}"/>
              </a:ext>
            </a:extLst>
          </p:cNvPr>
          <p:cNvSpPr/>
          <p:nvPr/>
        </p:nvSpPr>
        <p:spPr>
          <a:xfrm>
            <a:off x="3996278" y="1598527"/>
            <a:ext cx="1125713" cy="338554"/>
          </a:xfrm>
          <a:prstGeom prst="rect">
            <a:avLst/>
          </a:prstGeom>
        </p:spPr>
        <p:txBody>
          <a:bodyPr wrap="square">
            <a:spAutoFit/>
          </a:bodyPr>
          <a:lstStyle/>
          <a:p>
            <a:pPr algn="ctr"/>
            <a:r>
              <a:rPr lang="en-US" sz="800" dirty="0">
                <a:cs typeface="Arial"/>
              </a:rPr>
              <a:t>If UDP message is received</a:t>
            </a:r>
            <a:endParaRPr lang="en-US" sz="800" dirty="0"/>
          </a:p>
        </p:txBody>
      </p:sp>
      <p:sp>
        <p:nvSpPr>
          <p:cNvPr id="9" name="Diamond 8">
            <a:extLst>
              <a:ext uri="{FF2B5EF4-FFF2-40B4-BE49-F238E27FC236}">
                <a16:creationId xmlns:a16="http://schemas.microsoft.com/office/drawing/2014/main" id="{8134AD37-0CE1-4E7F-BBA6-788B641149FF}"/>
              </a:ext>
            </a:extLst>
          </p:cNvPr>
          <p:cNvSpPr/>
          <p:nvPr/>
        </p:nvSpPr>
        <p:spPr>
          <a:xfrm>
            <a:off x="3316618" y="3456486"/>
            <a:ext cx="866949" cy="725943"/>
          </a:xfrm>
          <a:prstGeom prst="diamond">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tx1"/>
              </a:solidFill>
            </a:endParaRPr>
          </a:p>
        </p:txBody>
      </p:sp>
      <p:sp>
        <p:nvSpPr>
          <p:cNvPr id="40" name="Rectangle 39">
            <a:extLst>
              <a:ext uri="{FF2B5EF4-FFF2-40B4-BE49-F238E27FC236}">
                <a16:creationId xmlns:a16="http://schemas.microsoft.com/office/drawing/2014/main" id="{B419F0CA-EDB9-40A3-9288-FA52526B501E}"/>
              </a:ext>
            </a:extLst>
          </p:cNvPr>
          <p:cNvSpPr/>
          <p:nvPr/>
        </p:nvSpPr>
        <p:spPr>
          <a:xfrm>
            <a:off x="3372266" y="3604583"/>
            <a:ext cx="773457" cy="461665"/>
          </a:xfrm>
          <a:prstGeom prst="rect">
            <a:avLst/>
          </a:prstGeom>
        </p:spPr>
        <p:txBody>
          <a:bodyPr wrap="square">
            <a:spAutoFit/>
          </a:bodyPr>
          <a:lstStyle/>
          <a:p>
            <a:pPr algn="ctr"/>
            <a:r>
              <a:rPr lang="en-US" sz="800" b="1" dirty="0">
                <a:cs typeface="Arial"/>
              </a:rPr>
              <a:t>Hard watchpoint ?</a:t>
            </a:r>
            <a:endParaRPr lang="en-US" sz="800" b="1" dirty="0"/>
          </a:p>
        </p:txBody>
      </p:sp>
      <p:cxnSp>
        <p:nvCxnSpPr>
          <p:cNvPr id="42" name="Straight Arrow Connector 41">
            <a:extLst>
              <a:ext uri="{FF2B5EF4-FFF2-40B4-BE49-F238E27FC236}">
                <a16:creationId xmlns:a16="http://schemas.microsoft.com/office/drawing/2014/main" id="{DB8A7DFC-D38C-4376-8418-F910992EF528}"/>
              </a:ext>
            </a:extLst>
          </p:cNvPr>
          <p:cNvCxnSpPr>
            <a:cxnSpLocks/>
            <a:stCxn id="30" idx="0"/>
            <a:endCxn id="31" idx="2"/>
          </p:cNvCxnSpPr>
          <p:nvPr/>
        </p:nvCxnSpPr>
        <p:spPr>
          <a:xfrm flipV="1">
            <a:off x="1034578" y="2556937"/>
            <a:ext cx="420067" cy="73742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E51F9314-6061-4DEB-84AF-7D409ECCED7A}"/>
              </a:ext>
            </a:extLst>
          </p:cNvPr>
          <p:cNvSpPr/>
          <p:nvPr/>
        </p:nvSpPr>
        <p:spPr>
          <a:xfrm>
            <a:off x="3372266" y="3259554"/>
            <a:ext cx="399588" cy="215444"/>
          </a:xfrm>
          <a:prstGeom prst="rect">
            <a:avLst/>
          </a:prstGeom>
        </p:spPr>
        <p:txBody>
          <a:bodyPr wrap="square">
            <a:spAutoFit/>
          </a:bodyPr>
          <a:lstStyle/>
          <a:p>
            <a:pPr algn="ctr"/>
            <a:r>
              <a:rPr lang="en-US" sz="800" b="1" dirty="0">
                <a:cs typeface="Arial"/>
              </a:rPr>
              <a:t>No</a:t>
            </a:r>
            <a:endParaRPr lang="en-US" sz="800" b="1" dirty="0"/>
          </a:p>
        </p:txBody>
      </p:sp>
      <p:sp>
        <p:nvSpPr>
          <p:cNvPr id="50" name="Rectangle 49">
            <a:extLst>
              <a:ext uri="{FF2B5EF4-FFF2-40B4-BE49-F238E27FC236}">
                <a16:creationId xmlns:a16="http://schemas.microsoft.com/office/drawing/2014/main" id="{BD2C97D4-D4B6-44C8-8C78-ECF7AC442857}"/>
              </a:ext>
            </a:extLst>
          </p:cNvPr>
          <p:cNvSpPr/>
          <p:nvPr/>
        </p:nvSpPr>
        <p:spPr>
          <a:xfrm>
            <a:off x="4100877" y="3632870"/>
            <a:ext cx="399588" cy="215444"/>
          </a:xfrm>
          <a:prstGeom prst="rect">
            <a:avLst/>
          </a:prstGeom>
        </p:spPr>
        <p:txBody>
          <a:bodyPr wrap="square">
            <a:spAutoFit/>
          </a:bodyPr>
          <a:lstStyle/>
          <a:p>
            <a:pPr algn="ctr"/>
            <a:r>
              <a:rPr lang="en-US" sz="800" b="1" dirty="0">
                <a:cs typeface="Arial"/>
              </a:rPr>
              <a:t>Yes</a:t>
            </a:r>
            <a:endParaRPr lang="en-US" sz="800" b="1" dirty="0"/>
          </a:p>
        </p:txBody>
      </p:sp>
      <p:sp>
        <p:nvSpPr>
          <p:cNvPr id="52" name="Rectangle 51">
            <a:extLst>
              <a:ext uri="{FF2B5EF4-FFF2-40B4-BE49-F238E27FC236}">
                <a16:creationId xmlns:a16="http://schemas.microsoft.com/office/drawing/2014/main" id="{FE0B90AB-B4E2-4DE2-8269-D03160BFA430}"/>
              </a:ext>
            </a:extLst>
          </p:cNvPr>
          <p:cNvSpPr/>
          <p:nvPr/>
        </p:nvSpPr>
        <p:spPr>
          <a:xfrm>
            <a:off x="4892642" y="692992"/>
            <a:ext cx="1311919" cy="338554"/>
          </a:xfrm>
          <a:prstGeom prst="rect">
            <a:avLst/>
          </a:prstGeom>
        </p:spPr>
        <p:txBody>
          <a:bodyPr wrap="square">
            <a:spAutoFit/>
          </a:bodyPr>
          <a:lstStyle/>
          <a:p>
            <a:pPr algn="ctr"/>
            <a:r>
              <a:rPr lang="en-US" sz="800" dirty="0" err="1">
                <a:cs typeface="Arial"/>
              </a:rPr>
              <a:t>MemAggressor</a:t>
            </a:r>
            <a:r>
              <a:rPr lang="en-US" sz="800" dirty="0">
                <a:cs typeface="Arial"/>
              </a:rPr>
              <a:t> waits for message from client</a:t>
            </a:r>
            <a:endParaRPr lang="en-US" sz="800" dirty="0"/>
          </a:p>
        </p:txBody>
      </p:sp>
    </p:spTree>
    <p:extLst>
      <p:ext uri="{BB962C8B-B14F-4D97-AF65-F5344CB8AC3E}">
        <p14:creationId xmlns:p14="http://schemas.microsoft.com/office/powerpoint/2010/main" val="248543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001F-BF0E-405A-BA3D-C8DD371BE1BF}"/>
              </a:ext>
            </a:extLst>
          </p:cNvPr>
          <p:cNvSpPr>
            <a:spLocks noGrp="1"/>
          </p:cNvSpPr>
          <p:nvPr>
            <p:ph type="title"/>
          </p:nvPr>
        </p:nvSpPr>
        <p:spPr/>
        <p:txBody>
          <a:bodyPr/>
          <a:lstStyle/>
          <a:p>
            <a:r>
              <a:rPr lang="en-US" dirty="0"/>
              <a:t>Standalone Testing</a:t>
            </a:r>
          </a:p>
        </p:txBody>
      </p:sp>
      <p:sp>
        <p:nvSpPr>
          <p:cNvPr id="3" name="Text Placeholder 2">
            <a:extLst>
              <a:ext uri="{FF2B5EF4-FFF2-40B4-BE49-F238E27FC236}">
                <a16:creationId xmlns:a16="http://schemas.microsoft.com/office/drawing/2014/main" id="{56C6DE2D-387E-4D9F-AE0D-FFF27EBC4DCA}"/>
              </a:ext>
            </a:extLst>
          </p:cNvPr>
          <p:cNvSpPr>
            <a:spLocks noGrp="1"/>
          </p:cNvSpPr>
          <p:nvPr>
            <p:ph type="body" sz="quarter" idx="16"/>
          </p:nvPr>
        </p:nvSpPr>
        <p:spPr/>
        <p:txBody>
          <a:bodyPr/>
          <a:lstStyle/>
          <a:p>
            <a:r>
              <a:rPr lang="en-US" dirty="0"/>
              <a:t> </a:t>
            </a:r>
          </a:p>
        </p:txBody>
      </p:sp>
      <p:sp>
        <p:nvSpPr>
          <p:cNvPr id="5" name="Content Placeholder 4">
            <a:extLst>
              <a:ext uri="{FF2B5EF4-FFF2-40B4-BE49-F238E27FC236}">
                <a16:creationId xmlns:a16="http://schemas.microsoft.com/office/drawing/2014/main" id="{F6DC46B7-369E-4B74-BB26-0582F1CA98EF}"/>
              </a:ext>
            </a:extLst>
          </p:cNvPr>
          <p:cNvSpPr>
            <a:spLocks noGrp="1"/>
          </p:cNvSpPr>
          <p:nvPr>
            <p:ph sz="quarter" idx="15"/>
          </p:nvPr>
        </p:nvSpPr>
        <p:spPr/>
        <p:txBody>
          <a:bodyPr vert="horz" anchor="t"/>
          <a:lstStyle/>
          <a:p>
            <a:r>
              <a:rPr lang="en-US" dirty="0"/>
              <a:t>A standalone attitude estimation program served as the SEU target for testing.</a:t>
            </a:r>
          </a:p>
          <a:p>
            <a:r>
              <a:rPr lang="en-US" dirty="0"/>
              <a:t>Within the AHRS program, we focus on the </a:t>
            </a:r>
            <a:r>
              <a:rPr lang="en-US" b="1" dirty="0" err="1"/>
              <a:t>ahrsContext</a:t>
            </a:r>
            <a:r>
              <a:rPr lang="en-US" b="1" dirty="0"/>
              <a:t> </a:t>
            </a:r>
            <a:r>
              <a:rPr lang="en-US" dirty="0"/>
              <a:t>struct shown below.</a:t>
            </a:r>
          </a:p>
          <a:p>
            <a:endParaRPr lang="en-US" dirty="0"/>
          </a:p>
          <a:p>
            <a:endParaRPr lang="en-US" dirty="0"/>
          </a:p>
          <a:p>
            <a:endParaRPr lang="en-US" dirty="0"/>
          </a:p>
          <a:p>
            <a:endParaRPr lang="en-US" dirty="0"/>
          </a:p>
          <a:p>
            <a:endParaRPr lang="en-US" dirty="0"/>
          </a:p>
          <a:p>
            <a:pPr marL="0" indent="0">
              <a:buNone/>
            </a:pPr>
            <a:endParaRPr lang="en-US" dirty="0"/>
          </a:p>
          <a:p>
            <a:r>
              <a:rPr lang="en-US" dirty="0"/>
              <a:t>The </a:t>
            </a:r>
            <a:r>
              <a:rPr lang="en-US" dirty="0" err="1"/>
              <a:t>AhrsContext_t</a:t>
            </a:r>
            <a:r>
              <a:rPr lang="en-US" dirty="0"/>
              <a:t> type encapsulates both state (R/W) memory and constant (R/O) memory.</a:t>
            </a:r>
          </a:p>
          <a:p>
            <a:pPr indent="-175895"/>
            <a:r>
              <a:rPr lang="en-US" dirty="0"/>
              <a:t>The state memory can be read from and written to at any time. In this example. the fields q0 through q3 are the current estimated quaternion of the fake system.</a:t>
            </a:r>
          </a:p>
          <a:p>
            <a:r>
              <a:rPr lang="en-US" dirty="0"/>
              <a:t>On the other hand, constant memory is used to hold immutable data (things like one-time tuning configs, mathematical constants, etc. The value here is '</a:t>
            </a:r>
            <a:r>
              <a:rPr lang="en-US" dirty="0" err="1"/>
              <a:t>sampleFreq</a:t>
            </a:r>
            <a:r>
              <a:rPr lang="en-US" dirty="0"/>
              <a:t>.'</a:t>
            </a:r>
          </a:p>
          <a:p>
            <a:endParaRPr lang="en-US" dirty="0"/>
          </a:p>
        </p:txBody>
      </p:sp>
      <p:pic>
        <p:nvPicPr>
          <p:cNvPr id="6" name="Picture 5">
            <a:extLst>
              <a:ext uri="{FF2B5EF4-FFF2-40B4-BE49-F238E27FC236}">
                <a16:creationId xmlns:a16="http://schemas.microsoft.com/office/drawing/2014/main" id="{30574B8B-5E9B-4410-8697-130F9986C6C1}"/>
              </a:ext>
            </a:extLst>
          </p:cNvPr>
          <p:cNvPicPr>
            <a:picLocks noChangeAspect="1"/>
          </p:cNvPicPr>
          <p:nvPr/>
        </p:nvPicPr>
        <p:blipFill>
          <a:blip r:embed="rId2"/>
          <a:stretch>
            <a:fillRect/>
          </a:stretch>
        </p:blipFill>
        <p:spPr>
          <a:xfrm>
            <a:off x="3190997" y="2160395"/>
            <a:ext cx="2551433" cy="1692277"/>
          </a:xfrm>
          <a:prstGeom prst="rect">
            <a:avLst/>
          </a:prstGeom>
        </p:spPr>
      </p:pic>
      <p:sp>
        <p:nvSpPr>
          <p:cNvPr id="4" name="TextBox 3">
            <a:extLst>
              <a:ext uri="{FF2B5EF4-FFF2-40B4-BE49-F238E27FC236}">
                <a16:creationId xmlns:a16="http://schemas.microsoft.com/office/drawing/2014/main" id="{88D7E947-4329-47C4-BD7A-21DF98F098D3}"/>
              </a:ext>
            </a:extLst>
          </p:cNvPr>
          <p:cNvSpPr txBox="1"/>
          <p:nvPr/>
        </p:nvSpPr>
        <p:spPr>
          <a:xfrm>
            <a:off x="622679" y="6322325"/>
            <a:ext cx="45720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i="1" dirty="0">
                <a:solidFill>
                  <a:srgbClr val="2E008B"/>
                </a:solidFill>
                <a:cs typeface="Arial"/>
              </a:rPr>
              <a:t> AHRS - Attitude and Heading Reference System</a:t>
            </a:r>
          </a:p>
        </p:txBody>
      </p:sp>
    </p:spTree>
    <p:extLst>
      <p:ext uri="{BB962C8B-B14F-4D97-AF65-F5344CB8AC3E}">
        <p14:creationId xmlns:p14="http://schemas.microsoft.com/office/powerpoint/2010/main" val="10044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001F-BF0E-405A-BA3D-C8DD371BE1BF}"/>
              </a:ext>
            </a:extLst>
          </p:cNvPr>
          <p:cNvSpPr>
            <a:spLocks noGrp="1"/>
          </p:cNvSpPr>
          <p:nvPr>
            <p:ph type="title"/>
          </p:nvPr>
        </p:nvSpPr>
        <p:spPr/>
        <p:txBody>
          <a:bodyPr/>
          <a:lstStyle/>
          <a:p>
            <a:r>
              <a:rPr lang="en-US" dirty="0"/>
              <a:t>Standalone Testing</a:t>
            </a:r>
          </a:p>
        </p:txBody>
      </p:sp>
      <p:sp>
        <p:nvSpPr>
          <p:cNvPr id="3" name="Text Placeholder 2">
            <a:extLst>
              <a:ext uri="{FF2B5EF4-FFF2-40B4-BE49-F238E27FC236}">
                <a16:creationId xmlns:a16="http://schemas.microsoft.com/office/drawing/2014/main" id="{56C6DE2D-387E-4D9F-AE0D-FFF27EBC4DCA}"/>
              </a:ext>
            </a:extLst>
          </p:cNvPr>
          <p:cNvSpPr>
            <a:spLocks noGrp="1"/>
          </p:cNvSpPr>
          <p:nvPr>
            <p:ph type="body" sz="quarter" idx="16"/>
          </p:nvPr>
        </p:nvSpPr>
        <p:spPr/>
        <p:txBody>
          <a:bodyPr/>
          <a:lstStyle/>
          <a:p>
            <a:r>
              <a:rPr lang="en-US" dirty="0"/>
              <a:t> </a:t>
            </a:r>
          </a:p>
        </p:txBody>
      </p:sp>
      <p:sp>
        <p:nvSpPr>
          <p:cNvPr id="5" name="Content Placeholder 4">
            <a:extLst>
              <a:ext uri="{FF2B5EF4-FFF2-40B4-BE49-F238E27FC236}">
                <a16:creationId xmlns:a16="http://schemas.microsoft.com/office/drawing/2014/main" id="{F6DC46B7-369E-4B74-BB26-0582F1CA98EF}"/>
              </a:ext>
            </a:extLst>
          </p:cNvPr>
          <p:cNvSpPr>
            <a:spLocks noGrp="1"/>
          </p:cNvSpPr>
          <p:nvPr>
            <p:ph sz="quarter" idx="15"/>
          </p:nvPr>
        </p:nvSpPr>
        <p:spPr/>
        <p:txBody>
          <a:bodyPr/>
          <a:lstStyle/>
          <a:p>
            <a:endParaRPr lang="en-US" dirty="0"/>
          </a:p>
          <a:p>
            <a:pPr marL="0" indent="0">
              <a:buNone/>
            </a:pPr>
            <a:r>
              <a:rPr lang="en-US" dirty="0"/>
              <a:t>The fake AHRS program contains sensitivities to memory faults. Here are a few:</a:t>
            </a:r>
          </a:p>
          <a:p>
            <a:pPr lvl="1"/>
            <a:endParaRPr lang="en-US" dirty="0"/>
          </a:p>
          <a:p>
            <a:pPr lvl="1"/>
            <a:r>
              <a:rPr lang="en-US" dirty="0"/>
              <a:t>The quaternion must be normalized, and should never be all 0s.</a:t>
            </a:r>
          </a:p>
          <a:p>
            <a:pPr lvl="2"/>
            <a:r>
              <a:rPr lang="en-US" i="0" dirty="0" err="1"/>
              <a:t>Denormalized</a:t>
            </a:r>
            <a:r>
              <a:rPr lang="en-US" i="0" dirty="0"/>
              <a:t> quaternions will propagate and persist, causing bad estimates.</a:t>
            </a:r>
          </a:p>
          <a:p>
            <a:pPr lvl="1"/>
            <a:endParaRPr lang="en-US" dirty="0"/>
          </a:p>
          <a:p>
            <a:pPr lvl="1"/>
            <a:r>
              <a:rPr lang="en-US" dirty="0"/>
              <a:t>The </a:t>
            </a:r>
            <a:r>
              <a:rPr lang="en-US" dirty="0" err="1"/>
              <a:t>sampleFreq</a:t>
            </a:r>
            <a:r>
              <a:rPr lang="en-US" dirty="0"/>
              <a:t> field is marked </a:t>
            </a:r>
            <a:r>
              <a:rPr lang="en-US" dirty="0" err="1"/>
              <a:t>const</a:t>
            </a:r>
            <a:r>
              <a:rPr lang="en-US" dirty="0"/>
              <a:t>, and thus no sane C compiler would allow the program to manipulate it. The developer is relying on the hardware or system software to ensure that this value is correct and unmodified.</a:t>
            </a:r>
          </a:p>
          <a:p>
            <a:pPr lvl="2"/>
            <a:r>
              <a:rPr lang="en-US" i="0" dirty="0"/>
              <a:t>The code does a divide with this field, so if it were to be erroneously zeroed out, </a:t>
            </a:r>
            <a:r>
              <a:rPr lang="en-US" i="0" dirty="0" err="1"/>
              <a:t>NaNs</a:t>
            </a:r>
            <a:r>
              <a:rPr lang="en-US" i="0" dirty="0"/>
              <a:t> would propagate.</a:t>
            </a:r>
          </a:p>
          <a:p>
            <a:pPr lvl="1"/>
            <a:endParaRPr lang="en-US" dirty="0"/>
          </a:p>
          <a:p>
            <a:pPr lvl="1"/>
            <a:r>
              <a:rPr lang="en-US" dirty="0"/>
              <a:t>A bitflip in the program's .text section could lead to undefined instruction (prefetch abort) exceptions, either by direct instruction execution or indirect "branching into the weeds."</a:t>
            </a:r>
          </a:p>
          <a:p>
            <a:endParaRPr lang="en-US" dirty="0"/>
          </a:p>
        </p:txBody>
      </p:sp>
      <p:sp>
        <p:nvSpPr>
          <p:cNvPr id="4" name="TextBox 3">
            <a:extLst>
              <a:ext uri="{FF2B5EF4-FFF2-40B4-BE49-F238E27FC236}">
                <a16:creationId xmlns:a16="http://schemas.microsoft.com/office/drawing/2014/main" id="{87CA5A00-F021-465D-8C78-8377A3C883A0}"/>
              </a:ext>
            </a:extLst>
          </p:cNvPr>
          <p:cNvSpPr txBox="1"/>
          <p:nvPr/>
        </p:nvSpPr>
        <p:spPr>
          <a:xfrm>
            <a:off x="631209" y="6074960"/>
            <a:ext cx="45720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i="1" dirty="0">
                <a:solidFill>
                  <a:srgbClr val="2E008B"/>
                </a:solidFill>
                <a:cs typeface="Arial"/>
              </a:rPr>
              <a:t>NaN – Not a Number</a:t>
            </a:r>
          </a:p>
        </p:txBody>
      </p:sp>
    </p:spTree>
    <p:extLst>
      <p:ext uri="{BB962C8B-B14F-4D97-AF65-F5344CB8AC3E}">
        <p14:creationId xmlns:p14="http://schemas.microsoft.com/office/powerpoint/2010/main" val="304251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001F-BF0E-405A-BA3D-C8DD371BE1BF}"/>
              </a:ext>
            </a:extLst>
          </p:cNvPr>
          <p:cNvSpPr>
            <a:spLocks noGrp="1"/>
          </p:cNvSpPr>
          <p:nvPr>
            <p:ph type="title"/>
          </p:nvPr>
        </p:nvSpPr>
        <p:spPr/>
        <p:txBody>
          <a:bodyPr/>
          <a:lstStyle/>
          <a:p>
            <a:r>
              <a:rPr lang="en-US" dirty="0"/>
              <a:t>Standalone Testing</a:t>
            </a:r>
          </a:p>
        </p:txBody>
      </p:sp>
      <p:sp>
        <p:nvSpPr>
          <p:cNvPr id="6" name="Text Placeholder 5">
            <a:extLst>
              <a:ext uri="{FF2B5EF4-FFF2-40B4-BE49-F238E27FC236}">
                <a16:creationId xmlns:a16="http://schemas.microsoft.com/office/drawing/2014/main" id="{BF6DA94B-48DD-4882-AB14-3439EB15B77A}"/>
              </a:ext>
            </a:extLst>
          </p:cNvPr>
          <p:cNvSpPr>
            <a:spLocks noGrp="1"/>
          </p:cNvSpPr>
          <p:nvPr>
            <p:ph type="body" sz="quarter" idx="16"/>
          </p:nvPr>
        </p:nvSpPr>
        <p:spPr/>
        <p:txBody>
          <a:bodyPr/>
          <a:lstStyle/>
          <a:p>
            <a:r>
              <a:rPr lang="en-US" dirty="0"/>
              <a:t> </a:t>
            </a:r>
          </a:p>
        </p:txBody>
      </p:sp>
      <p:pic>
        <p:nvPicPr>
          <p:cNvPr id="4" name="Picture 3">
            <a:extLst>
              <a:ext uri="{FF2B5EF4-FFF2-40B4-BE49-F238E27FC236}">
                <a16:creationId xmlns:a16="http://schemas.microsoft.com/office/drawing/2014/main" id="{05A68D4A-D5DC-45E3-B7D9-6CBBA84ECA6A}"/>
              </a:ext>
            </a:extLst>
          </p:cNvPr>
          <p:cNvPicPr>
            <a:picLocks noChangeAspect="1"/>
          </p:cNvPicPr>
          <p:nvPr/>
        </p:nvPicPr>
        <p:blipFill>
          <a:blip r:embed="rId2"/>
          <a:stretch>
            <a:fillRect/>
          </a:stretch>
        </p:blipFill>
        <p:spPr>
          <a:xfrm>
            <a:off x="3534798" y="1439974"/>
            <a:ext cx="5231681" cy="5008593"/>
          </a:xfrm>
          <a:prstGeom prst="rect">
            <a:avLst/>
          </a:prstGeom>
        </p:spPr>
      </p:pic>
      <p:sp>
        <p:nvSpPr>
          <p:cNvPr id="12" name="TextBox 11">
            <a:extLst>
              <a:ext uri="{FF2B5EF4-FFF2-40B4-BE49-F238E27FC236}">
                <a16:creationId xmlns:a16="http://schemas.microsoft.com/office/drawing/2014/main" id="{39011EB1-8657-415E-8C9E-BDFBB913DE1E}"/>
              </a:ext>
            </a:extLst>
          </p:cNvPr>
          <p:cNvSpPr txBox="1"/>
          <p:nvPr/>
        </p:nvSpPr>
        <p:spPr>
          <a:xfrm>
            <a:off x="0" y="1439974"/>
            <a:ext cx="3391469" cy="5047536"/>
          </a:xfrm>
          <a:prstGeom prst="rect">
            <a:avLst/>
          </a:prstGeom>
          <a:noFill/>
        </p:spPr>
        <p:txBody>
          <a:bodyPr wrap="square" rtlCol="0" anchor="t">
            <a:spAutoFit/>
          </a:bodyPr>
          <a:lstStyle/>
          <a:p>
            <a:pPr marL="285750" indent="-285750">
              <a:buFont typeface="Arial" panose="020B0604020202020204" pitchFamily="34" charset="0"/>
              <a:buChar char="•"/>
            </a:pPr>
            <a:r>
              <a:rPr lang="en-US" sz="1400" dirty="0"/>
              <a:t>To the right is a log file from a test run with the standalone attitude estimation program running alongside the </a:t>
            </a:r>
            <a:r>
              <a:rPr lang="en-US" sz="1400" dirty="0" err="1"/>
              <a:t>MemAggressor</a:t>
            </a:r>
            <a:r>
              <a:rPr lang="en-US" sz="1400" dirty="0"/>
              <a:t> program.</a:t>
            </a:r>
          </a:p>
          <a:p>
            <a:endParaRPr lang="en-US" sz="1400" dirty="0"/>
          </a:p>
          <a:p>
            <a:pPr marL="285750" indent="-285750">
              <a:buFont typeface="Arial" panose="020B0604020202020204" pitchFamily="34" charset="0"/>
              <a:buChar char="•"/>
            </a:pPr>
            <a:r>
              <a:rPr lang="en-US" sz="1400" dirty="0"/>
              <a:t>You can see that a message was received from the client and there was a watchpoint set on the variable “thisShouldbe1”.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attitude estimation program tried to access the variable and the </a:t>
            </a:r>
            <a:r>
              <a:rPr lang="en-US" sz="1400" dirty="0" err="1"/>
              <a:t>MemAggressor</a:t>
            </a:r>
            <a:r>
              <a:rPr lang="en-US" sz="1400" dirty="0"/>
              <a:t> program corrupted the data causing the program to return errors.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is an</a:t>
            </a:r>
            <a:r>
              <a:rPr lang="en-US" sz="1400" dirty="0">
                <a:solidFill>
                  <a:srgbClr val="FF0000"/>
                </a:solidFill>
              </a:rPr>
              <a:t> </a:t>
            </a:r>
            <a:r>
              <a:rPr lang="en-US" sz="1400" dirty="0"/>
              <a:t>example of what could happen from a radiation hit in space with no protection from the FSW.</a:t>
            </a:r>
            <a:endParaRPr lang="en-US" sz="1400" dirty="0">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Next step is to test what would happen in real FSW.</a:t>
            </a:r>
          </a:p>
        </p:txBody>
      </p:sp>
      <p:cxnSp>
        <p:nvCxnSpPr>
          <p:cNvPr id="3" name="Straight Arrow Connector 2">
            <a:extLst>
              <a:ext uri="{FF2B5EF4-FFF2-40B4-BE49-F238E27FC236}">
                <a16:creationId xmlns:a16="http://schemas.microsoft.com/office/drawing/2014/main" id="{D3423174-B1A0-45FF-BCB2-30C1EEEF74B3}"/>
              </a:ext>
            </a:extLst>
          </p:cNvPr>
          <p:cNvCxnSpPr/>
          <p:nvPr/>
        </p:nvCxnSpPr>
        <p:spPr>
          <a:xfrm>
            <a:off x="3005920" y="2963270"/>
            <a:ext cx="1400601" cy="905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A5FC12B-3F7E-4CDF-9F44-90F967644134}"/>
              </a:ext>
            </a:extLst>
          </p:cNvPr>
          <p:cNvCxnSpPr>
            <a:cxnSpLocks/>
          </p:cNvCxnSpPr>
          <p:nvPr/>
        </p:nvCxnSpPr>
        <p:spPr>
          <a:xfrm>
            <a:off x="3142397" y="3466530"/>
            <a:ext cx="1272654" cy="1861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9BD538D-FFCA-459D-BE46-706F17072033}"/>
              </a:ext>
            </a:extLst>
          </p:cNvPr>
          <p:cNvCxnSpPr>
            <a:cxnSpLocks/>
          </p:cNvCxnSpPr>
          <p:nvPr/>
        </p:nvCxnSpPr>
        <p:spPr>
          <a:xfrm>
            <a:off x="3014449" y="4728947"/>
            <a:ext cx="1417660" cy="1272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70D3C1-2806-4ADF-85B0-F1D5DF4FDE69}"/>
              </a:ext>
            </a:extLst>
          </p:cNvPr>
          <p:cNvCxnSpPr>
            <a:cxnSpLocks/>
          </p:cNvCxnSpPr>
          <p:nvPr/>
        </p:nvCxnSpPr>
        <p:spPr>
          <a:xfrm flipV="1">
            <a:off x="5778119" y="2325236"/>
            <a:ext cx="871750" cy="362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001082"/>
      </p:ext>
    </p:extLst>
  </p:cSld>
  <p:clrMapOvr>
    <a:masterClrMapping/>
  </p:clrMapOvr>
</p:sld>
</file>

<file path=ppt/theme/theme1.xml><?xml version="1.0" encoding="utf-8"?>
<a:theme xmlns:a="http://schemas.openxmlformats.org/drawingml/2006/main" name="1_Corporate Templat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E7CC2E9-97E7-44E2-9CEF-94245A140030}" vid="{7238002B-5FA7-4FCD-8390-C3120E090B48}"/>
    </a:ext>
  </a:extLst>
</a:theme>
</file>

<file path=ppt/theme/theme2.xml><?xml version="1.0" encoding="utf-8"?>
<a:theme xmlns:a="http://schemas.openxmlformats.org/drawingml/2006/main" name="2_Corporate Template_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E7CC2E9-97E7-44E2-9CEF-94245A140030}" vid="{4E14C260-738B-43BB-B364-E6985E06DA98}"/>
    </a:ext>
  </a:extLst>
</a:theme>
</file>

<file path=ppt/theme/theme3.xml><?xml version="1.0" encoding="utf-8"?>
<a:theme xmlns:a="http://schemas.openxmlformats.org/drawingml/2006/main" name="3_Standard Title ">
  <a:themeElements>
    <a:clrScheme name="1">
      <a:dk1>
        <a:srgbClr val="000000"/>
      </a:dk1>
      <a:lt1>
        <a:srgbClr val="FFFFFF"/>
      </a:lt1>
      <a:dk2>
        <a:srgbClr val="6F6F6F"/>
      </a:dk2>
      <a:lt2>
        <a:srgbClr val="EEECE1"/>
      </a:lt2>
      <a:accent1>
        <a:srgbClr val="5E8AB3"/>
      </a:accent1>
      <a:accent2>
        <a:srgbClr val="9B7793"/>
      </a:accent2>
      <a:accent3>
        <a:srgbClr val="FF8F1C"/>
      </a:accent3>
      <a:accent4>
        <a:srgbClr val="FFC72C"/>
      </a:accent4>
      <a:accent5>
        <a:srgbClr val="4F868E"/>
      </a:accent5>
      <a:accent6>
        <a:srgbClr val="A3D65E"/>
      </a:accent6>
      <a:hlink>
        <a:srgbClr val="5E8AB3"/>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E7CC2E9-97E7-44E2-9CEF-94245A140030}" vid="{46BA43DB-6872-4722-BB01-E569EEF723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C047DCE231260D40B64765B8B62CCA36" ma:contentTypeVersion="5" ma:contentTypeDescription="Create a new document." ma:contentTypeScope="" ma:versionID="c8c855f4215041b056f92df7b4c7bfb4">
  <xsd:schema xmlns:xsd="http://www.w3.org/2001/XMLSchema" xmlns:xs="http://www.w3.org/2001/XMLSchema" xmlns:p="http://schemas.microsoft.com/office/2006/metadata/properties" xmlns:ns2="1b61945e-ea42-4939-992c-499712c4dde6" xmlns:ns3="1b57da1d-7a00-4ff2-b8bb-a5e2684365e0" xmlns:ns4="fdeb00fa-e4cc-4bb6-be86-462ead36f5cd" targetNamespace="http://schemas.microsoft.com/office/2006/metadata/properties" ma:root="true" ma:fieldsID="fee0a942ad76438bbe979d22ac15da2c" ns2:_="" ns3:_="" ns4:_="">
    <xsd:import namespace="1b61945e-ea42-4939-992c-499712c4dde6"/>
    <xsd:import namespace="1b57da1d-7a00-4ff2-b8bb-a5e2684365e0"/>
    <xsd:import namespace="fdeb00fa-e4cc-4bb6-be86-462ead36f5cd"/>
    <xsd:element name="properties">
      <xsd:complexType>
        <xsd:sequence>
          <xsd:element name="documentManagement">
            <xsd:complexType>
              <xsd:all>
                <xsd:element ref="ns2:SharedWithUsers" minOccurs="0"/>
                <xsd:element ref="ns2:SharedWithDetails" minOccurs="0"/>
                <xsd:element ref="ns3:_dlc_DocId" minOccurs="0"/>
                <xsd:element ref="ns3:_dlc_DocIdUrl" minOccurs="0"/>
                <xsd:element ref="ns3:_dlc_DocIdPersistId"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1945e-ea42-4939-992c-499712c4dd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57da1d-7a00-4ff2-b8bb-a5e2684365e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eb00fa-e4cc-4bb6-be86-462ead36f5cd"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b57da1d-7a00-4ff2-b8bb-a5e2684365e0">JWVUQENKDCZD-538095150-80</_dlc_DocId>
    <_dlc_DocIdUrl xmlns="1b57da1d-7a00-4ff2-b8bb-a5e2684365e0">
      <Url>https://aerospacecloud.sharepoint.com/sites/corpcom/EC/GD/_layouts/15/DocIdRedir.aspx?ID=JWVUQENKDCZD-538095150-80</Url>
      <Description>JWVUQENKDCZD-538095150-80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D14BE-EE1D-45F5-A725-BD6C9F4DB963}">
  <ds:schemaRefs>
    <ds:schemaRef ds:uri="http://schemas.microsoft.com/sharepoint/events"/>
  </ds:schemaRefs>
</ds:datastoreItem>
</file>

<file path=customXml/itemProps2.xml><?xml version="1.0" encoding="utf-8"?>
<ds:datastoreItem xmlns:ds="http://schemas.openxmlformats.org/officeDocument/2006/customXml" ds:itemID="{1725CB27-96FA-46BC-8680-CBE309C05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1945e-ea42-4939-992c-499712c4dde6"/>
    <ds:schemaRef ds:uri="1b57da1d-7a00-4ff2-b8bb-a5e2684365e0"/>
    <ds:schemaRef ds:uri="fdeb00fa-e4cc-4bb6-be86-462ead36f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1B769-D194-4AE7-9D3D-107ABC3B3746}">
  <ds:schemaRefs>
    <ds:schemaRef ds:uri="http://schemas.microsoft.com/office/2006/documentManagement/types"/>
    <ds:schemaRef ds:uri="http://www.w3.org/XML/1998/namespace"/>
    <ds:schemaRef ds:uri="http://purl.org/dc/dcmitype/"/>
    <ds:schemaRef ds:uri="fdeb00fa-e4cc-4bb6-be86-462ead36f5cd"/>
    <ds:schemaRef ds:uri="http://purl.org/dc/terms/"/>
    <ds:schemaRef ds:uri="http://schemas.openxmlformats.org/package/2006/metadata/core-properties"/>
    <ds:schemaRef ds:uri="http://schemas.microsoft.com/office/infopath/2007/PartnerControls"/>
    <ds:schemaRef ds:uri="1b57da1d-7a00-4ff2-b8bb-a5e2684365e0"/>
    <ds:schemaRef ds:uri="1b61945e-ea42-4939-992c-499712c4dde6"/>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AE6941D5-9B70-4FCF-8431-FD2C00B4DF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2018_Corporate_Template_4x3</Template>
  <TotalTime>3329</TotalTime>
  <Words>717</Words>
  <Application>Microsoft Office PowerPoint</Application>
  <PresentationFormat>On-screen Show (4:3)</PresentationFormat>
  <Paragraphs>152</Paragraphs>
  <Slides>12</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1_Corporate Template</vt:lpstr>
      <vt:lpstr>2_Corporate Template_Security Markings</vt:lpstr>
      <vt:lpstr>3_Standard Title </vt:lpstr>
      <vt:lpstr>Single Event Upset Simulation</vt:lpstr>
      <vt:lpstr>SEU Simulation</vt:lpstr>
      <vt:lpstr>Background</vt:lpstr>
      <vt:lpstr>Hardware</vt:lpstr>
      <vt:lpstr>Software</vt:lpstr>
      <vt:lpstr>MemAggressor Process</vt:lpstr>
      <vt:lpstr>Standalone Testing</vt:lpstr>
      <vt:lpstr>Standalone Testing</vt:lpstr>
      <vt:lpstr>Standalone Testing</vt:lpstr>
      <vt:lpstr>Current HIL Integration</vt:lpstr>
      <vt:lpstr>Future HIL Integration and Concerns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Event Upset Simulation</dc:title>
  <dc:subject/>
  <dc:creator>Carlos Beltran</dc:creator>
  <cp:keywords/>
  <dc:description/>
  <cp:lastModifiedBy>Carlos Beltran</cp:lastModifiedBy>
  <cp:revision>94</cp:revision>
  <cp:lastPrinted>2012-11-26T17:25:34Z</cp:lastPrinted>
  <dcterms:created xsi:type="dcterms:W3CDTF">2018-10-30T13:52:20Z</dcterms:created>
  <dcterms:modified xsi:type="dcterms:W3CDTF">2018-12-04T01:10:56Z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0x010100C047DCE231260D40B64765B8B62CCA36</vt:lpwstr>
  </property>
  <property fmtid="{D5CDD505-2E9C-101B-9397-08002B2CF9AE}" pid="3" name="_dlc_DocIdItemGuid">
    <vt:lpwstr>3e0631b3-22c0-4691-8d13-5bc58d0d3cfc</vt:lpwstr>
  </property>
</Properties>
</file>