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media1.gif" ContentType="video/unknown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01" r:id="rId2"/>
    <p:sldMasterId id="2147483714" r:id="rId3"/>
    <p:sldMasterId id="2147483727" r:id="rId4"/>
    <p:sldMasterId id="2147483741" r:id="rId5"/>
  </p:sldMasterIdLst>
  <p:notesMasterIdLst>
    <p:notesMasterId r:id="rId36"/>
  </p:notesMasterIdLst>
  <p:sldIdLst>
    <p:sldId id="256" r:id="rId6"/>
    <p:sldId id="525" r:id="rId7"/>
    <p:sldId id="257" r:id="rId8"/>
    <p:sldId id="533" r:id="rId9"/>
    <p:sldId id="529" r:id="rId10"/>
    <p:sldId id="528" r:id="rId11"/>
    <p:sldId id="282" r:id="rId12"/>
    <p:sldId id="283" r:id="rId13"/>
    <p:sldId id="526" r:id="rId14"/>
    <p:sldId id="258" r:id="rId15"/>
    <p:sldId id="278" r:id="rId16"/>
    <p:sldId id="443" r:id="rId17"/>
    <p:sldId id="462" r:id="rId18"/>
    <p:sldId id="531" r:id="rId19"/>
    <p:sldId id="521" r:id="rId20"/>
    <p:sldId id="527" r:id="rId21"/>
    <p:sldId id="274" r:id="rId22"/>
    <p:sldId id="260" r:id="rId23"/>
    <p:sldId id="271" r:id="rId24"/>
    <p:sldId id="275" r:id="rId25"/>
    <p:sldId id="276" r:id="rId26"/>
    <p:sldId id="534" r:id="rId27"/>
    <p:sldId id="535" r:id="rId28"/>
    <p:sldId id="265" r:id="rId29"/>
    <p:sldId id="281" r:id="rId30"/>
    <p:sldId id="536" r:id="rId31"/>
    <p:sldId id="487" r:id="rId32"/>
    <p:sldId id="523" r:id="rId33"/>
    <p:sldId id="524" r:id="rId34"/>
    <p:sldId id="530" r:id="rId35"/>
  </p:sldIdLst>
  <p:sldSz cx="9144000" cy="6858000" type="screen4x3"/>
  <p:notesSz cx="6934200" cy="9220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112" autoAdjust="0"/>
  </p:normalViewPr>
  <p:slideViewPr>
    <p:cSldViewPr snapToGrid="0" snapToObjects="1" showGuides="1">
      <p:cViewPr varScale="1">
        <p:scale>
          <a:sx n="67" d="100"/>
          <a:sy n="67" d="100"/>
        </p:scale>
        <p:origin x="77" y="40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1780" tIns="45889" rIns="91780" bIns="458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7" y="0"/>
            <a:ext cx="3004820" cy="461010"/>
          </a:xfrm>
          <a:prstGeom prst="rect">
            <a:avLst/>
          </a:prstGeom>
        </p:spPr>
        <p:txBody>
          <a:bodyPr vert="horz" lIns="91780" tIns="45889" rIns="91780" bIns="458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C95D040-3F2A-43E9-8FB5-04DD91653A66}" type="datetimeFigureOut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0563"/>
            <a:ext cx="4610100" cy="3459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80" tIns="45889" rIns="91780" bIns="458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6"/>
            <a:ext cx="5547360" cy="4149090"/>
          </a:xfrm>
          <a:prstGeom prst="rect">
            <a:avLst/>
          </a:prstGeom>
        </p:spPr>
        <p:txBody>
          <a:bodyPr vert="horz" lIns="91780" tIns="45889" rIns="91780" bIns="458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2"/>
            <a:ext cx="3004820" cy="461010"/>
          </a:xfrm>
          <a:prstGeom prst="rect">
            <a:avLst/>
          </a:prstGeom>
        </p:spPr>
        <p:txBody>
          <a:bodyPr vert="horz" lIns="91780" tIns="45889" rIns="91780" bIns="458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7" y="8757592"/>
            <a:ext cx="3004820" cy="461010"/>
          </a:xfrm>
          <a:prstGeom prst="rect">
            <a:avLst/>
          </a:prstGeom>
        </p:spPr>
        <p:txBody>
          <a:bodyPr vert="horz" lIns="91780" tIns="45889" rIns="91780" bIns="458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F79759B-78D7-40D9-AA74-553216DD8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45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77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4929A-FD30-4745-972F-A2326A4262B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77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3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Juno-UVS detector experiences</a:t>
            </a:r>
            <a:r>
              <a:rPr lang="en-US" baseline="0" dirty="0"/>
              <a:t> a large degradation due to radiation and frequent stellar calibration are needed to characterize the instrument response. To date, over 8000 stellar spectra have been extracted from the UVS dataset.</a:t>
            </a:r>
          </a:p>
          <a:p>
            <a:endParaRPr lang="en-US" baseline="0" dirty="0"/>
          </a:p>
          <a:p>
            <a:r>
              <a:rPr lang="en-US" baseline="0" dirty="0"/>
              <a:t>Using the previous UV platforms such as IUE and HST, UVS was calibrated at a high precision. One of the by-product of the calibration work is that UVS observed more than 99% of the sky since Launch, in the 100-210 nm spectra range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77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4929A-FD30-4745-972F-A2326A4262B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77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77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Lima &amp; SPICE automation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79759B-78D7-40D9-AA74-553216DD81F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82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Lima &amp; SPICE automation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79759B-78D7-40D9-AA74-553216DD81F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28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8A2D7F5-9183-49F2-A442-A343F9239000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9FB8243-F892-4D85-BB54-D45FFFCE95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485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8A2D7F5-9183-49F2-A442-A343F9239000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9FB8243-F892-4D85-BB54-D45FFFCE95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8A2D7F5-9183-49F2-A442-A343F9239000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9FB8243-F892-4D85-BB54-D45FFFCE95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96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088" y="423863"/>
            <a:ext cx="6081712" cy="566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88963" y="1065213"/>
            <a:ext cx="3894137" cy="5364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065213"/>
            <a:ext cx="3895725" cy="5364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6331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B5C025-B230-1249-86B3-384420460376}" type="datetimeFigureOut">
              <a:rPr lang="en-US"/>
              <a:pPr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6EF30A-8FED-1740-809A-9623F4000CAA}" type="slidenum">
              <a:rPr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2811167" y="6780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960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340" y="1550920"/>
            <a:ext cx="7485320" cy="1905000"/>
          </a:xfrm>
        </p:spPr>
        <p:txBody>
          <a:bodyPr>
            <a:normAutofit/>
          </a:bodyPr>
          <a:lstStyle>
            <a:lvl1pPr algn="ctr">
              <a:lnSpc>
                <a:spcPts val="5000"/>
              </a:lnSpc>
              <a:defRPr sz="4800">
                <a:solidFill>
                  <a:srgbClr val="1946BA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5508"/>
            <a:ext cx="7772400" cy="88652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or Date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1437"/>
            <a:ext cx="419100" cy="365125"/>
          </a:xfrm>
        </p:spPr>
        <p:txBody>
          <a:bodyPr/>
          <a:lstStyle/>
          <a:p>
            <a:pPr>
              <a:defRPr/>
            </a:pPr>
            <a:fld id="{D63F3FC3-7A86-4B6D-9199-4691EDE532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75" y="3613035"/>
            <a:ext cx="453445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15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8" y="982304"/>
            <a:ext cx="8234362" cy="5140029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496" y="6348609"/>
            <a:ext cx="428080" cy="36512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17811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 Line 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27432"/>
            <a:ext cx="8686800" cy="74980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2438" y="982304"/>
            <a:ext cx="4038600" cy="5140029"/>
          </a:xfrm>
        </p:spPr>
        <p:txBody>
          <a:bodyPr/>
          <a:lstStyle>
            <a:lvl1pPr>
              <a:lnSpc>
                <a:spcPts val="3000"/>
              </a:lnSpc>
              <a:defRPr sz="2400" baseline="0"/>
            </a:lvl1pPr>
            <a:lvl2pPr>
              <a:defRPr sz="2200"/>
            </a:lvl2pPr>
            <a:lvl3pPr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 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52963" y="982304"/>
            <a:ext cx="4038600" cy="5140029"/>
          </a:xfrm>
        </p:spPr>
        <p:txBody>
          <a:bodyPr/>
          <a:lstStyle>
            <a:lvl1pPr>
              <a:lnSpc>
                <a:spcPts val="3000"/>
              </a:lnSpc>
              <a:defRPr sz="2400" baseline="0"/>
            </a:lvl1pPr>
            <a:lvl2pPr>
              <a:defRPr sz="2200"/>
            </a:lvl2pPr>
            <a:lvl3pPr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 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52604" y="6348609"/>
            <a:ext cx="458972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58324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Line Title and 3-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8" y="982305"/>
            <a:ext cx="8234362" cy="1970446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496" y="6348609"/>
            <a:ext cx="428080" cy="36512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8" y="3030179"/>
            <a:ext cx="3890962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2" y="3030179"/>
            <a:ext cx="4224337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233153181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Line Title and 3-Area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8" y="4148838"/>
            <a:ext cx="8234362" cy="1970446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496" y="6348609"/>
            <a:ext cx="428080" cy="36512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8" y="990292"/>
            <a:ext cx="3890962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2" y="990292"/>
            <a:ext cx="4224337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3784508089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8" y="1489300"/>
            <a:ext cx="8234362" cy="4567468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2030" y="6348609"/>
            <a:ext cx="409545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0194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9FB8243-F892-4D85-BB54-D45FFFCE956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6" name="Picture 2" descr="http://porky.space.swri.edu/uvs/img/head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567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Line 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2438" y="1492036"/>
            <a:ext cx="4038600" cy="4688445"/>
          </a:xfrm>
        </p:spPr>
        <p:txBody>
          <a:bodyPr/>
          <a:lstStyle>
            <a:lvl1pPr>
              <a:lnSpc>
                <a:spcPts val="3000"/>
              </a:lnSpc>
              <a:defRPr sz="2400" baseline="0"/>
            </a:lvl1pPr>
            <a:lvl2pPr>
              <a:defRPr sz="2200"/>
            </a:lvl2pPr>
            <a:lvl3pPr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 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52963" y="1492036"/>
            <a:ext cx="4038600" cy="4688445"/>
          </a:xfrm>
        </p:spPr>
        <p:txBody>
          <a:bodyPr/>
          <a:lstStyle>
            <a:lvl1pPr>
              <a:lnSpc>
                <a:spcPts val="3000"/>
              </a:lnSpc>
              <a:defRPr sz="2400" baseline="0"/>
            </a:lvl1pPr>
            <a:lvl2pPr>
              <a:defRPr sz="2200"/>
            </a:lvl2pPr>
            <a:lvl3pPr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 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71138" y="6348609"/>
            <a:ext cx="440437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4128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Title and 3-Area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8" y="1489300"/>
            <a:ext cx="8234362" cy="1465567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2030" y="6348609"/>
            <a:ext cx="409545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8" y="3030179"/>
            <a:ext cx="3890962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2" y="3030179"/>
            <a:ext cx="4224337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3749368931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Title and 3-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8" y="4647365"/>
            <a:ext cx="8234362" cy="1465567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2030" y="6348609"/>
            <a:ext cx="409545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8" y="1489245"/>
            <a:ext cx="3890962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2" y="1489245"/>
            <a:ext cx="4224337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2912002786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799" y="6348609"/>
            <a:ext cx="415723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27385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1138" y="6348609"/>
            <a:ext cx="440437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048000"/>
            <a:ext cx="77724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1757327549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7B44E-CDF2-4E9D-96BA-F825DB653174}" type="datetime1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non-ITAR presentation, for public release and reproduction from FSW website.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97137-ADCC-4FB2-9C15-AF914EB87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93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52400" y="1066800"/>
            <a:ext cx="8839200" cy="55626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84238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422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341" y="1550920"/>
            <a:ext cx="7485320" cy="1905000"/>
          </a:xfrm>
        </p:spPr>
        <p:txBody>
          <a:bodyPr>
            <a:normAutofit/>
          </a:bodyPr>
          <a:lstStyle>
            <a:lvl1pPr algn="ctr">
              <a:lnSpc>
                <a:spcPts val="3750"/>
              </a:lnSpc>
              <a:defRPr sz="3600">
                <a:solidFill>
                  <a:srgbClr val="1946BA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5508"/>
            <a:ext cx="7772400" cy="8865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or Date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1439"/>
            <a:ext cx="419100" cy="365125"/>
          </a:xfrm>
        </p:spPr>
        <p:txBody>
          <a:bodyPr/>
          <a:lstStyle/>
          <a:p>
            <a:fld id="{69FB8243-F892-4D85-BB54-D45FFFCE956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76" y="3613035"/>
            <a:ext cx="453445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29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5220" y="6348611"/>
            <a:ext cx="426356" cy="365125"/>
          </a:xfrm>
        </p:spPr>
        <p:txBody>
          <a:bodyPr/>
          <a:lstStyle/>
          <a:p>
            <a:fld id="{69FB8243-F892-4D85-BB54-D45FFFCE95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829341" y="1550920"/>
            <a:ext cx="7485320" cy="1905000"/>
          </a:xfrm>
        </p:spPr>
        <p:txBody>
          <a:bodyPr>
            <a:normAutofit/>
          </a:bodyPr>
          <a:lstStyle>
            <a:lvl1pPr algn="ctr">
              <a:lnSpc>
                <a:spcPts val="3750"/>
              </a:lnSpc>
              <a:defRPr sz="3600">
                <a:solidFill>
                  <a:srgbClr val="1946BA"/>
                </a:solidFill>
                <a:effectLst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25668"/>
            <a:ext cx="7772400" cy="8865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09512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9" y="982306"/>
            <a:ext cx="8234362" cy="5140029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497" y="6348611"/>
            <a:ext cx="428080" cy="365125"/>
          </a:xfrm>
        </p:spPr>
        <p:txBody>
          <a:bodyPr/>
          <a:lstStyle>
            <a:lvl1pPr>
              <a:defRPr sz="900"/>
            </a:lvl1pPr>
          </a:lstStyle>
          <a:p>
            <a:fld id="{511E60E2-5F03-4AD1-8874-AA9ACC93B3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1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8A2D7F5-9183-49F2-A442-A343F9239000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9FB8243-F892-4D85-BB54-D45FFFCE95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224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 Line 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27432"/>
            <a:ext cx="8686800" cy="74980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2438" y="982306"/>
            <a:ext cx="4038600" cy="5140029"/>
          </a:xfrm>
        </p:spPr>
        <p:txBody>
          <a:bodyPr/>
          <a:lstStyle>
            <a:lvl1pPr>
              <a:lnSpc>
                <a:spcPts val="2250"/>
              </a:lnSpc>
              <a:defRPr sz="1800" baseline="0"/>
            </a:lvl1pPr>
            <a:lvl2pPr>
              <a:defRPr sz="1650"/>
            </a:lvl2pPr>
            <a:lvl3pPr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 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52963" y="982306"/>
            <a:ext cx="4038600" cy="5140029"/>
          </a:xfrm>
        </p:spPr>
        <p:txBody>
          <a:bodyPr/>
          <a:lstStyle>
            <a:lvl1pPr>
              <a:lnSpc>
                <a:spcPts val="2250"/>
              </a:lnSpc>
              <a:defRPr sz="1800" baseline="0"/>
            </a:lvl1pPr>
            <a:lvl2pPr>
              <a:defRPr sz="1650"/>
            </a:lvl2pPr>
            <a:lvl3pPr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 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52604" y="6348611"/>
            <a:ext cx="458972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12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Line Title and 3-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9" y="982305"/>
            <a:ext cx="8234362" cy="1970446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497" y="6348611"/>
            <a:ext cx="428080" cy="365125"/>
          </a:xfrm>
        </p:spPr>
        <p:txBody>
          <a:bodyPr/>
          <a:lstStyle>
            <a:lvl1pPr>
              <a:defRPr sz="900"/>
            </a:lvl1pPr>
          </a:lstStyle>
          <a:p>
            <a:fld id="{511E60E2-5F03-4AD1-8874-AA9ACC93B3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9" y="3030181"/>
            <a:ext cx="3890962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3" y="3030181"/>
            <a:ext cx="4224337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3081471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Line Title and 3-Area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9" y="4148838"/>
            <a:ext cx="8234362" cy="1970446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497" y="6348611"/>
            <a:ext cx="428080" cy="365125"/>
          </a:xfrm>
        </p:spPr>
        <p:txBody>
          <a:bodyPr/>
          <a:lstStyle>
            <a:lvl1pPr>
              <a:defRPr sz="900"/>
            </a:lvl1pPr>
          </a:lstStyle>
          <a:p>
            <a:fld id="{511E60E2-5F03-4AD1-8874-AA9ACC93B3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9" y="990294"/>
            <a:ext cx="3890962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3" y="990294"/>
            <a:ext cx="4224337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1992237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9" y="1489300"/>
            <a:ext cx="8234362" cy="4567468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2030" y="6348611"/>
            <a:ext cx="409545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95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Line 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2438" y="1492038"/>
            <a:ext cx="4038600" cy="4688445"/>
          </a:xfrm>
        </p:spPr>
        <p:txBody>
          <a:bodyPr/>
          <a:lstStyle>
            <a:lvl1pPr>
              <a:lnSpc>
                <a:spcPts val="2250"/>
              </a:lnSpc>
              <a:defRPr sz="1800" baseline="0"/>
            </a:lvl1pPr>
            <a:lvl2pPr>
              <a:defRPr sz="1650"/>
            </a:lvl2pPr>
            <a:lvl3pPr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 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52963" y="1492038"/>
            <a:ext cx="4038600" cy="4688445"/>
          </a:xfrm>
        </p:spPr>
        <p:txBody>
          <a:bodyPr/>
          <a:lstStyle>
            <a:lvl1pPr>
              <a:lnSpc>
                <a:spcPts val="2250"/>
              </a:lnSpc>
              <a:defRPr sz="1800" baseline="0"/>
            </a:lvl1pPr>
            <a:lvl2pPr>
              <a:defRPr sz="1650"/>
            </a:lvl2pPr>
            <a:lvl3pPr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 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71139" y="6348611"/>
            <a:ext cx="440437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01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Title and 3-Area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9" y="1489302"/>
            <a:ext cx="8234362" cy="1465567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2030" y="6348611"/>
            <a:ext cx="409545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9" y="3030181"/>
            <a:ext cx="3890962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3" y="3030181"/>
            <a:ext cx="4224337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1072961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Title and 3-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9" y="4647367"/>
            <a:ext cx="8234362" cy="1465567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2030" y="6348611"/>
            <a:ext cx="409545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9" y="1489247"/>
            <a:ext cx="3890962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3" y="1489247"/>
            <a:ext cx="4224337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920597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48611"/>
            <a:ext cx="415723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8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1139" y="6348611"/>
            <a:ext cx="440437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048000"/>
            <a:ext cx="7772400" cy="533400"/>
          </a:xfr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1625946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341" y="1550920"/>
            <a:ext cx="7485320" cy="1905000"/>
          </a:xfrm>
        </p:spPr>
        <p:txBody>
          <a:bodyPr>
            <a:normAutofit/>
          </a:bodyPr>
          <a:lstStyle>
            <a:lvl1pPr algn="ctr">
              <a:lnSpc>
                <a:spcPts val="3750"/>
              </a:lnSpc>
              <a:defRPr sz="3600">
                <a:solidFill>
                  <a:srgbClr val="1946BA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5508"/>
            <a:ext cx="7772400" cy="8865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or Date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1439"/>
            <a:ext cx="419100" cy="365125"/>
          </a:xfrm>
        </p:spPr>
        <p:txBody>
          <a:bodyPr/>
          <a:lstStyle/>
          <a:p>
            <a:pPr>
              <a:defRPr/>
            </a:pPr>
            <a:fld id="{D63F3FC3-7A86-4B6D-9199-4691EDE532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76" y="3613035"/>
            <a:ext cx="453445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1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8A2D7F5-9183-49F2-A442-A343F9239000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9FB8243-F892-4D85-BB54-D45FFFCE95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620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5220" y="6348611"/>
            <a:ext cx="426356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829341" y="1550920"/>
            <a:ext cx="7485320" cy="1905000"/>
          </a:xfrm>
        </p:spPr>
        <p:txBody>
          <a:bodyPr>
            <a:normAutofit/>
          </a:bodyPr>
          <a:lstStyle>
            <a:lvl1pPr algn="ctr">
              <a:lnSpc>
                <a:spcPts val="3750"/>
              </a:lnSpc>
              <a:defRPr sz="3600">
                <a:solidFill>
                  <a:srgbClr val="1946BA"/>
                </a:solidFill>
                <a:effectLst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25668"/>
            <a:ext cx="7772400" cy="8865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96972997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9" y="982306"/>
            <a:ext cx="8234362" cy="5140029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497" y="6348611"/>
            <a:ext cx="42808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80851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 Line 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27432"/>
            <a:ext cx="8686800" cy="74980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2438" y="982306"/>
            <a:ext cx="4038600" cy="5140029"/>
          </a:xfrm>
        </p:spPr>
        <p:txBody>
          <a:bodyPr/>
          <a:lstStyle>
            <a:lvl1pPr>
              <a:lnSpc>
                <a:spcPts val="2250"/>
              </a:lnSpc>
              <a:defRPr sz="1800" baseline="0"/>
            </a:lvl1pPr>
            <a:lvl2pPr>
              <a:defRPr sz="1650"/>
            </a:lvl2pPr>
            <a:lvl3pPr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 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52963" y="982306"/>
            <a:ext cx="4038600" cy="5140029"/>
          </a:xfrm>
        </p:spPr>
        <p:txBody>
          <a:bodyPr/>
          <a:lstStyle>
            <a:lvl1pPr>
              <a:lnSpc>
                <a:spcPts val="2250"/>
              </a:lnSpc>
              <a:defRPr sz="1800" baseline="0"/>
            </a:lvl1pPr>
            <a:lvl2pPr>
              <a:defRPr sz="1650"/>
            </a:lvl2pPr>
            <a:lvl3pPr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 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52604" y="6348611"/>
            <a:ext cx="458972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42507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Line Title and 3-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9" y="982305"/>
            <a:ext cx="8234362" cy="1970446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497" y="6348611"/>
            <a:ext cx="42808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9" y="3030181"/>
            <a:ext cx="3890962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3" y="3030181"/>
            <a:ext cx="4224337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3814878908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Line Title and 3-Area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9" y="4148838"/>
            <a:ext cx="8234362" cy="1970446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3497" y="6348611"/>
            <a:ext cx="42808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9" y="990294"/>
            <a:ext cx="3890962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3" y="990294"/>
            <a:ext cx="4224337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787339338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9" y="1489300"/>
            <a:ext cx="8234362" cy="4567468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2030" y="6348611"/>
            <a:ext cx="409545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85536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Line 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2438" y="1492038"/>
            <a:ext cx="4038600" cy="4688445"/>
          </a:xfrm>
        </p:spPr>
        <p:txBody>
          <a:bodyPr/>
          <a:lstStyle>
            <a:lvl1pPr>
              <a:lnSpc>
                <a:spcPts val="2250"/>
              </a:lnSpc>
              <a:defRPr sz="1800" baseline="0"/>
            </a:lvl1pPr>
            <a:lvl2pPr>
              <a:defRPr sz="1650"/>
            </a:lvl2pPr>
            <a:lvl3pPr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 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52963" y="1492038"/>
            <a:ext cx="4038600" cy="4688445"/>
          </a:xfrm>
        </p:spPr>
        <p:txBody>
          <a:bodyPr/>
          <a:lstStyle>
            <a:lvl1pPr>
              <a:lnSpc>
                <a:spcPts val="2250"/>
              </a:lnSpc>
              <a:defRPr sz="1800" baseline="0"/>
            </a:lvl1pPr>
            <a:lvl2pPr>
              <a:defRPr sz="1650"/>
            </a:lvl2pPr>
            <a:lvl3pPr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 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71139" y="6348611"/>
            <a:ext cx="440437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91929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Title and 3-Area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9" y="1489302"/>
            <a:ext cx="8234362" cy="1465567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2030" y="6348611"/>
            <a:ext cx="409545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9" y="3030181"/>
            <a:ext cx="3890962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3" y="3030181"/>
            <a:ext cx="4224337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2377572099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Title and 3-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439" y="4647367"/>
            <a:ext cx="8234362" cy="1465567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2030" y="6348611"/>
            <a:ext cx="409545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9" y="1489247"/>
            <a:ext cx="3890962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3" y="1489247"/>
            <a:ext cx="4224337" cy="3094395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defRPr sz="1800" baseline="0"/>
            </a:lvl1pPr>
            <a:lvl2pPr>
              <a:lnSpc>
                <a:spcPct val="100000"/>
              </a:lnSpc>
              <a:defRPr sz="1650" baseline="0"/>
            </a:lvl2pPr>
            <a:lvl3pPr>
              <a:lnSpc>
                <a:spcPct val="100000"/>
              </a:lnSpc>
              <a:defRPr sz="15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2488003726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48611"/>
            <a:ext cx="415723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05497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8A2D7F5-9183-49F2-A442-A343F9239000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9FB8243-F892-4D85-BB54-D45FFFCE95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7231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1139" y="6348611"/>
            <a:ext cx="440437" cy="365125"/>
          </a:xfrm>
        </p:spPr>
        <p:txBody>
          <a:bodyPr/>
          <a:lstStyle/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048000"/>
            <a:ext cx="7772400" cy="533400"/>
          </a:xfr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2272430220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5A5DF-54D6-43B7-B4B0-E0EEE24E48DE}" type="datetime1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non-ITAR presentation, for public release and reproduction from FSW website.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F3FC3-7A86-4B6D-9199-4691EDE53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986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5898D-C5D3-4D22-A73C-194A2C277D7A}" type="datetime1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non-ITAR presentation, for public release and reproduction from FSW website.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4B9F1-8376-4720-92D5-0462E5ECA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98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DE259-B62A-4188-8AF8-8AD7CBC68A81}" type="datetime1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non-ITAR presentation, for public release and reproduction from FSW website.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70539-2FF4-4806-B852-C48FC48B2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598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06BCB-7BB1-46C4-B3C5-429DDA4223E7}" type="datetime1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non-ITAR presentation, for public release and reproduction from FSW website.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0D1ED-3983-4D59-95A8-011517D47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546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F0D9C-474E-4A87-A1BC-D0E58CEBA6F5}" type="datetime1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non-ITAR presentation, for public release and reproduction from FSW website.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2F5CF-D4FE-438C-BFB8-5DDD746DF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26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7B44E-CDF2-4E9D-96BA-F825DB653174}" type="datetime1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non-ITAR presentation, for public release and reproduction from FSW website.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97137-ADCC-4FB2-9C15-AF914EB87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647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AC59B-A2C2-4F5B-B8A8-A75ED31FEF22}" type="datetime1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non-ITAR presentation, for public release and reproduction from FSW website.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E9B7A-5710-4321-A32B-22E816950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11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9FB8B-AA92-4EB3-BECB-2EE67C18A9D7}" type="datetime1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non-ITAR presentation, for public release and reproduction from FSW website.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60F8-07F8-437A-A8EE-4B64834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833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978AC-63CE-49CA-A898-062E1EE639D9}" type="datetime1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non-ITAR presentation, for public release and reproduction from FSW website.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EA9EE-7759-4D2F-923D-CBFB9F38C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76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8A2D7F5-9183-49F2-A442-A343F9239000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9FB8243-F892-4D85-BB54-D45FFFCE95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9602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1E4E0-5D7B-441A-B56B-61DE0136F9D8}" type="datetime1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non-ITAR presentation, for public release and reproduction from FSW website.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30260-2185-416B-B517-40B457DFF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722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28E8B-2FD1-4849-BE30-EBB3B3B07A3F}" type="datetime1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non-ITAR presentation, for public release and reproduction from FSW website.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AA964-90A0-47E6-BFD4-597883E31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960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52400" y="1066800"/>
            <a:ext cx="8839200" cy="55626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84238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898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8A2D7F5-9183-49F2-A442-A343F9239000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9FB8243-F892-4D85-BB54-D45FFFCE95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70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8A2D7F5-9183-49F2-A442-A343F9239000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9FB8243-F892-4D85-BB54-D45FFFCE95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58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8A2D7F5-9183-49F2-A442-A343F9239000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9FB8243-F892-4D85-BB54-D45FFFCE95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34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Box 39"/>
          <p:cNvSpPr txBox="1">
            <a:spLocks noChangeArrowheads="1"/>
          </p:cNvSpPr>
          <p:nvPr userDrawn="1"/>
        </p:nvSpPr>
        <p:spPr bwMode="auto">
          <a:xfrm>
            <a:off x="0" y="6673850"/>
            <a:ext cx="901700" cy="1841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r>
              <a:rPr lang="en-US" sz="800" b="0" dirty="0">
                <a:solidFill>
                  <a:schemeClr val="bg1"/>
                </a:solidFill>
                <a:latin typeface="Comic Sans MS" pitchFamily="66" charset="0"/>
              </a:rPr>
              <a:t>18</a:t>
            </a:r>
            <a:r>
              <a:rPr lang="en-US" sz="800" b="0" baseline="0" dirty="0">
                <a:solidFill>
                  <a:schemeClr val="bg1"/>
                </a:solidFill>
                <a:latin typeface="Comic Sans MS" pitchFamily="66" charset="0"/>
              </a:rPr>
              <a:t> January 2018</a:t>
            </a:r>
            <a:endParaRPr lang="en-US" sz="8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Text Box 41"/>
          <p:cNvSpPr txBox="1">
            <a:spLocks noChangeArrowheads="1"/>
          </p:cNvSpPr>
          <p:nvPr userDrawn="1"/>
        </p:nvSpPr>
        <p:spPr bwMode="auto">
          <a:xfrm>
            <a:off x="7315200" y="6675437"/>
            <a:ext cx="1828800" cy="182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r">
              <a:defRPr/>
            </a:pPr>
            <a:r>
              <a:rPr lang="en-US" sz="800" b="0" dirty="0">
                <a:solidFill>
                  <a:schemeClr val="bg1"/>
                </a:solidFill>
                <a:latin typeface="Comic Sans MS" pitchFamily="66" charset="0"/>
              </a:rPr>
              <a:t>Slide </a:t>
            </a:r>
            <a:fld id="{894355D4-077D-46E9-9368-ACCEB34011FA}" type="slidenum">
              <a:rPr lang="en-US" sz="800" b="0" smtClean="0">
                <a:solidFill>
                  <a:schemeClr val="bg1"/>
                </a:solidFill>
                <a:latin typeface="Comic Sans MS" pitchFamily="66" charset="0"/>
              </a:rPr>
              <a:pPr algn="r">
                <a:defRPr/>
              </a:pPr>
              <a:t>‹#›</a:t>
            </a:fld>
            <a:endParaRPr lang="en-US" sz="8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" name="Picture 2" descr="http://porky.space.swri.edu/uvs/img/header.jp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43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7879"/>
            <a:ext cx="9144000" cy="6400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3802" y="81477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438" y="1427206"/>
            <a:ext cx="8234362" cy="4698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799" y="6348609"/>
            <a:ext cx="4157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946BA"/>
                </a:solidFill>
                <a:latin typeface="Gill Sans Std" pitchFamily="34" charset="0"/>
              </a:defRPr>
            </a:lvl1pPr>
          </a:lstStyle>
          <a:p>
            <a:pPr>
              <a:defRPr/>
            </a:pPr>
            <a:fld id="{2886AA06-7627-4C8B-B6AE-D634DA8A5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7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600" b="1" i="0" kern="1200" baseline="0">
          <a:solidFill>
            <a:srgbClr val="1946BA"/>
          </a:solidFill>
          <a:effectLst/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ct val="20000"/>
        </a:spcBef>
        <a:buFont typeface="Wingdings" panose="05000000000000000000" pitchFamily="2" charset="2"/>
        <a:buChar char="§"/>
        <a:defRPr sz="2400" b="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–"/>
        <a:defRPr sz="22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082675" indent="-168275" algn="l" defTabSz="9144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3802" y="81477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439" y="1427206"/>
            <a:ext cx="8234362" cy="4698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348611"/>
            <a:ext cx="4157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1946BA"/>
                </a:solidFill>
                <a:latin typeface="Gill Sans Std" pitchFamily="34" charset="0"/>
              </a:defRPr>
            </a:lvl1pPr>
          </a:lstStyle>
          <a:p>
            <a:fld id="{511E60E2-5F03-4AD1-8874-AA9ACC93B3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39">
            <a:extLst>
              <a:ext uri="{FF2B5EF4-FFF2-40B4-BE49-F238E27FC236}">
                <a16:creationId xmlns:a16="http://schemas.microsoft.com/office/drawing/2014/main" id="{1BA87505-A017-4BD6-89FA-1A32F08E28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673850"/>
            <a:ext cx="901700" cy="1841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r>
              <a:rPr lang="en-US" sz="800" b="0" baseline="0" dirty="0">
                <a:solidFill>
                  <a:schemeClr val="bg1"/>
                </a:solidFill>
                <a:latin typeface="Comic Sans MS" pitchFamily="66" charset="0"/>
              </a:rPr>
              <a:t>20 September 2018</a:t>
            </a:r>
            <a:endParaRPr lang="en-US" sz="8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Text Box 41">
            <a:extLst>
              <a:ext uri="{FF2B5EF4-FFF2-40B4-BE49-F238E27FC236}">
                <a16:creationId xmlns:a16="http://schemas.microsoft.com/office/drawing/2014/main" id="{EEC7CD82-74B5-4C64-AC93-7AC969A25A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15200" y="6675437"/>
            <a:ext cx="1828800" cy="182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r">
              <a:defRPr/>
            </a:pPr>
            <a:r>
              <a:rPr lang="en-US" sz="800" b="0" dirty="0">
                <a:solidFill>
                  <a:schemeClr val="bg1"/>
                </a:solidFill>
                <a:latin typeface="Comic Sans MS" pitchFamily="66" charset="0"/>
              </a:rPr>
              <a:t>Slide </a:t>
            </a:r>
            <a:fld id="{894355D4-077D-46E9-9368-ACCEB34011FA}" type="slidenum">
              <a:rPr lang="en-US" sz="800" b="0" smtClean="0">
                <a:solidFill>
                  <a:schemeClr val="bg1"/>
                </a:solidFill>
                <a:latin typeface="Comic Sans MS" pitchFamily="66" charset="0"/>
              </a:rPr>
              <a:pPr algn="r">
                <a:defRPr/>
              </a:pPr>
              <a:t>‹#›</a:t>
            </a:fld>
            <a:endParaRPr lang="en-US" sz="8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" name="Picture 2" descr="http://porky.space.swri.edu/uvs/img/header.jpg">
            <a:extLst>
              <a:ext uri="{FF2B5EF4-FFF2-40B4-BE49-F238E27FC236}">
                <a16:creationId xmlns:a16="http://schemas.microsoft.com/office/drawing/2014/main" id="{415BE46C-22EF-454C-8E36-3EFCDAD238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8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2700" b="1" i="0" kern="1200" baseline="0">
          <a:solidFill>
            <a:srgbClr val="1946BA"/>
          </a:solidFill>
          <a:effectLst/>
          <a:latin typeface="Gill Sans MT" panose="020B05020201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ct val="20000"/>
        </a:spcBef>
        <a:buFont typeface="Wingdings" panose="05000000000000000000" pitchFamily="2" charset="2"/>
        <a:buChar char="§"/>
        <a:defRPr sz="1800" b="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–"/>
        <a:defRPr sz="165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812006" indent="-126206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3802" y="81477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439" y="1427206"/>
            <a:ext cx="8234362" cy="4698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348611"/>
            <a:ext cx="4157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1946BA"/>
                </a:solidFill>
                <a:latin typeface="Gill Sans Std" pitchFamily="34" charset="0"/>
              </a:defRPr>
            </a:lvl1pPr>
          </a:lstStyle>
          <a:p>
            <a:fld id="{511E60E2-5F03-4AD1-8874-AA9ACC93B3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6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2700" b="1" i="0" kern="1200" baseline="0">
          <a:solidFill>
            <a:srgbClr val="1946BA"/>
          </a:solidFill>
          <a:effectLst/>
          <a:latin typeface="Gill Sans MT" panose="020B05020201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ct val="20000"/>
        </a:spcBef>
        <a:buFont typeface="Wingdings" panose="05000000000000000000" pitchFamily="2" charset="2"/>
        <a:buChar char="§"/>
        <a:defRPr sz="1800" b="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–"/>
        <a:defRPr sz="165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812006" indent="-126206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CD2B72-47E5-4B0C-8ACE-7E224D71241E}" type="datetime1">
              <a:rPr lang="en-US"/>
              <a:pPr>
                <a:defRPr/>
              </a:pPr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This is a non-ITAR presentation, for public release and reproduction from FSW website.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86AA06-7627-4C8B-B6AE-D634DA8A5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4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aul.hoeper@swri.or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Chris.lavalle@swri.org" TargetMode="External"/><Relationship Id="rId4" Type="http://schemas.openxmlformats.org/officeDocument/2006/relationships/hyperlink" Target="mailto:bradley.trantham@swri.or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commons.wikimedia.org/" TargetMode="External"/><Relationship Id="rId2" Type="http://schemas.openxmlformats.org/officeDocument/2006/relationships/hyperlink" Target="https://naif.jpl.nasa.gov/naif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aif.jpl.nasa.gov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pl.nasa.gov/missions/juno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1146175"/>
            <a:ext cx="7772400" cy="2486200"/>
          </a:xfrm>
        </p:spPr>
        <p:txBody>
          <a:bodyPr/>
          <a:lstStyle/>
          <a:p>
            <a:r>
              <a:rPr lang="en-US" sz="4800" dirty="0"/>
              <a:t>Juno UVS Ground </a:t>
            </a:r>
            <a:br>
              <a:rPr lang="en-US" sz="4800" dirty="0"/>
            </a:br>
            <a:r>
              <a:rPr lang="en-US" sz="4800" dirty="0"/>
              <a:t>Science Data Processing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5B3DA-DDBD-47BC-85B9-1BEF1905254C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1717963" y="6087631"/>
            <a:ext cx="5938981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1200" dirty="0"/>
              <a:t>This is a non-ITAR presentation, for public release and reproduction from FSW website.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888529D-A1F9-449E-8749-4D59D9506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9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3B870CC8-C06E-470F-9A8F-3083A8D37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741" y="4179841"/>
            <a:ext cx="7772400" cy="1823795"/>
          </a:xfrm>
        </p:spPr>
        <p:txBody>
          <a:bodyPr>
            <a:noAutofit/>
          </a:bodyPr>
          <a:lstStyle/>
          <a:p>
            <a:r>
              <a:rPr lang="en-US" sz="1600" b="1" dirty="0"/>
              <a:t>Paul Hoeper</a:t>
            </a:r>
          </a:p>
          <a:p>
            <a:r>
              <a:rPr lang="en-US" sz="1600" b="1" dirty="0">
                <a:hlinkClick r:id="rId3"/>
              </a:rPr>
              <a:t>paul.hoeper@swri.org</a:t>
            </a:r>
            <a:endParaRPr lang="en-US" sz="1600" b="1" dirty="0"/>
          </a:p>
          <a:p>
            <a:r>
              <a:rPr lang="en-US" sz="1600" b="1" dirty="0"/>
              <a:t>Brad </a:t>
            </a:r>
            <a:r>
              <a:rPr lang="en-US" sz="1600" b="1" dirty="0" err="1"/>
              <a:t>Trantham</a:t>
            </a:r>
            <a:endParaRPr lang="en-US" sz="1600" b="1" dirty="0"/>
          </a:p>
          <a:p>
            <a:r>
              <a:rPr lang="en-US" sz="1600" b="1" dirty="0">
                <a:hlinkClick r:id="rId4"/>
              </a:rPr>
              <a:t>bradley.trantham@swri.org</a:t>
            </a:r>
            <a:endParaRPr lang="en-US" sz="1600" b="1" dirty="0"/>
          </a:p>
          <a:p>
            <a:r>
              <a:rPr lang="en-US" sz="1600" b="1" dirty="0"/>
              <a:t>Chris La Valle</a:t>
            </a:r>
          </a:p>
          <a:p>
            <a:r>
              <a:rPr lang="en-US" sz="1600" b="1" dirty="0">
                <a:hlinkClick r:id="rId5"/>
              </a:rPr>
              <a:t>christopher.lavalle@swri.org</a:t>
            </a:r>
            <a:endParaRPr lang="en-US" sz="1600" b="1" dirty="0"/>
          </a:p>
          <a:p>
            <a:endParaRPr lang="en-US" sz="1600" b="1" dirty="0"/>
          </a:p>
          <a:p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20F9E-7722-46E5-A131-5810368D1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55" y="274638"/>
            <a:ext cx="8354291" cy="1143000"/>
          </a:xfrm>
        </p:spPr>
        <p:txBody>
          <a:bodyPr anchor="t"/>
          <a:lstStyle/>
          <a:p>
            <a:r>
              <a:rPr lang="en-US" dirty="0"/>
              <a:t>Juno Ultraviolet Spectrograph (UVS)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4B9EA-E035-4BA3-B93A-B4BCE68C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B95902-3D32-4CBC-BB25-FD4E1A5EE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94" y="1097628"/>
            <a:ext cx="7924800" cy="52006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3B9C586-9CF6-4F19-936C-E2320093ADBC}"/>
              </a:ext>
            </a:extLst>
          </p:cNvPr>
          <p:cNvGrpSpPr/>
          <p:nvPr/>
        </p:nvGrpSpPr>
        <p:grpSpPr>
          <a:xfrm>
            <a:off x="381000" y="976511"/>
            <a:ext cx="8398668" cy="5346827"/>
            <a:chOff x="381000" y="976511"/>
            <a:chExt cx="8398668" cy="5346827"/>
          </a:xfrm>
        </p:grpSpPr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53A793C3-AFFE-4B82-9930-4CE798A5B6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2415518"/>
              <a:ext cx="20745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9pPr>
            </a:lstStyle>
            <a:p>
              <a:r>
                <a:rPr lang="en-US" altLang="en-US" sz="1800" b="0" dirty="0">
                  <a:latin typeface="+mj-lt"/>
                </a:rPr>
                <a:t>Detector Electronics</a:t>
              </a:r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934819E5-1982-4EB0-83FD-C28F9E3D51E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237873" y="2919949"/>
              <a:ext cx="1141147" cy="7297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14" name="Text Box 7">
              <a:extLst>
                <a:ext uri="{FF2B5EF4-FFF2-40B4-BE49-F238E27FC236}">
                  <a16:creationId xmlns:a16="http://schemas.microsoft.com/office/drawing/2014/main" id="{785B89B1-F169-4B85-B13C-FAF6128E57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0300" y="5906427"/>
              <a:ext cx="12475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9pPr>
            </a:lstStyle>
            <a:p>
              <a:r>
                <a:rPr lang="en-US" altLang="en-US" sz="1800" b="0" dirty="0">
                  <a:latin typeface="+mj-lt"/>
                </a:rPr>
                <a:t>OAP Mirror</a:t>
              </a: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1C4A0BF0-7BB3-4EDA-A3A5-A6F93A5BCE8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2062863" y="5014120"/>
              <a:ext cx="572734" cy="12118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16" name="Text Box 9">
              <a:extLst>
                <a:ext uri="{FF2B5EF4-FFF2-40B4-BE49-F238E27FC236}">
                  <a16:creationId xmlns:a16="http://schemas.microsoft.com/office/drawing/2014/main" id="{4E3AF717-59D6-4331-90AF-ABBFBB0B7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399" y="1850861"/>
              <a:ext cx="24421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9pPr>
            </a:lstStyle>
            <a:p>
              <a:r>
                <a:rPr lang="en-US" altLang="en-US" sz="1800" b="0" dirty="0">
                  <a:latin typeface="+mj-lt"/>
                </a:rPr>
                <a:t>MCP Detector Assembly</a:t>
              </a: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63C8A034-54AA-49EF-BE88-45988EA42F1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2821041" y="2355609"/>
              <a:ext cx="1102241" cy="833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18" name="Text Box 13">
              <a:extLst>
                <a:ext uri="{FF2B5EF4-FFF2-40B4-BE49-F238E27FC236}">
                  <a16:creationId xmlns:a16="http://schemas.microsoft.com/office/drawing/2014/main" id="{1696FD6D-43D9-4BC1-B0A3-C5955FA4F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198" y="1318527"/>
              <a:ext cx="15252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9pPr>
            </a:lstStyle>
            <a:p>
              <a:r>
                <a:rPr lang="en-US" altLang="en-US" sz="1800" b="0" dirty="0">
                  <a:latin typeface="+mj-lt"/>
                </a:rPr>
                <a:t>Detector Door</a:t>
              </a:r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B497CE0F-D024-4AEB-8289-19B9C2DFFD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3199109" y="2461248"/>
              <a:ext cx="1840315" cy="2084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20" name="Text Box 15">
              <a:extLst>
                <a:ext uri="{FF2B5EF4-FFF2-40B4-BE49-F238E27FC236}">
                  <a16:creationId xmlns:a16="http://schemas.microsoft.com/office/drawing/2014/main" id="{68192B5E-59D4-4361-9A51-470D93FF4C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4574" y="1916992"/>
              <a:ext cx="4732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9pPr>
            </a:lstStyle>
            <a:p>
              <a:r>
                <a:rPr lang="en-US" altLang="en-US" sz="1800" b="0" dirty="0">
                  <a:latin typeface="+mj-lt"/>
                </a:rPr>
                <a:t>Slit</a:t>
              </a:r>
            </a:p>
          </p:txBody>
        </p:sp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27715AD5-6AB7-4CDA-80DB-CFBEE451672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 flipV="1">
              <a:off x="3554409" y="2983733"/>
              <a:ext cx="1703075" cy="2084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C6886E86-B02A-4D91-8D85-7CABD65CF3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4262" y="5954006"/>
              <a:ext cx="8158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9pPr>
            </a:lstStyle>
            <a:p>
              <a:r>
                <a:rPr lang="en-US" altLang="en-US" sz="1800" b="0" dirty="0">
                  <a:latin typeface="+mj-lt"/>
                </a:rPr>
                <a:t>Baffles</a:t>
              </a:r>
            </a:p>
          </p:txBody>
        </p:sp>
        <p:sp>
          <p:nvSpPr>
            <p:cNvPr id="23" name="Line 18">
              <a:extLst>
                <a:ext uri="{FF2B5EF4-FFF2-40B4-BE49-F238E27FC236}">
                  <a16:creationId xmlns:a16="http://schemas.microsoft.com/office/drawing/2014/main" id="{666206CA-BE6F-4FB7-A7E2-0CF29B3DAAE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868333" y="5247144"/>
              <a:ext cx="1146742" cy="266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E26389F4-5501-4E9E-A5F7-AF026EE6D32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5061698" y="4465958"/>
              <a:ext cx="1965781" cy="6189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25" name="Text Box 20">
              <a:extLst>
                <a:ext uri="{FF2B5EF4-FFF2-40B4-BE49-F238E27FC236}">
                  <a16:creationId xmlns:a16="http://schemas.microsoft.com/office/drawing/2014/main" id="{13A0A569-FC99-4955-8D9D-FB6FB3FE3F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6614" y="5741637"/>
              <a:ext cx="15458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9pPr>
            </a:lstStyle>
            <a:p>
              <a:r>
                <a:rPr lang="en-US" altLang="en-US" sz="1800" b="0" dirty="0">
                  <a:latin typeface="+mj-lt"/>
                </a:rPr>
                <a:t>Aperture Door</a:t>
              </a:r>
            </a:p>
          </p:txBody>
        </p:sp>
        <p:sp>
          <p:nvSpPr>
            <p:cNvPr id="26" name="Text Box 21">
              <a:extLst>
                <a:ext uri="{FF2B5EF4-FFF2-40B4-BE49-F238E27FC236}">
                  <a16:creationId xmlns:a16="http://schemas.microsoft.com/office/drawing/2014/main" id="{CE9FBE62-2419-440B-9FED-860063C118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1775" y="5112002"/>
              <a:ext cx="16122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9pPr>
            </a:lstStyle>
            <a:p>
              <a:pPr algn="ctr"/>
              <a:r>
                <a:rPr lang="en-US" altLang="en-US" sz="1800" b="0" dirty="0">
                  <a:latin typeface="+mj-lt"/>
                </a:rPr>
                <a:t>Fail-Safe Door</a:t>
              </a:r>
            </a:p>
          </p:txBody>
        </p:sp>
        <p:sp>
          <p:nvSpPr>
            <p:cNvPr id="27" name="Line 22">
              <a:extLst>
                <a:ext uri="{FF2B5EF4-FFF2-40B4-BE49-F238E27FC236}">
                  <a16:creationId xmlns:a16="http://schemas.microsoft.com/office/drawing/2014/main" id="{E85A922B-CAAB-481D-B887-8CC8504506E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5117124" y="4490009"/>
              <a:ext cx="1028298" cy="2076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28" name="Text Box 23">
              <a:extLst>
                <a:ext uri="{FF2B5EF4-FFF2-40B4-BE49-F238E27FC236}">
                  <a16:creationId xmlns:a16="http://schemas.microsoft.com/office/drawing/2014/main" id="{6DD2AD26-3950-4D13-A945-FEA0E44849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4907" y="4600706"/>
              <a:ext cx="137476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9pPr>
            </a:lstStyle>
            <a:p>
              <a:pPr algn="ctr"/>
              <a:r>
                <a:rPr lang="en-US" altLang="en-US" sz="1800" b="0" dirty="0">
                  <a:latin typeface="+mj-lt"/>
                </a:rPr>
                <a:t>Entrance Baffle</a:t>
              </a:r>
            </a:p>
          </p:txBody>
        </p:sp>
        <p:sp>
          <p:nvSpPr>
            <p:cNvPr id="29" name="Line 24">
              <a:extLst>
                <a:ext uri="{FF2B5EF4-FFF2-40B4-BE49-F238E27FC236}">
                  <a16:creationId xmlns:a16="http://schemas.microsoft.com/office/drawing/2014/main" id="{230A924E-B505-4733-8569-FD53031A78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7084303" y="4386427"/>
              <a:ext cx="426851" cy="4148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30" name="Text Box 25">
              <a:extLst>
                <a:ext uri="{FF2B5EF4-FFF2-40B4-BE49-F238E27FC236}">
                  <a16:creationId xmlns:a16="http://schemas.microsoft.com/office/drawing/2014/main" id="{C0700CFA-A664-4547-AC60-C3203F5D5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0507" y="1456699"/>
              <a:ext cx="128028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9pPr>
            </a:lstStyle>
            <a:p>
              <a:pPr algn="ctr"/>
              <a:r>
                <a:rPr lang="en-US" altLang="en-US" sz="1800" b="0" dirty="0">
                  <a:latin typeface="+mj-lt"/>
                </a:rPr>
                <a:t>Scan Mirror</a:t>
              </a:r>
            </a:p>
            <a:p>
              <a:pPr algn="ctr"/>
              <a:r>
                <a:rPr lang="en-US" altLang="en-US" sz="1800" b="0" dirty="0">
                  <a:latin typeface="+mj-lt"/>
                </a:rPr>
                <a:t>Assembly</a:t>
              </a:r>
            </a:p>
          </p:txBody>
        </p:sp>
        <p:sp>
          <p:nvSpPr>
            <p:cNvPr id="31" name="Line 26">
              <a:extLst>
                <a:ext uri="{FF2B5EF4-FFF2-40B4-BE49-F238E27FC236}">
                  <a16:creationId xmlns:a16="http://schemas.microsoft.com/office/drawing/2014/main" id="{06ED37E8-B882-4FA0-95FB-C2F3D6DEBB0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 flipV="1">
              <a:off x="6261519" y="2597998"/>
              <a:ext cx="1436082" cy="425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32" name="Line 27">
              <a:extLst>
                <a:ext uri="{FF2B5EF4-FFF2-40B4-BE49-F238E27FC236}">
                  <a16:creationId xmlns:a16="http://schemas.microsoft.com/office/drawing/2014/main" id="{3605CDC1-9041-44D1-BF1D-86D20283BC1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6786064" y="2499129"/>
              <a:ext cx="1012477" cy="1998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33" name="Text Box 29">
              <a:extLst>
                <a:ext uri="{FF2B5EF4-FFF2-40B4-BE49-F238E27FC236}">
                  <a16:creationId xmlns:a16="http://schemas.microsoft.com/office/drawing/2014/main" id="{3C111CC6-5AE1-4D37-B625-BC421E727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9759" y="976511"/>
              <a:ext cx="16780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pitchFamily="36" charset="-128"/>
                </a:defRPr>
              </a:lvl9pPr>
            </a:lstStyle>
            <a:p>
              <a:r>
                <a:rPr lang="en-US" altLang="en-US" sz="1800" b="0" dirty="0">
                  <a:latin typeface="+mj-lt"/>
                </a:rPr>
                <a:t>Toroidal Grating</a:t>
              </a:r>
            </a:p>
          </p:txBody>
        </p:sp>
        <p:sp>
          <p:nvSpPr>
            <p:cNvPr id="34" name="Line 30">
              <a:extLst>
                <a:ext uri="{FF2B5EF4-FFF2-40B4-BE49-F238E27FC236}">
                  <a16:creationId xmlns:a16="http://schemas.microsoft.com/office/drawing/2014/main" id="{A4219DB1-E30A-4299-8D7E-FFC5F73E611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 flipV="1">
              <a:off x="5308819" y="1876377"/>
              <a:ext cx="1409301" cy="348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35" name="Line 18">
              <a:extLst>
                <a:ext uri="{FF2B5EF4-FFF2-40B4-BE49-F238E27FC236}">
                  <a16:creationId xmlns:a16="http://schemas.microsoft.com/office/drawing/2014/main" id="{A815440E-3CF8-4F14-8AEC-2DE32B85281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799586" y="5158001"/>
              <a:ext cx="953428" cy="573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38" name="AutoShape 39">
            <a:extLst>
              <a:ext uri="{FF2B5EF4-FFF2-40B4-BE49-F238E27FC236}">
                <a16:creationId xmlns:a16="http://schemas.microsoft.com/office/drawing/2014/main" id="{0874D350-4066-47A9-93AD-94AA9203AE2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200639" y="5148144"/>
            <a:ext cx="261512" cy="312743"/>
          </a:xfrm>
          <a:prstGeom prst="star5">
            <a:avLst/>
          </a:prstGeom>
          <a:solidFill>
            <a:srgbClr val="800080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Line 34">
            <a:extLst>
              <a:ext uri="{FF2B5EF4-FFF2-40B4-BE49-F238E27FC236}">
                <a16:creationId xmlns:a16="http://schemas.microsoft.com/office/drawing/2014/main" id="{11E9F19E-F6C9-48AB-A458-F603D9A92FF0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3862022" y="2760485"/>
            <a:ext cx="1569077" cy="3322890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Line 35">
            <a:extLst>
              <a:ext uri="{FF2B5EF4-FFF2-40B4-BE49-F238E27FC236}">
                <a16:creationId xmlns:a16="http://schemas.microsoft.com/office/drawing/2014/main" id="{F528DFB4-C495-4526-BD95-E804AA2C5D33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4656121" y="2500144"/>
            <a:ext cx="801829" cy="150724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Line 36">
            <a:extLst>
              <a:ext uri="{FF2B5EF4-FFF2-40B4-BE49-F238E27FC236}">
                <a16:creationId xmlns:a16="http://schemas.microsoft.com/office/drawing/2014/main" id="{CCD2CAFE-0389-4796-A017-9026F8FD9DAE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4725033" y="2314028"/>
            <a:ext cx="561928" cy="160932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Line 37">
            <a:extLst>
              <a:ext uri="{FF2B5EF4-FFF2-40B4-BE49-F238E27FC236}">
                <a16:creationId xmlns:a16="http://schemas.microsoft.com/office/drawing/2014/main" id="{39353189-BF07-4779-AB16-F12A58760B91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4810234" y="2159328"/>
            <a:ext cx="322028" cy="167882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Line 38">
            <a:extLst>
              <a:ext uri="{FF2B5EF4-FFF2-40B4-BE49-F238E27FC236}">
                <a16:creationId xmlns:a16="http://schemas.microsoft.com/office/drawing/2014/main" id="{275ED292-4F68-451C-B47B-29B784EF0629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205913" y="2616927"/>
            <a:ext cx="2368744" cy="2810340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82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9 0.0044 L -0.11007 -0.24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07 -0.24005 L -0.47674 -0.0178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674 -0.01782 L -0.17674 -0.351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74 -0.35116 L -0.34341 -0.2733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2222 L -0.11007 -0.240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7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2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07 -0.24005 L -0.46841 -0.017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674 -0.01782 L -0.17674 -0.3511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42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74 -0.35116 L -0.36007 -0.3067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8" grpId="6" animBg="1"/>
      <p:bldP spid="38" grpId="7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FA62214-3ADE-4A57-B6A6-DA7034112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55" y="274638"/>
            <a:ext cx="8354291" cy="1143000"/>
          </a:xfrm>
        </p:spPr>
        <p:txBody>
          <a:bodyPr anchor="t"/>
          <a:lstStyle/>
          <a:p>
            <a:r>
              <a:rPr lang="en-US" dirty="0"/>
              <a:t>Juno Ultraviolet Spectrograph (UVS)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95F3B24-35D5-4678-ABE9-D6BBA79520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UVS Team Lead: Randy Gladstone (</a:t>
            </a:r>
            <a:r>
              <a:rPr lang="en-US" sz="2000" dirty="0" err="1"/>
              <a:t>SwRI</a:t>
            </a:r>
            <a:r>
              <a:rPr lang="en-US" sz="2000" dirty="0"/>
              <a:t>)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u="sng" dirty="0"/>
              <a:t>UVS mission goals:</a:t>
            </a:r>
          </a:p>
          <a:p>
            <a:r>
              <a:rPr lang="en-US" sz="2000" dirty="0"/>
              <a:t>Characterize Jupiter’s Aurorae</a:t>
            </a:r>
          </a:p>
          <a:p>
            <a:r>
              <a:rPr lang="en-US" sz="2000" dirty="0"/>
              <a:t>Map the precipitating electron energies</a:t>
            </a:r>
          </a:p>
          <a:p>
            <a:pPr>
              <a:lnSpc>
                <a:spcPct val="85000"/>
              </a:lnSpc>
            </a:pPr>
            <a:r>
              <a:rPr lang="en-US" altLang="en-US" sz="2000" dirty="0">
                <a:ea typeface="ＭＳ Ｐゴシック" charset="0"/>
                <a:cs typeface="ＭＳ Ｐゴシック" charset="0"/>
              </a:rPr>
              <a:t>Observe the S/C footprint region to compare UVS data with particle &amp; waves data</a:t>
            </a:r>
          </a:p>
          <a:p>
            <a:pPr>
              <a:lnSpc>
                <a:spcPct val="85000"/>
              </a:lnSpc>
            </a:pPr>
            <a:r>
              <a:rPr lang="en-US" altLang="en-US" sz="2000" dirty="0">
                <a:ea typeface="ＭＳ Ｐゴシック" charset="0"/>
                <a:cs typeface="ＭＳ Ｐゴシック" charset="0"/>
              </a:rPr>
              <a:t>Look for structure &amp; variability in low-latitude airglow </a:t>
            </a:r>
            <a:r>
              <a:rPr lang="en-US" altLang="en-US" sz="2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emissions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DC18D-9413-4F73-884B-BE48E17B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6E8BF0-3A56-4D22-BDBD-B5CF4B4F0E4E}"/>
              </a:ext>
            </a:extLst>
          </p:cNvPr>
          <p:cNvGrpSpPr/>
          <p:nvPr/>
        </p:nvGrpSpPr>
        <p:grpSpPr>
          <a:xfrm>
            <a:off x="394855" y="2004992"/>
            <a:ext cx="3938588" cy="3348037"/>
            <a:chOff x="394855" y="2004992"/>
            <a:chExt cx="3938588" cy="3348037"/>
          </a:xfrm>
        </p:grpSpPr>
        <p:pic>
          <p:nvPicPr>
            <p:cNvPr id="14" name="Picture 25" descr="Juno_Top_Assy_27Sep07z">
              <a:extLst>
                <a:ext uri="{FF2B5EF4-FFF2-40B4-BE49-F238E27FC236}">
                  <a16:creationId xmlns:a16="http://schemas.microsoft.com/office/drawing/2014/main" id="{AC473FE9-0482-43E0-B92B-656287169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2"/>
            <a:stretch>
              <a:fillRect/>
            </a:stretch>
          </p:blipFill>
          <p:spPr bwMode="auto">
            <a:xfrm>
              <a:off x="394855" y="2004992"/>
              <a:ext cx="3938588" cy="3348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7F2B99-6BD7-430F-9092-41694387FD74}"/>
                </a:ext>
              </a:extLst>
            </p:cNvPr>
            <p:cNvSpPr/>
            <p:nvPr/>
          </p:nvSpPr>
          <p:spPr>
            <a:xfrm>
              <a:off x="1301086" y="3733780"/>
              <a:ext cx="444844" cy="432486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FA8327-EEEE-49E2-BA87-6F4B108061B0}"/>
              </a:ext>
            </a:extLst>
          </p:cNvPr>
          <p:cNvGrpSpPr/>
          <p:nvPr/>
        </p:nvGrpSpPr>
        <p:grpSpPr>
          <a:xfrm>
            <a:off x="3614649" y="3306742"/>
            <a:ext cx="1042273" cy="796369"/>
            <a:chOff x="3614649" y="3306742"/>
            <a:chExt cx="1042273" cy="796369"/>
          </a:xfrm>
        </p:grpSpPr>
        <p:sp>
          <p:nvSpPr>
            <p:cNvPr id="16" name="AutoShape 7">
              <a:extLst>
                <a:ext uri="{FF2B5EF4-FFF2-40B4-BE49-F238E27FC236}">
                  <a16:creationId xmlns:a16="http://schemas.microsoft.com/office/drawing/2014/main" id="{E2168998-407D-4C2A-AEAE-FEA071CE09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747999" y="3389292"/>
              <a:ext cx="427037" cy="261938"/>
            </a:xfrm>
            <a:prstGeom prst="curvedRightArrow">
              <a:avLst>
                <a:gd name="adj1" fmla="val 20000"/>
                <a:gd name="adj2" fmla="val 40000"/>
                <a:gd name="adj3" fmla="val 54343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8">
              <a:extLst>
                <a:ext uri="{FF2B5EF4-FFF2-40B4-BE49-F238E27FC236}">
                  <a16:creationId xmlns:a16="http://schemas.microsoft.com/office/drawing/2014/main" id="{F76322D5-4430-4651-9445-B27847DE0F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4649" y="3733779"/>
              <a:ext cx="104227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Spin Axis</a:t>
              </a:r>
            </a:p>
          </p:txBody>
        </p:sp>
        <p:sp>
          <p:nvSpPr>
            <p:cNvPr id="19" name="AutoShape 26">
              <a:extLst>
                <a:ext uri="{FF2B5EF4-FFF2-40B4-BE49-F238E27FC236}">
                  <a16:creationId xmlns:a16="http://schemas.microsoft.com/office/drawing/2014/main" id="{C08F873B-2B61-49B9-B535-169AF1B18F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113918" y="3409136"/>
              <a:ext cx="95250" cy="366712"/>
            </a:xfrm>
            <a:prstGeom prst="upArrow">
              <a:avLst>
                <a:gd name="adj1" fmla="val 50000"/>
                <a:gd name="adj2" fmla="val 96250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8E519A-463E-44E3-ABB1-3A7997F5349D}"/>
              </a:ext>
            </a:extLst>
          </p:cNvPr>
          <p:cNvGrpSpPr/>
          <p:nvPr/>
        </p:nvGrpSpPr>
        <p:grpSpPr>
          <a:xfrm>
            <a:off x="1491947" y="4375167"/>
            <a:ext cx="2333183" cy="780457"/>
            <a:chOff x="1491947" y="4375167"/>
            <a:chExt cx="2333183" cy="780457"/>
          </a:xfrm>
        </p:grpSpPr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6AB47E2D-6225-470C-917F-652D154BE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6317" y="4786292"/>
              <a:ext cx="57881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UVS</a:t>
              </a:r>
            </a:p>
          </p:txBody>
        </p:sp>
        <p:sp>
          <p:nvSpPr>
            <p:cNvPr id="24" name="AutoShape 26">
              <a:extLst>
                <a:ext uri="{FF2B5EF4-FFF2-40B4-BE49-F238E27FC236}">
                  <a16:creationId xmlns:a16="http://schemas.microsoft.com/office/drawing/2014/main" id="{479AFE54-54EA-4BBD-94DD-210600253C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07852">
              <a:off x="2410904" y="3456210"/>
              <a:ext cx="93927" cy="1931842"/>
            </a:xfrm>
            <a:prstGeom prst="upArrow">
              <a:avLst>
                <a:gd name="adj1" fmla="val 50000"/>
                <a:gd name="adj2" fmla="val 96250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1E4E1C-B112-4275-88C5-C2C9D023FCAF}"/>
              </a:ext>
            </a:extLst>
          </p:cNvPr>
          <p:cNvGrpSpPr/>
          <p:nvPr/>
        </p:nvGrpSpPr>
        <p:grpSpPr>
          <a:xfrm>
            <a:off x="2283843" y="2151134"/>
            <a:ext cx="2049600" cy="437807"/>
            <a:chOff x="2283843" y="2151134"/>
            <a:chExt cx="2049600" cy="437807"/>
          </a:xfrm>
        </p:grpSpPr>
        <p:sp>
          <p:nvSpPr>
            <p:cNvPr id="23" name="Text Box 30">
              <a:extLst>
                <a:ext uri="{FF2B5EF4-FFF2-40B4-BE49-F238E27FC236}">
                  <a16:creationId xmlns:a16="http://schemas.microsoft.com/office/drawing/2014/main" id="{C5A5E842-1BCD-47F9-AE01-D2FFBBF948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3843" y="2151134"/>
              <a:ext cx="20496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 b="1" dirty="0">
                  <a:solidFill>
                    <a:srgbClr val="FF0000"/>
                  </a:solidFill>
                  <a:latin typeface="+mj-lt"/>
                </a:rPr>
                <a:t>Scan Mirror motion</a:t>
              </a:r>
              <a:endParaRPr lang="en-US" altLang="en-US" sz="1800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43074CD-3AAB-4AE2-B1A1-4838AE44765A}"/>
                </a:ext>
              </a:extLst>
            </p:cNvPr>
            <p:cNvGrpSpPr/>
            <p:nvPr/>
          </p:nvGrpSpPr>
          <p:grpSpPr>
            <a:xfrm>
              <a:off x="2963093" y="2491467"/>
              <a:ext cx="604749" cy="97474"/>
              <a:chOff x="4541838" y="3084513"/>
              <a:chExt cx="604749" cy="97474"/>
            </a:xfrm>
          </p:grpSpPr>
          <p:sp>
            <p:nvSpPr>
              <p:cNvPr id="25" name="AutoShape 26">
                <a:extLst>
                  <a:ext uri="{FF2B5EF4-FFF2-40B4-BE49-F238E27FC236}">
                    <a16:creationId xmlns:a16="http://schemas.microsoft.com/office/drawing/2014/main" id="{D7725E9C-8408-4F27-BECC-8D87D6447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842625" y="2875801"/>
                <a:ext cx="95250" cy="512674"/>
              </a:xfrm>
              <a:prstGeom prst="upArrow">
                <a:avLst>
                  <a:gd name="adj1" fmla="val 50000"/>
                  <a:gd name="adj2" fmla="val 96250"/>
                </a:avLst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AutoShape 26">
                <a:extLst>
                  <a:ext uri="{FF2B5EF4-FFF2-40B4-BE49-F238E27FC236}">
                    <a16:creationId xmlns:a16="http://schemas.microsoft.com/office/drawing/2014/main" id="{D0E6CC6D-E23D-4FE8-B22C-6062FE30D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4750550" y="2878025"/>
                <a:ext cx="95250" cy="512674"/>
              </a:xfrm>
              <a:prstGeom prst="upArrow">
                <a:avLst>
                  <a:gd name="adj1" fmla="val 50000"/>
                  <a:gd name="adj2" fmla="val 96250"/>
                </a:avLst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0886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05OBSwide_slit__ptails_spat_res_0.50_build_start_spin_0512_b_cr_image_nort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854"/>
            <a:ext cx="9144000" cy="46048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3EAE18-0A40-412A-8B2B-ED969EF20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51442"/>
          </a:xfrm>
        </p:spPr>
        <p:txBody>
          <a:bodyPr tIns="0" anchor="t"/>
          <a:lstStyle/>
          <a:p>
            <a:r>
              <a:rPr lang="en-US" dirty="0"/>
              <a:t>UVS Science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5585254"/>
            <a:ext cx="9144000" cy="609600"/>
          </a:xfrm>
        </p:spPr>
        <p:txBody>
          <a:bodyPr>
            <a:normAutofit fontScale="85000" lnSpcReduction="10000"/>
          </a:bodyPr>
          <a:lstStyle/>
          <a:p>
            <a:pPr marL="0">
              <a:lnSpc>
                <a:spcPct val="95000"/>
              </a:lnSpc>
              <a:buNone/>
            </a:pPr>
            <a:r>
              <a:rPr lang="en-US" altLang="en-US" sz="3600" dirty="0">
                <a:ea typeface="ＭＳ Ｐゴシック" charset="0"/>
                <a:cs typeface="ＭＳ Ｐゴシック" charset="0"/>
              </a:rPr>
              <a:t>It takes ~40 spins to produce a full image at 0.6 R</a:t>
            </a:r>
            <a:r>
              <a:rPr lang="en-US" altLang="en-US" sz="3600" baseline="-25000" dirty="0">
                <a:ea typeface="ＭＳ Ｐゴシック" charset="0"/>
                <a:cs typeface="ＭＳ Ｐゴシック" charset="0"/>
              </a:rPr>
              <a:t>J</a:t>
            </a:r>
            <a:r>
              <a:rPr lang="en-US" altLang="en-US" sz="3600" dirty="0">
                <a:ea typeface="ＭＳ Ｐゴシック" charset="0"/>
                <a:cs typeface="ＭＳ Ｐゴシック" charset="0"/>
              </a:rPr>
              <a:t> Alt.</a:t>
            </a:r>
            <a:endParaRPr lang="en-US" altLang="en-US" sz="16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66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482600"/>
            <a:ext cx="3200400" cy="11430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rPr>
              <a:t>Northern</a:t>
            </a:r>
            <a:b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rPr>
              <a:t>Auroral</a:t>
            </a:r>
            <a:b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rPr>
              <a:t>Day</a:t>
            </a:r>
          </a:p>
        </p:txBody>
      </p:sp>
      <p:pic>
        <p:nvPicPr>
          <p:cNvPr id="4" name="Picture 3" descr="PJ8_local_time_all_north_100spins_Page_3.tiff"/>
          <p:cNvPicPr>
            <a:picLocks noChangeAspect="1"/>
          </p:cNvPicPr>
          <p:nvPr/>
        </p:nvPicPr>
        <p:blipFill>
          <a:blip r:embed="rId3" cstate="print"/>
          <a:srcRect l="6364" t="37647" r="5455" b="5882"/>
          <a:stretch>
            <a:fillRect/>
          </a:stretch>
        </p:blipFill>
        <p:spPr>
          <a:xfrm>
            <a:off x="2286000" y="199228"/>
            <a:ext cx="4522762" cy="2239172"/>
          </a:xfrm>
          <a:prstGeom prst="rect">
            <a:avLst/>
          </a:prstGeom>
        </p:spPr>
      </p:pic>
      <p:pic>
        <p:nvPicPr>
          <p:cNvPr id="5" name="Picture 4" descr="PJ6_local_time_all_north_100spins_Page_2.tiff"/>
          <p:cNvPicPr>
            <a:picLocks noChangeAspect="1"/>
          </p:cNvPicPr>
          <p:nvPr/>
        </p:nvPicPr>
        <p:blipFill>
          <a:blip r:embed="rId4" cstate="print"/>
          <a:srcRect l="6364" t="37647" r="5455" b="5882"/>
          <a:stretch>
            <a:fillRect/>
          </a:stretch>
        </p:blipFill>
        <p:spPr>
          <a:xfrm>
            <a:off x="0" y="2409028"/>
            <a:ext cx="4522762" cy="2239172"/>
          </a:xfrm>
          <a:prstGeom prst="rect">
            <a:avLst/>
          </a:prstGeom>
        </p:spPr>
      </p:pic>
      <p:pic>
        <p:nvPicPr>
          <p:cNvPr id="7" name="Picture 6" descr="PJ9_local_time_all_north_100spins_Page_4.tiff"/>
          <p:cNvPicPr>
            <a:picLocks noChangeAspect="1"/>
          </p:cNvPicPr>
          <p:nvPr/>
        </p:nvPicPr>
        <p:blipFill>
          <a:blip r:embed="rId5" cstate="print"/>
          <a:srcRect l="6364" t="37647" r="5455" b="5882"/>
          <a:stretch>
            <a:fillRect/>
          </a:stretch>
        </p:blipFill>
        <p:spPr>
          <a:xfrm>
            <a:off x="4545038" y="2409028"/>
            <a:ext cx="4522762" cy="2239172"/>
          </a:xfrm>
          <a:prstGeom prst="rect">
            <a:avLst/>
          </a:prstGeom>
        </p:spPr>
      </p:pic>
      <p:pic>
        <p:nvPicPr>
          <p:cNvPr id="6" name="Picture 5" descr="PJ6_local_time_all_north_100spins_Page_5.tiff"/>
          <p:cNvPicPr>
            <a:picLocks noChangeAspect="1"/>
          </p:cNvPicPr>
          <p:nvPr/>
        </p:nvPicPr>
        <p:blipFill>
          <a:blip r:embed="rId6" cstate="print"/>
          <a:srcRect l="6364" t="37647" r="5455" b="5882"/>
          <a:stretch>
            <a:fillRect/>
          </a:stretch>
        </p:blipFill>
        <p:spPr>
          <a:xfrm>
            <a:off x="2286000" y="4618828"/>
            <a:ext cx="4522762" cy="223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91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rPr>
              <a:t>The Auroral Curtain</a:t>
            </a:r>
          </a:p>
        </p:txBody>
      </p:sp>
      <p:pic>
        <p:nvPicPr>
          <p:cNvPr id="5" name="Content Placeholder 5" descr="auroral_curtain_spin_585.tif"/>
          <p:cNvPicPr>
            <a:picLocks noChangeAspect="1"/>
          </p:cNvPicPr>
          <p:nvPr/>
        </p:nvPicPr>
        <p:blipFill rotWithShape="1">
          <a:blip r:embed="rId2" cstate="print"/>
          <a:srcRect l="10012" t="7059" r="16437" b="7059"/>
          <a:stretch/>
        </p:blipFill>
        <p:spPr>
          <a:xfrm>
            <a:off x="3030515" y="1343576"/>
            <a:ext cx="6113485" cy="5514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923" y="3216057"/>
            <a:ext cx="47128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Limb view shows vertical extent of UV auroral emissions.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Io’s footprint is located just right of center in this view.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Hydrocarbon absorption is evident right along the limb.</a:t>
            </a:r>
          </a:p>
        </p:txBody>
      </p:sp>
    </p:spTree>
    <p:extLst>
      <p:ext uri="{BB962C8B-B14F-4D97-AF65-F5344CB8AC3E}">
        <p14:creationId xmlns:p14="http://schemas.microsoft.com/office/powerpoint/2010/main" val="2200912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t="795" b="705"/>
          <a:stretch/>
        </p:blipFill>
        <p:spPr>
          <a:xfrm>
            <a:off x="76879" y="2131542"/>
            <a:ext cx="8990243" cy="423290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006" y="101225"/>
            <a:ext cx="4267200" cy="78465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rPr>
              <a:t>UV All Sky Map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006" y="934985"/>
            <a:ext cx="8603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charset="0"/>
              </a:rPr>
              <a:t>During part of every orbit, Juno-UVS performs regular calibration observations using the stars as a reference.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charset="0"/>
              </a:rPr>
              <a:t>Since mission start, UVS has observed over 99% of the sky in the 100-210 nm spectral range at a spectral resolution of up to 1.3 nm.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charset="0"/>
              </a:rPr>
              <a:t>Over 8000 stellar UV-spectra have been extracted to date (Hue et al. 2018b).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0" y="6463859"/>
            <a:ext cx="2105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charset="0"/>
              </a:rPr>
              <a:t>V. Hue et al. 2018</a:t>
            </a:r>
          </a:p>
        </p:txBody>
      </p:sp>
      <p:sp>
        <p:nvSpPr>
          <p:cNvPr id="2" name="Rectangle 1"/>
          <p:cNvSpPr/>
          <p:nvPr/>
        </p:nvSpPr>
        <p:spPr>
          <a:xfrm>
            <a:off x="8896625" y="6217083"/>
            <a:ext cx="180019" cy="3941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04800" y="641098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charset="0"/>
              </a:rPr>
              <a:t>Image is the integrated brightness (135-180 nm) shown in Galactic coordinates and Mollweide projection.</a:t>
            </a:r>
          </a:p>
        </p:txBody>
      </p:sp>
    </p:spTree>
    <p:extLst>
      <p:ext uri="{BB962C8B-B14F-4D97-AF65-F5344CB8AC3E}">
        <p14:creationId xmlns:p14="http://schemas.microsoft.com/office/powerpoint/2010/main" val="2668149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earth from space nasa">
            <a:extLst>
              <a:ext uri="{FF2B5EF4-FFF2-40B4-BE49-F238E27FC236}">
                <a16:creationId xmlns:a16="http://schemas.microsoft.com/office/drawing/2014/main" id="{5C73D21A-38B8-43CB-9655-A5AA544D0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35524"/>
          <a:stretch/>
        </p:blipFill>
        <p:spPr bwMode="auto">
          <a:xfrm flipH="1">
            <a:off x="0" y="0"/>
            <a:ext cx="9144000" cy="68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elated image">
            <a:extLst>
              <a:ext uri="{FF2B5EF4-FFF2-40B4-BE49-F238E27FC236}">
                <a16:creationId xmlns:a16="http://schemas.microsoft.com/office/drawing/2014/main" id="{690D531C-F50B-4A35-9F3F-14CAA64E9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6" t="44000" r="-19744" b="4001"/>
          <a:stretch/>
        </p:blipFill>
        <p:spPr bwMode="auto">
          <a:xfrm>
            <a:off x="0" y="5496"/>
            <a:ext cx="3124200" cy="25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juno spacecraft nasa">
            <a:extLst>
              <a:ext uri="{FF2B5EF4-FFF2-40B4-BE49-F238E27FC236}">
                <a16:creationId xmlns:a16="http://schemas.microsoft.com/office/drawing/2014/main" id="{5E01829E-6B50-4281-B512-FCE285717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55" y="814464"/>
            <a:ext cx="1112026" cy="118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20B2BC-C0FC-4695-9A0C-248475C90A12}"/>
              </a:ext>
            </a:extLst>
          </p:cNvPr>
          <p:cNvSpPr txBox="1"/>
          <p:nvPr/>
        </p:nvSpPr>
        <p:spPr>
          <a:xfrm>
            <a:off x="355600" y="1066465"/>
            <a:ext cx="2178050" cy="107721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Juno and Jupiter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836DA3-6BC5-4AD6-80D0-52FAC4B416A5}"/>
              </a:ext>
            </a:extLst>
          </p:cNvPr>
          <p:cNvSpPr txBox="1"/>
          <p:nvPr/>
        </p:nvSpPr>
        <p:spPr>
          <a:xfrm>
            <a:off x="2911863" y="4617591"/>
            <a:ext cx="1943100" cy="1077218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UVS Science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5F22A9-88ED-45FD-8EE2-B6305A5C3D95}"/>
              </a:ext>
            </a:extLst>
          </p:cNvPr>
          <p:cNvSpPr txBox="1"/>
          <p:nvPr/>
        </p:nvSpPr>
        <p:spPr>
          <a:xfrm>
            <a:off x="6838525" y="4371370"/>
            <a:ext cx="1943100" cy="1569660"/>
          </a:xfrm>
          <a:prstGeom prst="rect">
            <a:avLst/>
          </a:prstGeom>
          <a:solidFill>
            <a:schemeClr val="tx1">
              <a:alpha val="50000"/>
            </a:schemeClr>
          </a:solidFill>
          <a:ln w="31750">
            <a:solidFill>
              <a:srgbClr val="FFFF00"/>
            </a:solidFill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</a:rPr>
              <a:t>UVS Ground</a:t>
            </a:r>
          </a:p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</a:rPr>
              <a:t>Software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73D3881D-8442-407A-A8CF-A805CC11799F}"/>
              </a:ext>
            </a:extLst>
          </p:cNvPr>
          <p:cNvSpPr/>
          <p:nvPr/>
        </p:nvSpPr>
        <p:spPr>
          <a:xfrm rot="11391457">
            <a:off x="831855" y="562606"/>
            <a:ext cx="4442942" cy="4264575"/>
          </a:xfrm>
          <a:prstGeom prst="arc">
            <a:avLst/>
          </a:prstGeom>
          <a:ln w="146050">
            <a:solidFill>
              <a:schemeClr val="bg1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292816-F88D-439C-B37C-C1E3B2A76DF8}"/>
              </a:ext>
            </a:extLst>
          </p:cNvPr>
          <p:cNvCxnSpPr/>
          <p:nvPr/>
        </p:nvCxnSpPr>
        <p:spPr>
          <a:xfrm>
            <a:off x="5137150" y="5156200"/>
            <a:ext cx="1555750" cy="0"/>
          </a:xfrm>
          <a:prstGeom prst="straightConnector1">
            <a:avLst/>
          </a:prstGeom>
          <a:ln w="1460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1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2BFF05-6F2B-45B8-8A91-E7D1BDC7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159"/>
            <a:ext cx="8686800" cy="751442"/>
          </a:xfrm>
        </p:spPr>
        <p:txBody>
          <a:bodyPr anchor="t"/>
          <a:lstStyle/>
          <a:p>
            <a:r>
              <a:rPr lang="en-US" dirty="0"/>
              <a:t>UVS Ground Data Processing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00D8443-3BC0-4539-B2E4-14FE7F2B3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921571" y="982663"/>
            <a:ext cx="7296095" cy="51403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AEECB-32D4-4814-85F6-1677F3A8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20F34A-5813-4384-8883-E81A87001BCF}"/>
              </a:ext>
            </a:extLst>
          </p:cNvPr>
          <p:cNvSpPr/>
          <p:nvPr/>
        </p:nvSpPr>
        <p:spPr>
          <a:xfrm>
            <a:off x="819150" y="1365250"/>
            <a:ext cx="2692400" cy="1686983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5C7AA-6CDE-4C3E-ACB7-01DA39E10515}"/>
              </a:ext>
            </a:extLst>
          </p:cNvPr>
          <p:cNvSpPr/>
          <p:nvPr/>
        </p:nvSpPr>
        <p:spPr>
          <a:xfrm>
            <a:off x="762000" y="4724399"/>
            <a:ext cx="4940300" cy="1458913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6FA588-5BF2-457D-9EE1-47518E32D335}"/>
              </a:ext>
            </a:extLst>
          </p:cNvPr>
          <p:cNvSpPr/>
          <p:nvPr/>
        </p:nvSpPr>
        <p:spPr>
          <a:xfrm>
            <a:off x="819150" y="3030537"/>
            <a:ext cx="2692400" cy="95726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0C3B28-4482-413F-AD80-17C85286C19A}"/>
              </a:ext>
            </a:extLst>
          </p:cNvPr>
          <p:cNvSpPr/>
          <p:nvPr/>
        </p:nvSpPr>
        <p:spPr>
          <a:xfrm>
            <a:off x="3384550" y="1417638"/>
            <a:ext cx="1962150" cy="3366029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9A6EE3-BFDB-40C4-BB4F-FD74997840DF}"/>
              </a:ext>
            </a:extLst>
          </p:cNvPr>
          <p:cNvSpPr/>
          <p:nvPr/>
        </p:nvSpPr>
        <p:spPr>
          <a:xfrm>
            <a:off x="3384550" y="3848101"/>
            <a:ext cx="4863290" cy="2330450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2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D62F9-6908-43C6-88C2-E0C1ADCC5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159"/>
            <a:ext cx="8686800" cy="751442"/>
          </a:xfrm>
        </p:spPr>
        <p:txBody>
          <a:bodyPr anchor="ctr"/>
          <a:lstStyle/>
          <a:p>
            <a:r>
              <a:rPr lang="en-US" dirty="0"/>
              <a:t>SPICE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17A66-9C7D-4724-B071-B5B721E90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419" y="4573124"/>
            <a:ext cx="5385460" cy="155454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Computes observation geometry parameters</a:t>
            </a:r>
          </a:p>
          <a:p>
            <a:pPr lvl="1"/>
            <a:r>
              <a:rPr lang="en-US" sz="1800" dirty="0"/>
              <a:t>trajectory design</a:t>
            </a:r>
          </a:p>
          <a:p>
            <a:pPr lvl="1"/>
            <a:r>
              <a:rPr lang="en-US" sz="1800" dirty="0"/>
              <a:t>science observation planning</a:t>
            </a:r>
          </a:p>
          <a:p>
            <a:pPr lvl="1"/>
            <a:r>
              <a:rPr lang="en-US" sz="1800" dirty="0"/>
              <a:t>science data analysis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E4892-A1B8-4FF0-8855-885CFC109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E3DB2-153E-48C0-8BC7-2E0F9BB6A034}"/>
              </a:ext>
            </a:extLst>
          </p:cNvPr>
          <p:cNvSpPr/>
          <p:nvPr/>
        </p:nvSpPr>
        <p:spPr>
          <a:xfrm>
            <a:off x="688769" y="4382001"/>
            <a:ext cx="27713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</a:t>
            </a:r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</a:rPr>
              <a:t> - </a:t>
            </a:r>
            <a:r>
              <a:rPr lang="en-US" sz="2400" b="1" dirty="0"/>
              <a:t>Spacecraft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</a:t>
            </a:r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</a:rPr>
              <a:t> - </a:t>
            </a:r>
            <a:r>
              <a:rPr lang="en-US" sz="2400" b="1" dirty="0"/>
              <a:t>Planet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</a:rPr>
              <a:t> - </a:t>
            </a:r>
            <a:r>
              <a:rPr lang="en-US" sz="2400" b="1" dirty="0"/>
              <a:t>Instrument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</a:rPr>
              <a:t> – </a:t>
            </a:r>
            <a:r>
              <a:rPr lang="en-US" sz="2400" b="1" dirty="0"/>
              <a:t>Camera-matrix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</a:rPr>
              <a:t> - </a:t>
            </a:r>
            <a:r>
              <a:rPr lang="en-US" sz="2400" b="1" dirty="0"/>
              <a:t>Events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3BF264-2FC6-44E6-B2CA-F4EB51529AC5}"/>
              </a:ext>
            </a:extLst>
          </p:cNvPr>
          <p:cNvSpPr txBox="1">
            <a:spLocks/>
          </p:cNvSpPr>
          <p:nvPr/>
        </p:nvSpPr>
        <p:spPr bwMode="auto">
          <a:xfrm>
            <a:off x="615536" y="983668"/>
            <a:ext cx="8029700" cy="168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 Space Science Observation Geometry System</a:t>
            </a:r>
          </a:p>
          <a:p>
            <a:pPr marL="0" indent="0">
              <a:buNone/>
            </a:pPr>
            <a:r>
              <a:rPr lang="en-US" sz="2000" dirty="0"/>
              <a:t>Maintained by NASA’s </a:t>
            </a:r>
            <a:r>
              <a:rPr lang="en-US" sz="2000" b="1" dirty="0">
                <a:solidFill>
                  <a:srgbClr val="FF0000"/>
                </a:solidFill>
              </a:rPr>
              <a:t>N</a:t>
            </a:r>
            <a:r>
              <a:rPr lang="en-US" sz="2000" dirty="0"/>
              <a:t>avigational and </a:t>
            </a:r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dirty="0"/>
              <a:t>ncillary </a:t>
            </a:r>
            <a:r>
              <a:rPr lang="en-US" sz="2000" b="1" dirty="0">
                <a:solidFill>
                  <a:srgbClr val="FF0000"/>
                </a:solidFill>
              </a:rPr>
              <a:t>I</a:t>
            </a:r>
            <a:r>
              <a:rPr lang="en-US" sz="2000" dirty="0"/>
              <a:t>nformation </a:t>
            </a:r>
            <a:r>
              <a:rPr lang="en-US" sz="2000" b="1" dirty="0">
                <a:solidFill>
                  <a:srgbClr val="FF0000"/>
                </a:solidFill>
              </a:rPr>
              <a:t>F</a:t>
            </a:r>
            <a:r>
              <a:rPr lang="en-US" sz="2000" dirty="0"/>
              <a:t>acility (</a:t>
            </a:r>
            <a:r>
              <a:rPr lang="en-US" sz="2000" b="1" dirty="0">
                <a:solidFill>
                  <a:srgbClr val="FF0000"/>
                </a:solidFill>
              </a:rPr>
              <a:t>NAIF</a:t>
            </a:r>
            <a:r>
              <a:rPr lang="en-US" sz="2000" dirty="0"/>
              <a:t>) at JPL (</a:t>
            </a:r>
            <a:r>
              <a:rPr lang="en-US" sz="2000" dirty="0">
                <a:hlinkClick r:id="rId2"/>
              </a:rPr>
              <a:t>naif.jpl.nasa.gov</a:t>
            </a:r>
            <a:r>
              <a:rPr lang="en-US" sz="2000" dirty="0"/>
              <a:t>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FFE8EA9-EE6D-4959-9711-604518AE3173}"/>
              </a:ext>
            </a:extLst>
          </p:cNvPr>
          <p:cNvGrpSpPr/>
          <p:nvPr/>
        </p:nvGrpSpPr>
        <p:grpSpPr>
          <a:xfrm>
            <a:off x="1382030" y="2773179"/>
            <a:ext cx="6379941" cy="1246658"/>
            <a:chOff x="1382030" y="2773179"/>
            <a:chExt cx="6379941" cy="12466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B8623F-EFAF-4015-9557-2F20F6FF7A92}"/>
                </a:ext>
              </a:extLst>
            </p:cNvPr>
            <p:cNvSpPr/>
            <p:nvPr/>
          </p:nvSpPr>
          <p:spPr>
            <a:xfrm>
              <a:off x="1382030" y="2773179"/>
              <a:ext cx="6379941" cy="1246658"/>
            </a:xfrm>
            <a:prstGeom prst="rect">
              <a:avLst/>
            </a:prstGeom>
          </p:spPr>
          <p:txBody>
            <a:bodyPr wrap="square" numCol="3">
              <a:spAutoFit/>
            </a:bodyPr>
            <a:lstStyle/>
            <a:p>
              <a:pPr marL="0" indent="0" algn="ctr">
                <a:buNone/>
              </a:pPr>
              <a:r>
                <a:rPr lang="en-US" dirty="0"/>
                <a:t>Dawn</a:t>
              </a:r>
            </a:p>
            <a:p>
              <a:pPr marL="0" indent="0" algn="ctr">
                <a:buNone/>
              </a:pPr>
              <a:r>
                <a:rPr lang="en-US" dirty="0"/>
                <a:t>Cassini</a:t>
              </a:r>
            </a:p>
            <a:p>
              <a:pPr marL="0" indent="0" algn="ctr">
                <a:buNone/>
              </a:pPr>
              <a:r>
                <a:rPr lang="en-US" dirty="0"/>
                <a:t>Galileo</a:t>
              </a:r>
            </a:p>
            <a:p>
              <a:pPr marL="0" indent="0" algn="ctr">
                <a:buNone/>
              </a:pPr>
              <a:r>
                <a:rPr lang="en-US" dirty="0"/>
                <a:t>Deep Impact</a:t>
              </a:r>
            </a:p>
            <a:p>
              <a:pPr marL="0" indent="0" algn="ctr">
                <a:buNone/>
              </a:pPr>
              <a:r>
                <a:rPr lang="en-US" dirty="0"/>
                <a:t>Mars Pathfinder</a:t>
              </a:r>
            </a:p>
            <a:p>
              <a:pPr marL="0" indent="0" algn="ctr">
                <a:buNone/>
              </a:pPr>
              <a:r>
                <a:rPr lang="en-US" dirty="0"/>
                <a:t>Rosetta (ESA)</a:t>
              </a:r>
            </a:p>
            <a:p>
              <a:pPr marL="0" indent="0" algn="ctr">
                <a:buNone/>
              </a:pPr>
              <a:r>
                <a:rPr lang="en-US" dirty="0"/>
                <a:t>Chandrayaan-1 (ISRO)</a:t>
              </a:r>
            </a:p>
            <a:p>
              <a:pPr marL="0" indent="0" algn="ctr">
                <a:buNone/>
              </a:pPr>
              <a:r>
                <a:rPr lang="en-US" dirty="0" err="1"/>
                <a:t>Hayabusa</a:t>
              </a:r>
              <a:r>
                <a:rPr lang="en-US" dirty="0"/>
                <a:t> (JAXA)</a:t>
              </a:r>
            </a:p>
            <a:p>
              <a:pPr marL="0" indent="0" algn="ctr">
                <a:buNone/>
              </a:pPr>
              <a:r>
                <a:rPr lang="en-US" dirty="0" err="1"/>
                <a:t>InSight</a:t>
              </a:r>
              <a:endParaRPr lang="en-US" dirty="0"/>
            </a:p>
            <a:p>
              <a:pPr marL="0" indent="0" algn="ctr">
                <a:buNone/>
              </a:pPr>
              <a:r>
                <a:rPr lang="en-US" dirty="0"/>
                <a:t>OSIRIS </a:t>
              </a:r>
              <a:r>
                <a:rPr lang="en-US" dirty="0" err="1"/>
                <a:t>REx</a:t>
              </a:r>
              <a:endParaRPr lang="en-US" dirty="0"/>
            </a:p>
            <a:p>
              <a:pPr marL="0" indent="0" algn="ctr">
                <a:buNone/>
              </a:pPr>
              <a:r>
                <a:rPr lang="en-US" dirty="0"/>
                <a:t>New Horizons</a:t>
              </a:r>
            </a:p>
            <a:p>
              <a:pPr marL="0" indent="0" algn="ctr">
                <a:buNone/>
              </a:pPr>
              <a:r>
                <a:rPr lang="en-US" dirty="0"/>
                <a:t>etc., etc. …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4FD401-0BDC-4DDE-AABD-8F12FB6D7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4200" y="3689284"/>
              <a:ext cx="260350" cy="218131"/>
            </a:xfrm>
            <a:prstGeom prst="rect">
              <a:avLst/>
            </a:prstGeom>
          </p:spPr>
        </p:pic>
        <p:pic>
          <p:nvPicPr>
            <p:cNvPr id="13" name="Picture 6" descr="Image result for isro logo png">
              <a:extLst>
                <a:ext uri="{FF2B5EF4-FFF2-40B4-BE49-F238E27FC236}">
                  <a16:creationId xmlns:a16="http://schemas.microsoft.com/office/drawing/2014/main" id="{A80BBCC6-35ED-4104-A12C-8079783F1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838" y="3429792"/>
              <a:ext cx="236431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A2A7E19-EB4D-4555-BE28-A411DD3F4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7626" y="3399202"/>
              <a:ext cx="260350" cy="21813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420F1DD-D001-45FE-B567-1E76A65D0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8202" y="2872390"/>
              <a:ext cx="260350" cy="21813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F674D7E-6879-4FF7-8FCA-9AB2CB1E7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3804" y="3133565"/>
              <a:ext cx="260350" cy="21813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BE2C67-077E-4FDE-A176-65E32D961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6401" y="3397015"/>
              <a:ext cx="260350" cy="21813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20847EF-BACF-49A8-9BD6-CAA0C750A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1853" y="2862761"/>
              <a:ext cx="260350" cy="21813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E4E51AC-1A5E-4861-A219-13ECB9A0D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3262" y="3128113"/>
              <a:ext cx="260350" cy="21813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2C22DA2-A8A7-4BF3-93A7-D7D3F0E0E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2868" y="2857227"/>
              <a:ext cx="260350" cy="218131"/>
            </a:xfrm>
            <a:prstGeom prst="rect">
              <a:avLst/>
            </a:prstGeom>
          </p:spPr>
        </p:pic>
        <p:pic>
          <p:nvPicPr>
            <p:cNvPr id="1028" name="Picture 4" descr="Image result for jaxa logo png">
              <a:extLst>
                <a:ext uri="{FF2B5EF4-FFF2-40B4-BE49-F238E27FC236}">
                  <a16:creationId xmlns:a16="http://schemas.microsoft.com/office/drawing/2014/main" id="{763C8E91-F9B5-4DE1-87C0-634A14649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949" y="3680699"/>
              <a:ext cx="367748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esa logo png">
              <a:extLst>
                <a:ext uri="{FF2B5EF4-FFF2-40B4-BE49-F238E27FC236}">
                  <a16:creationId xmlns:a16="http://schemas.microsoft.com/office/drawing/2014/main" id="{D840C1C6-705B-4A98-AF30-05FB7B3142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2198" y="3133565"/>
              <a:ext cx="578757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A11FD23-3160-4794-AE98-4D6B4C89F234}"/>
              </a:ext>
            </a:extLst>
          </p:cNvPr>
          <p:cNvSpPr txBox="1"/>
          <p:nvPr/>
        </p:nvSpPr>
        <p:spPr>
          <a:xfrm>
            <a:off x="3254375" y="6022241"/>
            <a:ext cx="4817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All logos from Wikimedia Commons </a:t>
            </a:r>
            <a:r>
              <a:rPr lang="en-US" sz="1000" dirty="0">
                <a:hlinkClick r:id="rId7"/>
              </a:rPr>
              <a:t>https://commons.wikimedia.org</a:t>
            </a:r>
            <a:r>
              <a:rPr lang="en-US" sz="1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23676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175A7-DF15-43A0-B499-812ACAD0A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159"/>
            <a:ext cx="8686800" cy="751442"/>
          </a:xfrm>
        </p:spPr>
        <p:txBody>
          <a:bodyPr anchor="ctr"/>
          <a:lstStyle/>
          <a:p>
            <a:r>
              <a:rPr lang="en-US" dirty="0"/>
              <a:t>SPICE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AE7683-2685-4232-81D3-57AE38536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710" y="721599"/>
            <a:ext cx="9162709" cy="554334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4DBA6-1983-4070-B3E5-B03B5C70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422A6-49FD-4D09-8869-A1FA0A0D474A}"/>
              </a:ext>
            </a:extLst>
          </p:cNvPr>
          <p:cNvSpPr txBox="1"/>
          <p:nvPr/>
        </p:nvSpPr>
        <p:spPr>
          <a:xfrm>
            <a:off x="3183302" y="5819424"/>
            <a:ext cx="2895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Diagram courtesy NAIF </a:t>
            </a:r>
            <a:r>
              <a:rPr lang="en-US" sz="1100" dirty="0">
                <a:hlinkClick r:id="rId3"/>
              </a:rPr>
              <a:t>https://naif.jpl.nasa.gov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2305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earth from space nasa">
            <a:extLst>
              <a:ext uri="{FF2B5EF4-FFF2-40B4-BE49-F238E27FC236}">
                <a16:creationId xmlns:a16="http://schemas.microsoft.com/office/drawing/2014/main" id="{5C73D21A-38B8-43CB-9655-A5AA544D0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35524"/>
          <a:stretch/>
        </p:blipFill>
        <p:spPr bwMode="auto">
          <a:xfrm flipH="1">
            <a:off x="0" y="0"/>
            <a:ext cx="9144000" cy="68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elated image">
            <a:extLst>
              <a:ext uri="{FF2B5EF4-FFF2-40B4-BE49-F238E27FC236}">
                <a16:creationId xmlns:a16="http://schemas.microsoft.com/office/drawing/2014/main" id="{690D531C-F50B-4A35-9F3F-14CAA64E9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6" t="44000" r="-19744" b="4001"/>
          <a:stretch/>
        </p:blipFill>
        <p:spPr bwMode="auto">
          <a:xfrm>
            <a:off x="0" y="5496"/>
            <a:ext cx="3124200" cy="25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juno spacecraft nasa">
            <a:extLst>
              <a:ext uri="{FF2B5EF4-FFF2-40B4-BE49-F238E27FC236}">
                <a16:creationId xmlns:a16="http://schemas.microsoft.com/office/drawing/2014/main" id="{5E01829E-6B50-4281-B512-FCE285717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55" y="814464"/>
            <a:ext cx="1112026" cy="118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20B2BC-C0FC-4695-9A0C-248475C90A12}"/>
              </a:ext>
            </a:extLst>
          </p:cNvPr>
          <p:cNvSpPr txBox="1"/>
          <p:nvPr/>
        </p:nvSpPr>
        <p:spPr>
          <a:xfrm>
            <a:off x="355600" y="1066465"/>
            <a:ext cx="2178050" cy="1077218"/>
          </a:xfrm>
          <a:prstGeom prst="rect">
            <a:avLst/>
          </a:prstGeom>
          <a:solidFill>
            <a:schemeClr val="tx1">
              <a:alpha val="50000"/>
            </a:schemeClr>
          </a:solidFill>
          <a:ln w="317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Juno and Jupiter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836DA3-6BC5-4AD6-80D0-52FAC4B416A5}"/>
              </a:ext>
            </a:extLst>
          </p:cNvPr>
          <p:cNvSpPr txBox="1"/>
          <p:nvPr/>
        </p:nvSpPr>
        <p:spPr>
          <a:xfrm>
            <a:off x="2944249" y="4617591"/>
            <a:ext cx="1943100" cy="1077218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</a:rPr>
              <a:t>UVS Science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5F22A9-88ED-45FD-8EE2-B6305A5C3D95}"/>
              </a:ext>
            </a:extLst>
          </p:cNvPr>
          <p:cNvSpPr txBox="1"/>
          <p:nvPr/>
        </p:nvSpPr>
        <p:spPr>
          <a:xfrm>
            <a:off x="6860048" y="4391188"/>
            <a:ext cx="1943100" cy="1569660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UVS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Ground Software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73D3881D-8442-407A-A8CF-A805CC11799F}"/>
              </a:ext>
            </a:extLst>
          </p:cNvPr>
          <p:cNvSpPr/>
          <p:nvPr/>
        </p:nvSpPr>
        <p:spPr>
          <a:xfrm rot="11391457">
            <a:off x="831855" y="562606"/>
            <a:ext cx="4442942" cy="4264575"/>
          </a:xfrm>
          <a:prstGeom prst="arc">
            <a:avLst/>
          </a:prstGeom>
          <a:ln w="146050">
            <a:solidFill>
              <a:schemeClr val="bg1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292816-F88D-439C-B37C-C1E3B2A76DF8}"/>
              </a:ext>
            </a:extLst>
          </p:cNvPr>
          <p:cNvCxnSpPr/>
          <p:nvPr/>
        </p:nvCxnSpPr>
        <p:spPr>
          <a:xfrm>
            <a:off x="5137150" y="5156200"/>
            <a:ext cx="1555750" cy="0"/>
          </a:xfrm>
          <a:prstGeom prst="straightConnector1">
            <a:avLst/>
          </a:prstGeom>
          <a:ln w="1460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2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D9DE-E7CE-4EE9-979A-F15DE014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7" y="274638"/>
            <a:ext cx="8823366" cy="1143000"/>
          </a:xfrm>
        </p:spPr>
        <p:txBody>
          <a:bodyPr anchor="t"/>
          <a:lstStyle/>
          <a:p>
            <a:r>
              <a:rPr lang="en-US" dirty="0"/>
              <a:t>How UVS Data Processing has Evolved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6A4B895-1779-4D21-9912-0FDDAD7D2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921571" y="982663"/>
            <a:ext cx="7296095" cy="51403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A5AB9-717E-445C-9D95-2EF4001E4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4C7913-22FB-47AF-92C5-A828548A892E}"/>
              </a:ext>
            </a:extLst>
          </p:cNvPr>
          <p:cNvSpPr/>
          <p:nvPr/>
        </p:nvSpPr>
        <p:spPr>
          <a:xfrm>
            <a:off x="797179" y="1417638"/>
            <a:ext cx="1987550" cy="257524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456914-56FF-42FA-B495-D5501DC808B0}"/>
              </a:ext>
            </a:extLst>
          </p:cNvPr>
          <p:cNvGrpSpPr/>
          <p:nvPr/>
        </p:nvGrpSpPr>
        <p:grpSpPr>
          <a:xfrm>
            <a:off x="4632960" y="3759200"/>
            <a:ext cx="3662679" cy="2447798"/>
            <a:chOff x="4632960" y="3759200"/>
            <a:chExt cx="3662679" cy="244779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89CACF-10CF-49A6-84B9-C291F02FBCC6}"/>
                </a:ext>
              </a:extLst>
            </p:cNvPr>
            <p:cNvSpPr/>
            <p:nvPr/>
          </p:nvSpPr>
          <p:spPr>
            <a:xfrm>
              <a:off x="5161280" y="3759200"/>
              <a:ext cx="3134359" cy="244779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C6206D-FB8F-495E-A99D-E8096CF46F94}"/>
                </a:ext>
              </a:extLst>
            </p:cNvPr>
            <p:cNvSpPr/>
            <p:nvPr/>
          </p:nvSpPr>
          <p:spPr>
            <a:xfrm>
              <a:off x="4632960" y="4196080"/>
              <a:ext cx="528320" cy="4826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45A2F03-D9DD-4E64-9D4E-E5F3F27F4B86}"/>
              </a:ext>
            </a:extLst>
          </p:cNvPr>
          <p:cNvSpPr/>
          <p:nvPr/>
        </p:nvSpPr>
        <p:spPr>
          <a:xfrm>
            <a:off x="797179" y="5171440"/>
            <a:ext cx="1987550" cy="10355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19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D9DE-E7CE-4EE9-979A-F15DE014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7" y="274638"/>
            <a:ext cx="8823366" cy="1143000"/>
          </a:xfrm>
        </p:spPr>
        <p:txBody>
          <a:bodyPr anchor="t"/>
          <a:lstStyle/>
          <a:p>
            <a:r>
              <a:rPr lang="en-US" dirty="0"/>
              <a:t>How UVS Data Processing has Evolved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2235721-7701-47C9-9E2D-858FCA948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921571" y="982663"/>
            <a:ext cx="7296095" cy="51403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A5AB9-717E-445C-9D95-2EF4001E4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456914-56FF-42FA-B495-D5501DC808B0}"/>
              </a:ext>
            </a:extLst>
          </p:cNvPr>
          <p:cNvGrpSpPr/>
          <p:nvPr/>
        </p:nvGrpSpPr>
        <p:grpSpPr>
          <a:xfrm>
            <a:off x="4632960" y="3759200"/>
            <a:ext cx="3662679" cy="2447798"/>
            <a:chOff x="4632960" y="3759200"/>
            <a:chExt cx="3662679" cy="244779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89CACF-10CF-49A6-84B9-C291F02FBCC6}"/>
                </a:ext>
              </a:extLst>
            </p:cNvPr>
            <p:cNvSpPr/>
            <p:nvPr/>
          </p:nvSpPr>
          <p:spPr>
            <a:xfrm>
              <a:off x="5161280" y="3759200"/>
              <a:ext cx="3134359" cy="244779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C6206D-FB8F-495E-A99D-E8096CF46F94}"/>
                </a:ext>
              </a:extLst>
            </p:cNvPr>
            <p:cNvSpPr/>
            <p:nvPr/>
          </p:nvSpPr>
          <p:spPr>
            <a:xfrm>
              <a:off x="4632960" y="4196080"/>
              <a:ext cx="528320" cy="4826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05CB72F-8EC2-4F01-8FB0-02577CE7866A}"/>
              </a:ext>
            </a:extLst>
          </p:cNvPr>
          <p:cNvSpPr/>
          <p:nvPr/>
        </p:nvSpPr>
        <p:spPr>
          <a:xfrm>
            <a:off x="797179" y="1417638"/>
            <a:ext cx="1987550" cy="257524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9B7771-4357-44F7-9FEF-2D099613C812}"/>
              </a:ext>
            </a:extLst>
          </p:cNvPr>
          <p:cNvSpPr/>
          <p:nvPr/>
        </p:nvSpPr>
        <p:spPr>
          <a:xfrm>
            <a:off x="797179" y="5171440"/>
            <a:ext cx="1987550" cy="10355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25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A9C1AAA-BB46-4C94-B306-ECF4A83404D3}"/>
              </a:ext>
            </a:extLst>
          </p:cNvPr>
          <p:cNvGrpSpPr/>
          <p:nvPr/>
        </p:nvGrpSpPr>
        <p:grpSpPr>
          <a:xfrm>
            <a:off x="1557611" y="4300260"/>
            <a:ext cx="6925305" cy="728352"/>
            <a:chOff x="1557611" y="4300260"/>
            <a:chExt cx="6925305" cy="728352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B932A9-AA69-4204-A7F4-86D4FF341FA6}"/>
                </a:ext>
              </a:extLst>
            </p:cNvPr>
            <p:cNvSpPr txBox="1"/>
            <p:nvPr/>
          </p:nvSpPr>
          <p:spPr>
            <a:xfrm>
              <a:off x="7473201" y="4659280"/>
              <a:ext cx="80541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/>
                <a:t>To Earth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4507457-5557-449E-96CE-E617BC37486A}"/>
                </a:ext>
              </a:extLst>
            </p:cNvPr>
            <p:cNvCxnSpPr>
              <a:cxnSpLocks/>
              <a:stCxn id="88" idx="1"/>
            </p:cNvCxnSpPr>
            <p:nvPr/>
          </p:nvCxnSpPr>
          <p:spPr>
            <a:xfrm>
              <a:off x="2028114" y="4989824"/>
              <a:ext cx="6454802" cy="78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54C825-8EC6-42CC-92D4-DCEFEC2A2E07}"/>
                </a:ext>
              </a:extLst>
            </p:cNvPr>
            <p:cNvSpPr txBox="1"/>
            <p:nvPr/>
          </p:nvSpPr>
          <p:spPr>
            <a:xfrm>
              <a:off x="1557611" y="4300260"/>
              <a:ext cx="2106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Packets Transmitted</a:t>
              </a: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49CC7766-9635-495B-93D5-6271A11B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159"/>
            <a:ext cx="8686800" cy="751442"/>
          </a:xfrm>
        </p:spPr>
        <p:txBody>
          <a:bodyPr anchor="ctr"/>
          <a:lstStyle/>
          <a:p>
            <a:r>
              <a:rPr lang="en-US" dirty="0"/>
              <a:t>How Science Data is Generated</a:t>
            </a:r>
          </a:p>
        </p:txBody>
      </p:sp>
      <p:pic>
        <p:nvPicPr>
          <p:cNvPr id="9" name="Test1a">
            <a:hlinkClick r:id="" action="ppaction://media"/>
            <a:extLst>
              <a:ext uri="{FF2B5EF4-FFF2-40B4-BE49-F238E27FC236}">
                <a16:creationId xmlns:a16="http://schemas.microsoft.com/office/drawing/2014/main" id="{894F094C-767C-46F7-A75E-2C66C4304A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2413" y="1992313"/>
            <a:ext cx="4927600" cy="17367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3EB37-EBB0-4B41-9F1A-BFB72BAD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B711E5-655C-4B23-A83B-3049198F1917}"/>
              </a:ext>
            </a:extLst>
          </p:cNvPr>
          <p:cNvGrpSpPr/>
          <p:nvPr/>
        </p:nvGrpSpPr>
        <p:grpSpPr>
          <a:xfrm>
            <a:off x="4693057" y="1254898"/>
            <a:ext cx="1239520" cy="1219200"/>
            <a:chOff x="3896360" y="675640"/>
            <a:chExt cx="1239520" cy="1219200"/>
          </a:xfrm>
        </p:grpSpPr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AE763FB5-B4E2-4630-B646-43AB6439CD21}"/>
                </a:ext>
              </a:extLst>
            </p:cNvPr>
            <p:cNvSpPr/>
            <p:nvPr/>
          </p:nvSpPr>
          <p:spPr>
            <a:xfrm>
              <a:off x="3896360" y="675640"/>
              <a:ext cx="1239520" cy="548640"/>
            </a:xfrm>
            <a:prstGeom prst="trapezoid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Detector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07763A1-631D-4B4D-8362-BD1595CA8F18}"/>
                </a:ext>
              </a:extLst>
            </p:cNvPr>
            <p:cNvSpPr/>
            <p:nvPr/>
          </p:nvSpPr>
          <p:spPr>
            <a:xfrm>
              <a:off x="4347210" y="1224280"/>
              <a:ext cx="337820" cy="670560"/>
            </a:xfrm>
            <a:prstGeom prst="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Double Brace 20">
            <a:extLst>
              <a:ext uri="{FF2B5EF4-FFF2-40B4-BE49-F238E27FC236}">
                <a16:creationId xmlns:a16="http://schemas.microsoft.com/office/drawing/2014/main" id="{212188A5-626A-4A2D-BFF6-44D6D6881F25}"/>
              </a:ext>
            </a:extLst>
          </p:cNvPr>
          <p:cNvSpPr/>
          <p:nvPr/>
        </p:nvSpPr>
        <p:spPr>
          <a:xfrm>
            <a:off x="2395972" y="2032138"/>
            <a:ext cx="5882640" cy="1666240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8420D9-A78C-46B5-A0B0-54C2E09A6550}"/>
              </a:ext>
            </a:extLst>
          </p:cNvPr>
          <p:cNvGrpSpPr/>
          <p:nvPr/>
        </p:nvGrpSpPr>
        <p:grpSpPr>
          <a:xfrm>
            <a:off x="2488337" y="1334530"/>
            <a:ext cx="2204720" cy="2999249"/>
            <a:chOff x="1784005" y="2063579"/>
            <a:chExt cx="2204720" cy="2999249"/>
          </a:xfrm>
        </p:grpSpPr>
        <p:sp>
          <p:nvSpPr>
            <p:cNvPr id="23" name="Double Brace 22">
              <a:extLst>
                <a:ext uri="{FF2B5EF4-FFF2-40B4-BE49-F238E27FC236}">
                  <a16:creationId xmlns:a16="http://schemas.microsoft.com/office/drawing/2014/main" id="{C5BEC3D6-74B0-4931-BCF3-4AB1FFDE5387}"/>
                </a:ext>
              </a:extLst>
            </p:cNvPr>
            <p:cNvSpPr/>
            <p:nvPr/>
          </p:nvSpPr>
          <p:spPr>
            <a:xfrm rot="5400000">
              <a:off x="1680966" y="2751409"/>
              <a:ext cx="2441202" cy="1675634"/>
            </a:xfrm>
            <a:prstGeom prst="bracePair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CB4DA2A-E266-47F8-818A-46060E558FDD}"/>
                </a:ext>
              </a:extLst>
            </p:cNvPr>
            <p:cNvSpPr/>
            <p:nvPr/>
          </p:nvSpPr>
          <p:spPr>
            <a:xfrm rot="5400000">
              <a:off x="2606764" y="3680867"/>
              <a:ext cx="559202" cy="2204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3DFCC1-0CF2-4BA2-ABD8-F3EF453162B7}"/>
                </a:ext>
              </a:extLst>
            </p:cNvPr>
            <p:cNvSpPr txBox="1"/>
            <p:nvPr/>
          </p:nvSpPr>
          <p:spPr>
            <a:xfrm>
              <a:off x="2415747" y="2063579"/>
              <a:ext cx="982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24 bits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7F26F6-5923-4CDE-85A3-DA5AAFE8C27C}"/>
              </a:ext>
            </a:extLst>
          </p:cNvPr>
          <p:cNvGrpSpPr/>
          <p:nvPr/>
        </p:nvGrpSpPr>
        <p:grpSpPr>
          <a:xfrm>
            <a:off x="1438324" y="1803538"/>
            <a:ext cx="7028248" cy="2204720"/>
            <a:chOff x="733992" y="2532587"/>
            <a:chExt cx="7028248" cy="22047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8E0B91-514D-4552-89EF-386A653FA040}"/>
                </a:ext>
              </a:extLst>
            </p:cNvPr>
            <p:cNvSpPr/>
            <p:nvPr/>
          </p:nvSpPr>
          <p:spPr>
            <a:xfrm>
              <a:off x="7203038" y="2532587"/>
              <a:ext cx="559202" cy="2204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6EA2ED-439E-41EF-8A04-20A23E7F2C7A}"/>
                </a:ext>
              </a:extLst>
            </p:cNvPr>
            <p:cNvSpPr txBox="1"/>
            <p:nvPr/>
          </p:nvSpPr>
          <p:spPr>
            <a:xfrm>
              <a:off x="733992" y="3256280"/>
              <a:ext cx="982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32,768</a:t>
              </a:r>
            </a:p>
            <a:p>
              <a:pPr algn="ctr"/>
              <a:r>
                <a:rPr lang="en-US" dirty="0"/>
                <a:t>words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17592C1-51A7-497D-82C7-4855A7ECA609}"/>
              </a:ext>
            </a:extLst>
          </p:cNvPr>
          <p:cNvGrpSpPr/>
          <p:nvPr/>
        </p:nvGrpSpPr>
        <p:grpSpPr>
          <a:xfrm>
            <a:off x="4791453" y="2743200"/>
            <a:ext cx="1005840" cy="1005840"/>
            <a:chOff x="4014164" y="3950305"/>
            <a:chExt cx="1005840" cy="100584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2369C5-093E-4C7E-93C7-B217E5F994AC}"/>
                </a:ext>
              </a:extLst>
            </p:cNvPr>
            <p:cNvSpPr/>
            <p:nvPr/>
          </p:nvSpPr>
          <p:spPr>
            <a:xfrm>
              <a:off x="4105604" y="404174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phic 30" descr="Clock">
              <a:extLst>
                <a:ext uri="{FF2B5EF4-FFF2-40B4-BE49-F238E27FC236}">
                  <a16:creationId xmlns:a16="http://schemas.microsoft.com/office/drawing/2014/main" id="{8666E4FA-9ECA-4686-9CDE-E909D2B57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14164" y="3950305"/>
              <a:ext cx="1005840" cy="100584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2789AD9-297F-498B-BF4F-961598B90893}"/>
              </a:ext>
            </a:extLst>
          </p:cNvPr>
          <p:cNvSpPr txBox="1"/>
          <p:nvPr/>
        </p:nvSpPr>
        <p:spPr>
          <a:xfrm rot="16200000">
            <a:off x="-1610621" y="3200400"/>
            <a:ext cx="480060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On the Spacecraft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6D38FE0-C2AD-4B66-A16C-CDB5CF7EE60B}"/>
              </a:ext>
            </a:extLst>
          </p:cNvPr>
          <p:cNvSpPr/>
          <p:nvPr/>
        </p:nvSpPr>
        <p:spPr>
          <a:xfrm>
            <a:off x="2028114" y="4724216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Data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ED4E204-B5B4-401A-A017-6EF8A8D19BED}"/>
              </a:ext>
            </a:extLst>
          </p:cNvPr>
          <p:cNvGrpSpPr/>
          <p:nvPr/>
        </p:nvGrpSpPr>
        <p:grpSpPr>
          <a:xfrm>
            <a:off x="2028114" y="4724216"/>
            <a:ext cx="1066800" cy="461312"/>
            <a:chOff x="1134763" y="1948234"/>
            <a:chExt cx="1066800" cy="46131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412423F-C777-41E5-8776-F9BCA0C6E188}"/>
                </a:ext>
              </a:extLst>
            </p:cNvPr>
            <p:cNvSpPr/>
            <p:nvPr/>
          </p:nvSpPr>
          <p:spPr>
            <a:xfrm>
              <a:off x="1744363" y="1948234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FDB6811-DC0C-46A2-87A7-06145BFFF144}"/>
                </a:ext>
              </a:extLst>
            </p:cNvPr>
            <p:cNvSpPr/>
            <p:nvPr/>
          </p:nvSpPr>
          <p:spPr>
            <a:xfrm>
              <a:off x="1134763" y="1952346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13613FE-5837-432D-8000-7EF76A742CA2}"/>
              </a:ext>
            </a:extLst>
          </p:cNvPr>
          <p:cNvGrpSpPr/>
          <p:nvPr/>
        </p:nvGrpSpPr>
        <p:grpSpPr>
          <a:xfrm>
            <a:off x="2028114" y="4724216"/>
            <a:ext cx="1676400" cy="461312"/>
            <a:chOff x="1134763" y="2557834"/>
            <a:chExt cx="1676400" cy="46131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F9DF168-CB91-45F5-BC3B-7F052EB23823}"/>
                </a:ext>
              </a:extLst>
            </p:cNvPr>
            <p:cNvSpPr/>
            <p:nvPr/>
          </p:nvSpPr>
          <p:spPr>
            <a:xfrm>
              <a:off x="2353963" y="2557834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84D6256-3585-4272-A726-573011F5138D}"/>
                </a:ext>
              </a:extLst>
            </p:cNvPr>
            <p:cNvSpPr/>
            <p:nvPr/>
          </p:nvSpPr>
          <p:spPr>
            <a:xfrm>
              <a:off x="1744363" y="2561946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72B383B-C514-4730-BAE7-C69D526D4D2E}"/>
                </a:ext>
              </a:extLst>
            </p:cNvPr>
            <p:cNvSpPr/>
            <p:nvPr/>
          </p:nvSpPr>
          <p:spPr>
            <a:xfrm>
              <a:off x="1134763" y="2557834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89D7B42-C5CD-467C-8F99-7B3A29F4BE34}"/>
              </a:ext>
            </a:extLst>
          </p:cNvPr>
          <p:cNvGrpSpPr/>
          <p:nvPr/>
        </p:nvGrpSpPr>
        <p:grpSpPr>
          <a:xfrm>
            <a:off x="2028114" y="4724216"/>
            <a:ext cx="2286000" cy="461312"/>
            <a:chOff x="1134763" y="3167434"/>
            <a:chExt cx="2286000" cy="46131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42D4429-97EC-4348-A272-B23CDB8334C2}"/>
                </a:ext>
              </a:extLst>
            </p:cNvPr>
            <p:cNvSpPr/>
            <p:nvPr/>
          </p:nvSpPr>
          <p:spPr>
            <a:xfrm>
              <a:off x="2963563" y="3167434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9C821D3-B4C8-4E4B-AD38-21F72EABD7AC}"/>
                </a:ext>
              </a:extLst>
            </p:cNvPr>
            <p:cNvSpPr/>
            <p:nvPr/>
          </p:nvSpPr>
          <p:spPr>
            <a:xfrm>
              <a:off x="2353963" y="3171546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FE73206-ECDF-4167-8C8F-E7F1A8A14335}"/>
                </a:ext>
              </a:extLst>
            </p:cNvPr>
            <p:cNvSpPr/>
            <p:nvPr/>
          </p:nvSpPr>
          <p:spPr>
            <a:xfrm>
              <a:off x="1744363" y="3167434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4A3C076-952A-4003-9821-EC3BDA56C5C6}"/>
                </a:ext>
              </a:extLst>
            </p:cNvPr>
            <p:cNvSpPr/>
            <p:nvPr/>
          </p:nvSpPr>
          <p:spPr>
            <a:xfrm>
              <a:off x="1134763" y="3171546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dirty="0"/>
                <a:t>HK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67871E-9BED-46AC-854D-E64B4460765F}"/>
              </a:ext>
            </a:extLst>
          </p:cNvPr>
          <p:cNvGrpSpPr/>
          <p:nvPr/>
        </p:nvGrpSpPr>
        <p:grpSpPr>
          <a:xfrm>
            <a:off x="2028114" y="4724216"/>
            <a:ext cx="2887361" cy="461312"/>
            <a:chOff x="1143002" y="3781146"/>
            <a:chExt cx="2887361" cy="46131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AF9CF4E-15D2-4F79-B96A-5275B52DEA6A}"/>
                </a:ext>
              </a:extLst>
            </p:cNvPr>
            <p:cNvSpPr/>
            <p:nvPr/>
          </p:nvSpPr>
          <p:spPr>
            <a:xfrm>
              <a:off x="3573163" y="3781146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490966-B32F-464F-A638-EE2D176F7B90}"/>
                </a:ext>
              </a:extLst>
            </p:cNvPr>
            <p:cNvSpPr/>
            <p:nvPr/>
          </p:nvSpPr>
          <p:spPr>
            <a:xfrm>
              <a:off x="2963563" y="3785258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67EBDE-ED3C-4684-B8FB-5BD7C87FA91B}"/>
                </a:ext>
              </a:extLst>
            </p:cNvPr>
            <p:cNvSpPr/>
            <p:nvPr/>
          </p:nvSpPr>
          <p:spPr>
            <a:xfrm>
              <a:off x="2353963" y="3781146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201F9DD-F3E8-41A3-9760-1B6FB38EA416}"/>
                </a:ext>
              </a:extLst>
            </p:cNvPr>
            <p:cNvSpPr/>
            <p:nvPr/>
          </p:nvSpPr>
          <p:spPr>
            <a:xfrm>
              <a:off x="1744363" y="3785258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dirty="0"/>
                <a:t>HK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14AC3DC-2688-4101-94DF-39523496EA2B}"/>
                </a:ext>
              </a:extLst>
            </p:cNvPr>
            <p:cNvSpPr/>
            <p:nvPr/>
          </p:nvSpPr>
          <p:spPr>
            <a:xfrm>
              <a:off x="1143002" y="3781146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FF90D52-353C-4A14-AB54-5F249D870EF3}"/>
              </a:ext>
            </a:extLst>
          </p:cNvPr>
          <p:cNvGrpSpPr/>
          <p:nvPr/>
        </p:nvGrpSpPr>
        <p:grpSpPr>
          <a:xfrm>
            <a:off x="2028114" y="4724216"/>
            <a:ext cx="3505200" cy="461312"/>
            <a:chOff x="1134763" y="4398970"/>
            <a:chExt cx="3505200" cy="46131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080E26D-9B99-40ED-8374-0F03924C1108}"/>
                </a:ext>
              </a:extLst>
            </p:cNvPr>
            <p:cNvSpPr/>
            <p:nvPr/>
          </p:nvSpPr>
          <p:spPr>
            <a:xfrm>
              <a:off x="4182763" y="439897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FE26070-0B53-46EA-A629-BB97E979CAAC}"/>
                </a:ext>
              </a:extLst>
            </p:cNvPr>
            <p:cNvSpPr/>
            <p:nvPr/>
          </p:nvSpPr>
          <p:spPr>
            <a:xfrm>
              <a:off x="3573163" y="4403082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51BE77B-3BBC-4350-A756-2A8E78078DB0}"/>
                </a:ext>
              </a:extLst>
            </p:cNvPr>
            <p:cNvSpPr/>
            <p:nvPr/>
          </p:nvSpPr>
          <p:spPr>
            <a:xfrm>
              <a:off x="2963563" y="439897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6496910-D323-4BE8-B38E-EB8140939E8C}"/>
                </a:ext>
              </a:extLst>
            </p:cNvPr>
            <p:cNvSpPr/>
            <p:nvPr/>
          </p:nvSpPr>
          <p:spPr>
            <a:xfrm>
              <a:off x="2353963" y="4403082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dirty="0"/>
                <a:t>HK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8049CD9-D07D-4708-BE70-D6E585D4B435}"/>
                </a:ext>
              </a:extLst>
            </p:cNvPr>
            <p:cNvSpPr/>
            <p:nvPr/>
          </p:nvSpPr>
          <p:spPr>
            <a:xfrm>
              <a:off x="1752602" y="439897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81F8D0B-F266-47E7-8DF5-86260CB252FA}"/>
                </a:ext>
              </a:extLst>
            </p:cNvPr>
            <p:cNvSpPr/>
            <p:nvPr/>
          </p:nvSpPr>
          <p:spPr>
            <a:xfrm>
              <a:off x="1134763" y="4403082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4E64A38-F0D0-4AF7-AA13-6B51EC4325BE}"/>
              </a:ext>
            </a:extLst>
          </p:cNvPr>
          <p:cNvGrpSpPr/>
          <p:nvPr/>
        </p:nvGrpSpPr>
        <p:grpSpPr>
          <a:xfrm>
            <a:off x="2028114" y="4724216"/>
            <a:ext cx="4123041" cy="461312"/>
            <a:chOff x="1134763" y="5020906"/>
            <a:chExt cx="4123041" cy="461312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655D3D2-84BE-40A8-897B-E029E4A8424F}"/>
                </a:ext>
              </a:extLst>
            </p:cNvPr>
            <p:cNvSpPr/>
            <p:nvPr/>
          </p:nvSpPr>
          <p:spPr>
            <a:xfrm>
              <a:off x="4800604" y="5020906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15B8FA7-484D-498F-81D8-C3E086C44E07}"/>
                </a:ext>
              </a:extLst>
            </p:cNvPr>
            <p:cNvSpPr/>
            <p:nvPr/>
          </p:nvSpPr>
          <p:spPr>
            <a:xfrm>
              <a:off x="4191004" y="5025018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33AB806-669C-499B-9C74-0CEF4F567CBA}"/>
                </a:ext>
              </a:extLst>
            </p:cNvPr>
            <p:cNvSpPr/>
            <p:nvPr/>
          </p:nvSpPr>
          <p:spPr>
            <a:xfrm>
              <a:off x="3581404" y="5020906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DB145C8-67D3-4EC3-95D7-9859505E0F8D}"/>
                </a:ext>
              </a:extLst>
            </p:cNvPr>
            <p:cNvSpPr/>
            <p:nvPr/>
          </p:nvSpPr>
          <p:spPr>
            <a:xfrm>
              <a:off x="2971804" y="5025018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dirty="0"/>
                <a:t>HK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6871D6E-8E62-4B6B-9F83-B77E9BAA5EE6}"/>
                </a:ext>
              </a:extLst>
            </p:cNvPr>
            <p:cNvSpPr/>
            <p:nvPr/>
          </p:nvSpPr>
          <p:spPr>
            <a:xfrm>
              <a:off x="2370443" y="5020906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E0072F4-0AA3-4EDA-8327-B106585B5547}"/>
                </a:ext>
              </a:extLst>
            </p:cNvPr>
            <p:cNvSpPr/>
            <p:nvPr/>
          </p:nvSpPr>
          <p:spPr>
            <a:xfrm>
              <a:off x="1752604" y="5025018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9C2A3AD-4576-4EBD-BBB6-BA5786AF3837}"/>
                </a:ext>
              </a:extLst>
            </p:cNvPr>
            <p:cNvSpPr/>
            <p:nvPr/>
          </p:nvSpPr>
          <p:spPr>
            <a:xfrm>
              <a:off x="1134763" y="5025018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dirty="0"/>
                <a:t>HK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99B43F9-8584-4665-A489-EE692899F11C}"/>
              </a:ext>
            </a:extLst>
          </p:cNvPr>
          <p:cNvGrpSpPr/>
          <p:nvPr/>
        </p:nvGrpSpPr>
        <p:grpSpPr>
          <a:xfrm>
            <a:off x="2028114" y="4724216"/>
            <a:ext cx="4714108" cy="473648"/>
            <a:chOff x="1161537" y="5630506"/>
            <a:chExt cx="4714108" cy="47364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2422D2D-F505-4193-8054-CB5B3CB0E75E}"/>
                </a:ext>
              </a:extLst>
            </p:cNvPr>
            <p:cNvGrpSpPr/>
            <p:nvPr/>
          </p:nvGrpSpPr>
          <p:grpSpPr>
            <a:xfrm>
              <a:off x="1752604" y="5630506"/>
              <a:ext cx="4123041" cy="461312"/>
              <a:chOff x="1134763" y="5020906"/>
              <a:chExt cx="4123041" cy="461312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6F473FC-8088-495B-89E1-F509F577682E}"/>
                  </a:ext>
                </a:extLst>
              </p:cNvPr>
              <p:cNvSpPr/>
              <p:nvPr/>
            </p:nvSpPr>
            <p:spPr>
              <a:xfrm>
                <a:off x="4800604" y="5020906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/>
                  <a:t>Data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D6D64BF-F927-4961-9301-9E6E224C8BBE}"/>
                  </a:ext>
                </a:extLst>
              </p:cNvPr>
              <p:cNvSpPr/>
              <p:nvPr/>
            </p:nvSpPr>
            <p:spPr>
              <a:xfrm>
                <a:off x="4191004" y="5025018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/>
                  <a:t>Data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1AC03A1E-512A-4F33-948C-E6103113EE8C}"/>
                  </a:ext>
                </a:extLst>
              </p:cNvPr>
              <p:cNvSpPr/>
              <p:nvPr/>
            </p:nvSpPr>
            <p:spPr>
              <a:xfrm>
                <a:off x="3581404" y="5020906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/>
                  <a:t>Data</a:t>
                </a: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7355737E-DD71-45A7-B353-21A2E1B57F63}"/>
                  </a:ext>
                </a:extLst>
              </p:cNvPr>
              <p:cNvSpPr/>
              <p:nvPr/>
            </p:nvSpPr>
            <p:spPr>
              <a:xfrm>
                <a:off x="2971804" y="5025018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ctr"/>
              <a:lstStyle/>
              <a:p>
                <a:pPr algn="ctr"/>
                <a:r>
                  <a:rPr lang="en-US" dirty="0"/>
                  <a:t>HK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6C4E4D2-9DF1-4AED-AD11-7B1AD3383106}"/>
                  </a:ext>
                </a:extLst>
              </p:cNvPr>
              <p:cNvSpPr/>
              <p:nvPr/>
            </p:nvSpPr>
            <p:spPr>
              <a:xfrm>
                <a:off x="2370443" y="5020906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/>
                  <a:t>Data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D4974CD-C377-491A-9EC4-2C428F651816}"/>
                  </a:ext>
                </a:extLst>
              </p:cNvPr>
              <p:cNvSpPr/>
              <p:nvPr/>
            </p:nvSpPr>
            <p:spPr>
              <a:xfrm>
                <a:off x="1752604" y="5025018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/>
                  <a:t>Data</a:t>
                </a: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742C400-5E95-4CAF-89DF-2331F5449A9E}"/>
                  </a:ext>
                </a:extLst>
              </p:cNvPr>
              <p:cNvSpPr/>
              <p:nvPr/>
            </p:nvSpPr>
            <p:spPr>
              <a:xfrm>
                <a:off x="1134763" y="5025018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ctr"/>
              <a:lstStyle/>
              <a:p>
                <a:pPr algn="ctr"/>
                <a:r>
                  <a:rPr lang="en-US" dirty="0"/>
                  <a:t>HK</a:t>
                </a:r>
              </a:p>
            </p:txBody>
          </p:sp>
        </p:grp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FDCC7E5-ED67-4D69-A44B-5DDF928E86C2}"/>
                </a:ext>
              </a:extLst>
            </p:cNvPr>
            <p:cNvSpPr/>
            <p:nvPr/>
          </p:nvSpPr>
          <p:spPr>
            <a:xfrm>
              <a:off x="1161537" y="5646954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dirty="0"/>
                <a:t>HK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3D72C13-0A3C-45CC-B098-638BEAD9ECCD}"/>
              </a:ext>
            </a:extLst>
          </p:cNvPr>
          <p:cNvGrpSpPr/>
          <p:nvPr/>
        </p:nvGrpSpPr>
        <p:grpSpPr>
          <a:xfrm>
            <a:off x="2028114" y="4724216"/>
            <a:ext cx="5329885" cy="494208"/>
            <a:chOff x="1171837" y="5749978"/>
            <a:chExt cx="5329885" cy="494208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77593FE-D53B-455B-BD60-D2B4BE6367F0}"/>
                </a:ext>
              </a:extLst>
            </p:cNvPr>
            <p:cNvGrpSpPr/>
            <p:nvPr/>
          </p:nvGrpSpPr>
          <p:grpSpPr>
            <a:xfrm>
              <a:off x="1787614" y="5749978"/>
              <a:ext cx="4714108" cy="473648"/>
              <a:chOff x="1161537" y="5630506"/>
              <a:chExt cx="4714108" cy="473648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52F84CF5-07F6-4F25-8808-35D60EB46A79}"/>
                  </a:ext>
                </a:extLst>
              </p:cNvPr>
              <p:cNvGrpSpPr/>
              <p:nvPr/>
            </p:nvGrpSpPr>
            <p:grpSpPr>
              <a:xfrm>
                <a:off x="1752604" y="5630506"/>
                <a:ext cx="4123041" cy="461312"/>
                <a:chOff x="1134763" y="5020906"/>
                <a:chExt cx="4123041" cy="461312"/>
              </a:xfrm>
            </p:grpSpPr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BDE1E27E-DF92-49F8-9170-FFF23118C4F5}"/>
                    </a:ext>
                  </a:extLst>
                </p:cNvPr>
                <p:cNvSpPr/>
                <p:nvPr/>
              </p:nvSpPr>
              <p:spPr>
                <a:xfrm>
                  <a:off x="4800604" y="5020906"/>
                  <a:ext cx="457200" cy="4572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/>
                    <a:t>Data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AF5FCA2-03B7-488C-A8F4-85EF14F43B85}"/>
                    </a:ext>
                  </a:extLst>
                </p:cNvPr>
                <p:cNvSpPr/>
                <p:nvPr/>
              </p:nvSpPr>
              <p:spPr>
                <a:xfrm>
                  <a:off x="4191004" y="5025018"/>
                  <a:ext cx="457200" cy="4572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/>
                    <a:t>Data</a:t>
                  </a: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12CC09C-6900-4ABA-A2A0-F9501F54DDA1}"/>
                    </a:ext>
                  </a:extLst>
                </p:cNvPr>
                <p:cNvSpPr/>
                <p:nvPr/>
              </p:nvSpPr>
              <p:spPr>
                <a:xfrm>
                  <a:off x="3581404" y="5020906"/>
                  <a:ext cx="457200" cy="4572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/>
                    <a:t>Data</a:t>
                  </a: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E32BB07-6FF3-4C36-9ADC-094502ADAFDA}"/>
                    </a:ext>
                  </a:extLst>
                </p:cNvPr>
                <p:cNvSpPr/>
                <p:nvPr/>
              </p:nvSpPr>
              <p:spPr>
                <a:xfrm>
                  <a:off x="2971804" y="5025018"/>
                  <a:ext cx="457200" cy="4572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ctr"/>
                <a:lstStyle/>
                <a:p>
                  <a:pPr algn="ctr"/>
                  <a:r>
                    <a:rPr lang="en-US" dirty="0"/>
                    <a:t>HK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6191827-474D-46B9-A2DB-5F2E8F9EE786}"/>
                    </a:ext>
                  </a:extLst>
                </p:cNvPr>
                <p:cNvSpPr/>
                <p:nvPr/>
              </p:nvSpPr>
              <p:spPr>
                <a:xfrm>
                  <a:off x="2370443" y="5020906"/>
                  <a:ext cx="457200" cy="4572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/>
                    <a:t>Data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F5DC4B9-8F06-4780-A121-CB17EF1E4CB8}"/>
                    </a:ext>
                  </a:extLst>
                </p:cNvPr>
                <p:cNvSpPr/>
                <p:nvPr/>
              </p:nvSpPr>
              <p:spPr>
                <a:xfrm>
                  <a:off x="1752604" y="5025018"/>
                  <a:ext cx="457200" cy="4572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/>
                    <a:t>Data</a:t>
                  </a: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DAC1A6E1-3133-4E39-93E0-91BA1D3EBB2D}"/>
                    </a:ext>
                  </a:extLst>
                </p:cNvPr>
                <p:cNvSpPr/>
                <p:nvPr/>
              </p:nvSpPr>
              <p:spPr>
                <a:xfrm>
                  <a:off x="1134763" y="5025018"/>
                  <a:ext cx="457200" cy="4572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ctr"/>
                <a:lstStyle/>
                <a:p>
                  <a:pPr algn="ctr"/>
                  <a:r>
                    <a:rPr lang="en-US" dirty="0"/>
                    <a:t>HK</a:t>
                  </a:r>
                </a:p>
              </p:txBody>
            </p:sp>
          </p:grp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44FCAA7-59DF-4D2F-B6E4-72C6CF9B8DA6}"/>
                  </a:ext>
                </a:extLst>
              </p:cNvPr>
              <p:cNvSpPr/>
              <p:nvPr/>
            </p:nvSpPr>
            <p:spPr>
              <a:xfrm>
                <a:off x="1161537" y="5646954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ctr"/>
              <a:lstStyle/>
              <a:p>
                <a:pPr algn="ctr"/>
                <a:r>
                  <a:rPr lang="en-US" dirty="0"/>
                  <a:t>HK</a:t>
                </a:r>
              </a:p>
            </p:txBody>
          </p: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415754A-5BA1-441E-B611-6D60FC23A0B0}"/>
                </a:ext>
              </a:extLst>
            </p:cNvPr>
            <p:cNvSpPr/>
            <p:nvPr/>
          </p:nvSpPr>
          <p:spPr>
            <a:xfrm>
              <a:off x="1171837" y="5786986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3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2" grpId="0" animBg="1"/>
      <p:bldP spid="4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124C3-37EF-4F0C-9F11-B78D930F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159"/>
            <a:ext cx="8686800" cy="751442"/>
          </a:xfrm>
        </p:spPr>
        <p:txBody>
          <a:bodyPr anchor="ctr"/>
          <a:lstStyle/>
          <a:p>
            <a:r>
              <a:rPr lang="en-US" dirty="0"/>
              <a:t>How Science Data is Correlated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97C91-605F-4837-AC6D-A838BF135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749" y="1037968"/>
            <a:ext cx="7391748" cy="1130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Matching 18-bit time hacks in data packets to full 32-bit time strings in the housekeeping packets is complicated!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2D48C-A2E7-4D8B-86A4-6D8F4A65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A6726C-FB16-44E2-BD8E-1FEB6078A4A0}"/>
              </a:ext>
            </a:extLst>
          </p:cNvPr>
          <p:cNvSpPr txBox="1"/>
          <p:nvPr/>
        </p:nvSpPr>
        <p:spPr>
          <a:xfrm rot="16200000">
            <a:off x="-1610621" y="3200400"/>
            <a:ext cx="480060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On the Ground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5E5136E-C623-4111-902E-8EFA22122F40}"/>
              </a:ext>
            </a:extLst>
          </p:cNvPr>
          <p:cNvSpPr txBox="1">
            <a:spLocks/>
          </p:cNvSpPr>
          <p:nvPr/>
        </p:nvSpPr>
        <p:spPr>
          <a:xfrm>
            <a:off x="1291749" y="3903996"/>
            <a:ext cx="7308553" cy="1791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1800" b="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65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812006" indent="-126206" algn="l" defTabSz="6858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dirty="0"/>
              <a:t>Time gaps and missing data cause many edge cases.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dirty="0"/>
              <a:t>Why use such a complex scheme?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Saves bandwidth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Increases science data throughput despite the occasional data loss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089A3AA-3DE0-4B7B-AF98-229C5D4798CD}"/>
              </a:ext>
            </a:extLst>
          </p:cNvPr>
          <p:cNvGrpSpPr/>
          <p:nvPr/>
        </p:nvGrpSpPr>
        <p:grpSpPr>
          <a:xfrm>
            <a:off x="1566331" y="1979417"/>
            <a:ext cx="6578835" cy="1559557"/>
            <a:chOff x="1597222" y="1752085"/>
            <a:chExt cx="6578835" cy="155955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29185F6-A64C-4737-8B1A-16DAF6113C48}"/>
                </a:ext>
              </a:extLst>
            </p:cNvPr>
            <p:cNvGrpSpPr/>
            <p:nvPr/>
          </p:nvGrpSpPr>
          <p:grpSpPr>
            <a:xfrm>
              <a:off x="3212756" y="2137965"/>
              <a:ext cx="4963301" cy="1173677"/>
              <a:chOff x="1940009" y="2137965"/>
              <a:chExt cx="4963301" cy="117367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43CC8AB-E53A-42EB-AE4B-E24929016A57}"/>
                  </a:ext>
                </a:extLst>
              </p:cNvPr>
              <p:cNvSpPr/>
              <p:nvPr/>
            </p:nvSpPr>
            <p:spPr>
              <a:xfrm>
                <a:off x="1940009" y="2140331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/>
                  <a:t>Data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A802114-8DE1-4390-8E26-5D293A5DAB1A}"/>
                  </a:ext>
                </a:extLst>
              </p:cNvPr>
              <p:cNvSpPr/>
              <p:nvPr/>
            </p:nvSpPr>
            <p:spPr>
              <a:xfrm>
                <a:off x="1940009" y="2853332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ctr"/>
              <a:lstStyle/>
              <a:p>
                <a:pPr algn="ctr"/>
                <a:r>
                  <a:rPr lang="en-US" dirty="0"/>
                  <a:t>HK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82D228F-A4C4-4AE5-AE28-C07E4D8A0AD3}"/>
                  </a:ext>
                </a:extLst>
              </p:cNvPr>
              <p:cNvSpPr/>
              <p:nvPr/>
            </p:nvSpPr>
            <p:spPr>
              <a:xfrm>
                <a:off x="2549609" y="2140331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/>
                  <a:t>Data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AEA2BD2-6269-4BA7-A693-7FF6D0A4436A}"/>
                  </a:ext>
                </a:extLst>
              </p:cNvPr>
              <p:cNvSpPr/>
              <p:nvPr/>
            </p:nvSpPr>
            <p:spPr>
              <a:xfrm>
                <a:off x="3144794" y="2140886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/>
                  <a:t>Data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2CF65632-82E4-4D77-BC83-8DED836957E8}"/>
                  </a:ext>
                </a:extLst>
              </p:cNvPr>
              <p:cNvCxnSpPr>
                <a:cxnSpLocks/>
                <a:stCxn id="12" idx="2"/>
              </p:cNvCxnSpPr>
              <p:nvPr/>
            </p:nvCxnSpPr>
            <p:spPr>
              <a:xfrm flipH="1">
                <a:off x="2405445" y="2598086"/>
                <a:ext cx="967949" cy="38607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685D62D5-1D90-47CC-8D35-76F71C1782DF}"/>
                  </a:ext>
                </a:extLst>
              </p:cNvPr>
              <p:cNvCxnSpPr>
                <a:cxnSpLocks/>
                <a:stCxn id="6" idx="2"/>
                <a:endCxn id="8" idx="0"/>
              </p:cNvCxnSpPr>
              <p:nvPr/>
            </p:nvCxnSpPr>
            <p:spPr>
              <a:xfrm>
                <a:off x="2168609" y="2597531"/>
                <a:ext cx="0" cy="25580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741152D6-63F7-4366-A355-4C61E14AF9E2}"/>
                  </a:ext>
                </a:extLst>
              </p:cNvPr>
              <p:cNvCxnSpPr>
                <a:cxnSpLocks/>
                <a:stCxn id="9" idx="2"/>
                <a:endCxn id="8" idx="7"/>
              </p:cNvCxnSpPr>
              <p:nvPr/>
            </p:nvCxnSpPr>
            <p:spPr>
              <a:xfrm flipH="1">
                <a:off x="2330254" y="2597531"/>
                <a:ext cx="447955" cy="32275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B4E02B3-8EC8-4F22-AC50-DF4C04C90710}"/>
                  </a:ext>
                </a:extLst>
              </p:cNvPr>
              <p:cNvSpPr txBox="1"/>
              <p:nvPr/>
            </p:nvSpPr>
            <p:spPr>
              <a:xfrm>
                <a:off x="3688495" y="2137965"/>
                <a:ext cx="579534" cy="43088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sz="1100" dirty="0"/>
                  <a:t>Time</a:t>
                </a:r>
              </a:p>
              <a:p>
                <a:pPr algn="ctr"/>
                <a:r>
                  <a:rPr lang="en-US" sz="1100" dirty="0"/>
                  <a:t>Gap</a:t>
                </a: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7C0858B-5F21-4029-B367-CB2D8104B8F1}"/>
                  </a:ext>
                </a:extLst>
              </p:cNvPr>
              <p:cNvGrpSpPr/>
              <p:nvPr/>
            </p:nvGrpSpPr>
            <p:grpSpPr>
              <a:xfrm>
                <a:off x="5515229" y="2141441"/>
                <a:ext cx="1066800" cy="1170201"/>
                <a:chOff x="6559378" y="2141441"/>
                <a:chExt cx="1066800" cy="1170201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7CE7B65-56F0-4A11-857B-1B5229A9030E}"/>
                    </a:ext>
                  </a:extLst>
                </p:cNvPr>
                <p:cNvSpPr/>
                <p:nvPr/>
              </p:nvSpPr>
              <p:spPr>
                <a:xfrm>
                  <a:off x="6559378" y="2141441"/>
                  <a:ext cx="457200" cy="4572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/>
                    <a:t>Data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2F0FF60-9223-4287-AB7B-A2595E738268}"/>
                    </a:ext>
                  </a:extLst>
                </p:cNvPr>
                <p:cNvSpPr/>
                <p:nvPr/>
              </p:nvSpPr>
              <p:spPr>
                <a:xfrm>
                  <a:off x="7168978" y="2141441"/>
                  <a:ext cx="457200" cy="4572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/>
                    <a:t>Data</a:t>
                  </a: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F34EA7DF-570D-4F7F-9099-F7AEE1EAE95A}"/>
                    </a:ext>
                  </a:extLst>
                </p:cNvPr>
                <p:cNvSpPr/>
                <p:nvPr/>
              </p:nvSpPr>
              <p:spPr>
                <a:xfrm>
                  <a:off x="7168978" y="2854442"/>
                  <a:ext cx="457200" cy="4572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ctr"/>
                <a:lstStyle/>
                <a:p>
                  <a:pPr algn="ctr"/>
                  <a:r>
                    <a:rPr lang="en-US" dirty="0"/>
                    <a:t>HK</a:t>
                  </a:r>
                </a:p>
              </p:txBody>
            </p: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D44E8BE7-BAFB-4068-B245-BA2564C28B9D}"/>
                    </a:ext>
                  </a:extLst>
                </p:cNvPr>
                <p:cNvCxnSpPr>
                  <a:cxnSpLocks/>
                  <a:stCxn id="20" idx="2"/>
                  <a:endCxn id="23" idx="1"/>
                </p:cNvCxnSpPr>
                <p:nvPr/>
              </p:nvCxnSpPr>
              <p:spPr>
                <a:xfrm>
                  <a:off x="6787978" y="2598641"/>
                  <a:ext cx="447955" cy="32275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16E171D1-3304-49E5-BB04-37012CFAC2B1}"/>
                    </a:ext>
                  </a:extLst>
                </p:cNvPr>
                <p:cNvCxnSpPr>
                  <a:cxnSpLocks/>
                  <a:stCxn id="22" idx="2"/>
                  <a:endCxn id="23" idx="0"/>
                </p:cNvCxnSpPr>
                <p:nvPr/>
              </p:nvCxnSpPr>
              <p:spPr>
                <a:xfrm>
                  <a:off x="7397578" y="2598641"/>
                  <a:ext cx="0" cy="25580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C2651EA6-5A83-40F8-AC03-6E49897DF5F9}"/>
                  </a:ext>
                </a:extLst>
              </p:cNvPr>
              <p:cNvGrpSpPr/>
              <p:nvPr/>
            </p:nvGrpSpPr>
            <p:grpSpPr>
              <a:xfrm>
                <a:off x="2208796" y="2140886"/>
                <a:ext cx="4694514" cy="981176"/>
                <a:chOff x="2703064" y="2140886"/>
                <a:chExt cx="4694514" cy="981176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4D92C500-3916-4B35-8959-0D6BD74B0A6E}"/>
                    </a:ext>
                  </a:extLst>
                </p:cNvPr>
                <p:cNvSpPr/>
                <p:nvPr/>
              </p:nvSpPr>
              <p:spPr>
                <a:xfrm>
                  <a:off x="4823252" y="2140886"/>
                  <a:ext cx="457200" cy="4572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/>
                    <a:t>Data</a:t>
                  </a:r>
                </a:p>
              </p:txBody>
            </p:sp>
            <p:sp>
              <p:nvSpPr>
                <p:cNvPr id="63" name="Arc 62">
                  <a:extLst>
                    <a:ext uri="{FF2B5EF4-FFF2-40B4-BE49-F238E27FC236}">
                      <a16:creationId xmlns:a16="http://schemas.microsoft.com/office/drawing/2014/main" id="{746E23BD-2C68-4CC4-8C7F-904C33404A46}"/>
                    </a:ext>
                  </a:extLst>
                </p:cNvPr>
                <p:cNvSpPr/>
                <p:nvPr/>
              </p:nvSpPr>
              <p:spPr>
                <a:xfrm flipV="1">
                  <a:off x="2703064" y="2159722"/>
                  <a:ext cx="2316891" cy="906289"/>
                </a:xfrm>
                <a:prstGeom prst="arc">
                  <a:avLst/>
                </a:prstGeom>
                <a:ln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Arc 63">
                  <a:extLst>
                    <a:ext uri="{FF2B5EF4-FFF2-40B4-BE49-F238E27FC236}">
                      <a16:creationId xmlns:a16="http://schemas.microsoft.com/office/drawing/2014/main" id="{BA80197B-1724-4896-A733-0645FD55EDD2}"/>
                    </a:ext>
                  </a:extLst>
                </p:cNvPr>
                <p:cNvSpPr/>
                <p:nvPr/>
              </p:nvSpPr>
              <p:spPr>
                <a:xfrm flipH="1" flipV="1">
                  <a:off x="5080687" y="2156382"/>
                  <a:ext cx="2316891" cy="906289"/>
                </a:xfrm>
                <a:prstGeom prst="arc">
                  <a:avLst/>
                </a:prstGeom>
                <a:ln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803698A-C464-4662-A00F-6AB8E76A7368}"/>
                    </a:ext>
                  </a:extLst>
                </p:cNvPr>
                <p:cNvSpPr txBox="1"/>
                <p:nvPr/>
              </p:nvSpPr>
              <p:spPr>
                <a:xfrm>
                  <a:off x="4902040" y="2752730"/>
                  <a:ext cx="2965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?</a:t>
                  </a:r>
                </a:p>
              </p:txBody>
            </p: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C798B27-7A15-4F03-8A37-7875BD422258}"/>
                  </a:ext>
                </a:extLst>
              </p:cNvPr>
              <p:cNvSpPr txBox="1"/>
              <p:nvPr/>
            </p:nvSpPr>
            <p:spPr>
              <a:xfrm>
                <a:off x="4866730" y="2146806"/>
                <a:ext cx="579534" cy="43088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sz="1100" dirty="0"/>
                  <a:t>Time</a:t>
                </a:r>
              </a:p>
              <a:p>
                <a:pPr algn="ctr"/>
                <a:r>
                  <a:rPr lang="en-US" sz="1100" dirty="0"/>
                  <a:t>Gap</a:t>
                </a:r>
              </a:p>
            </p:txBody>
          </p: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C93F9CA-4F73-445B-8F22-229767A89B97}"/>
                </a:ext>
              </a:extLst>
            </p:cNvPr>
            <p:cNvSpPr/>
            <p:nvPr/>
          </p:nvSpPr>
          <p:spPr>
            <a:xfrm>
              <a:off x="1988404" y="2141188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6FBBCB8-659E-4F38-A499-30E2DA204352}"/>
                </a:ext>
              </a:extLst>
            </p:cNvPr>
            <p:cNvSpPr/>
            <p:nvPr/>
          </p:nvSpPr>
          <p:spPr>
            <a:xfrm>
              <a:off x="1988404" y="2854189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dirty="0"/>
                <a:t>HK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BB4E453-8DCF-401A-9118-DDC54E64B7B5}"/>
                </a:ext>
              </a:extLst>
            </p:cNvPr>
            <p:cNvSpPr/>
            <p:nvPr/>
          </p:nvSpPr>
          <p:spPr>
            <a:xfrm>
              <a:off x="2589767" y="2141743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27D1E80-A4CC-447B-88A8-F5D8B304AA86}"/>
                </a:ext>
              </a:extLst>
            </p:cNvPr>
            <p:cNvSpPr/>
            <p:nvPr/>
          </p:nvSpPr>
          <p:spPr>
            <a:xfrm>
              <a:off x="2589767" y="2848566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dirty="0"/>
                <a:t>HK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AD763F7-ED47-4010-9ECA-734224359F52}"/>
                </a:ext>
              </a:extLst>
            </p:cNvPr>
            <p:cNvCxnSpPr>
              <a:cxnSpLocks/>
            </p:cNvCxnSpPr>
            <p:nvPr/>
          </p:nvCxnSpPr>
          <p:spPr>
            <a:xfrm>
              <a:off x="2812189" y="2609526"/>
              <a:ext cx="0" cy="2558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F618860C-3D66-494B-951F-008BC4FDF663}"/>
                </a:ext>
              </a:extLst>
            </p:cNvPr>
            <p:cNvCxnSpPr>
              <a:cxnSpLocks/>
            </p:cNvCxnSpPr>
            <p:nvPr/>
          </p:nvCxnSpPr>
          <p:spPr>
            <a:xfrm>
              <a:off x="2217004" y="2609526"/>
              <a:ext cx="0" cy="2558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8CAFBD16-3088-407B-B38D-6DD934789190}"/>
                </a:ext>
              </a:extLst>
            </p:cNvPr>
            <p:cNvGrpSpPr/>
            <p:nvPr/>
          </p:nvGrpSpPr>
          <p:grpSpPr>
            <a:xfrm>
              <a:off x="1597222" y="1752085"/>
              <a:ext cx="592090" cy="307777"/>
              <a:chOff x="1624914" y="1618735"/>
              <a:chExt cx="592090" cy="307777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05BA69D-FBDB-47E6-93DB-5E9073875E9B}"/>
                  </a:ext>
                </a:extLst>
              </p:cNvPr>
              <p:cNvSpPr txBox="1"/>
              <p:nvPr/>
            </p:nvSpPr>
            <p:spPr>
              <a:xfrm>
                <a:off x="1624914" y="1618735"/>
                <a:ext cx="5920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Time</a:t>
                </a:r>
                <a:endParaRPr lang="en-US" dirty="0"/>
              </a:p>
            </p:txBody>
          </p: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9E7A1D73-B71E-4E1F-8956-D47DFE04EB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360" y="1901517"/>
                <a:ext cx="40664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62580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BFF6B-BB67-4F93-95AE-435F41CB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95" y="0"/>
            <a:ext cx="8609610" cy="1143000"/>
          </a:xfrm>
        </p:spPr>
        <p:txBody>
          <a:bodyPr tIns="0" anchor="ctr"/>
          <a:lstStyle/>
          <a:p>
            <a:r>
              <a:rPr lang="en-US" dirty="0"/>
              <a:t>Processing Speed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52AC575-AFEC-4D17-975C-45F8FA0E3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571" y="982663"/>
            <a:ext cx="7296095" cy="51403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8563FD-1D76-42FD-9C56-C21002D3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7F1DD9-2696-4968-8482-0C7DFD668315}"/>
              </a:ext>
            </a:extLst>
          </p:cNvPr>
          <p:cNvGrpSpPr/>
          <p:nvPr/>
        </p:nvGrpSpPr>
        <p:grpSpPr>
          <a:xfrm>
            <a:off x="2619638" y="2607626"/>
            <a:ext cx="2839817" cy="2299205"/>
            <a:chOff x="2619638" y="2607626"/>
            <a:chExt cx="2839817" cy="22992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B99290A-2764-4814-AE9E-E60A143F7C6F}"/>
                </a:ext>
              </a:extLst>
            </p:cNvPr>
            <p:cNvGrpSpPr/>
            <p:nvPr/>
          </p:nvGrpSpPr>
          <p:grpSpPr>
            <a:xfrm>
              <a:off x="2619638" y="2807175"/>
              <a:ext cx="2266473" cy="2099656"/>
              <a:chOff x="2675240" y="2813353"/>
              <a:chExt cx="2266473" cy="2099656"/>
            </a:xfrm>
          </p:grpSpPr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B485308F-3ED9-411D-95FA-8573DA2142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75240" y="2813353"/>
                <a:ext cx="2036702" cy="2099656"/>
              </a:xfrm>
              <a:prstGeom prst="blockArc">
                <a:avLst>
                  <a:gd name="adj1" fmla="val 16232226"/>
                  <a:gd name="adj2" fmla="val 0"/>
                  <a:gd name="adj3" fmla="val 25000"/>
                </a:avLst>
              </a:prstGeom>
              <a:solidFill>
                <a:schemeClr val="accent6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E7923602-A609-4C61-9011-71F62E1C4AB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3954161" y="3833136"/>
                <a:ext cx="987552" cy="556053"/>
              </a:xfrm>
              <a:prstGeom prst="triangle">
                <a:avLst/>
              </a:prstGeom>
              <a:solidFill>
                <a:schemeClr val="accent6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491F69-D5C7-41BC-B3B4-9D64FA7512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2335" y="2607626"/>
              <a:ext cx="1067120" cy="503917"/>
            </a:xfrm>
            <a:prstGeom prst="rect">
              <a:avLst/>
            </a:prstGeom>
            <a:solidFill>
              <a:schemeClr val="accent6"/>
            </a:solidFill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~15 mins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95B728-40EB-46B5-B4C1-955AE5F02A61}"/>
              </a:ext>
            </a:extLst>
          </p:cNvPr>
          <p:cNvGrpSpPr/>
          <p:nvPr/>
        </p:nvGrpSpPr>
        <p:grpSpPr>
          <a:xfrm>
            <a:off x="5381897" y="4022396"/>
            <a:ext cx="2041245" cy="1606564"/>
            <a:chOff x="5381897" y="4022396"/>
            <a:chExt cx="2041245" cy="16065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E4D2489-76FE-4FB7-AC4A-80BDD7AC3413}"/>
                </a:ext>
              </a:extLst>
            </p:cNvPr>
            <p:cNvGrpSpPr/>
            <p:nvPr/>
          </p:nvGrpSpPr>
          <p:grpSpPr>
            <a:xfrm>
              <a:off x="5381897" y="4641408"/>
              <a:ext cx="1631361" cy="987552"/>
              <a:chOff x="5381897" y="4641408"/>
              <a:chExt cx="1631361" cy="987552"/>
            </a:xfrm>
          </p:grpSpPr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C5217843-15DE-458E-AEF9-49BE9D1080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V="1">
                <a:off x="6241456" y="4857157"/>
                <a:ext cx="987552" cy="556053"/>
              </a:xfrm>
              <a:prstGeom prst="triangle">
                <a:avLst/>
              </a:prstGeom>
              <a:solidFill>
                <a:schemeClr val="accent6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DE6CD27-D423-4E74-ABC7-CA59B771FF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81897" y="4883225"/>
                <a:ext cx="1067120" cy="503917"/>
              </a:xfrm>
              <a:prstGeom prst="rect">
                <a:avLst/>
              </a:prstGeom>
              <a:solidFill>
                <a:schemeClr val="accent6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711C14-912E-4525-A079-D8DCDC3882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56022" y="4022396"/>
              <a:ext cx="1067120" cy="503917"/>
            </a:xfrm>
            <a:prstGeom prst="rect">
              <a:avLst/>
            </a:prstGeom>
            <a:solidFill>
              <a:schemeClr val="accent6"/>
            </a:solidFill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~5 days!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C376ED-F119-4111-A57C-1C03D9145260}"/>
                </a:ext>
              </a:extLst>
            </p:cNvPr>
            <p:cNvSpPr txBox="1"/>
            <p:nvPr/>
          </p:nvSpPr>
          <p:spPr>
            <a:xfrm>
              <a:off x="5459455" y="4491895"/>
              <a:ext cx="10688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“Mike” 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49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BFF6B-BB67-4F93-95AE-435F41CB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95" y="2793"/>
            <a:ext cx="8609610" cy="1143000"/>
          </a:xfrm>
        </p:spPr>
        <p:txBody>
          <a:bodyPr tIns="0" anchor="ctr"/>
          <a:lstStyle/>
          <a:p>
            <a:r>
              <a:rPr lang="en-US" dirty="0"/>
              <a:t>Processing Speed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220C253-9130-43BB-9097-FEAABF024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SPICE code is non-reentrant (i.e. it can</a:t>
            </a:r>
            <a:r>
              <a:rPr lang="en-US" dirty="0"/>
              <a:t>not</a:t>
            </a:r>
            <a:r>
              <a:rPr lang="en-US" sz="2400" dirty="0"/>
              <a:t> be interrupted in the middle of its execution and safely called again, “re-entered”, before its previous invocation completes).</a:t>
            </a:r>
          </a:p>
          <a:p>
            <a:r>
              <a:rPr lang="en-US" sz="2400" dirty="0"/>
              <a:t>NAIF is currently working to create code that works in parallel.</a:t>
            </a:r>
          </a:p>
          <a:p>
            <a:pPr marL="0" indent="0">
              <a:buNone/>
            </a:pPr>
            <a:endParaRPr lang="en-US" sz="2400" u="sng" dirty="0"/>
          </a:p>
          <a:p>
            <a:pPr marL="0" indent="0">
              <a:buNone/>
            </a:pPr>
            <a:r>
              <a:rPr lang="en-US" sz="2400" u="sng" dirty="0"/>
              <a:t>Improvements in the works</a:t>
            </a:r>
          </a:p>
          <a:p>
            <a:r>
              <a:rPr lang="en-US" sz="2400" dirty="0"/>
              <a:t>Distributed computing on our own local cloud</a:t>
            </a:r>
          </a:p>
          <a:p>
            <a:r>
              <a:rPr lang="en-US" sz="2400" dirty="0"/>
              <a:t>Automating Mike</a:t>
            </a:r>
          </a:p>
          <a:p>
            <a:pPr lvl="1"/>
            <a:r>
              <a:rPr lang="en-US" sz="2000" dirty="0"/>
              <a:t>Let it decide when/if we have enough data and SPICE kernels to run.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8563FD-1D76-42FD-9C56-C21002D3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95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BFF6B-BB67-4F93-95AE-435F41CB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95" y="2793"/>
            <a:ext cx="8609610" cy="1143000"/>
          </a:xfrm>
        </p:spPr>
        <p:txBody>
          <a:bodyPr tIns="0" anchor="ctr"/>
          <a:lstStyle/>
          <a:p>
            <a:r>
              <a:rPr lang="en-US" dirty="0"/>
              <a:t>The Future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220C253-9130-43BB-9097-FEAABF024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pPr marL="0" indent="0">
              <a:buNone/>
            </a:pPr>
            <a:r>
              <a:rPr lang="en-US" sz="2400" u="sng" dirty="0"/>
              <a:t>Directions for possible future work with our data:</a:t>
            </a:r>
          </a:p>
          <a:p>
            <a:endParaRPr lang="en-US" sz="2400" dirty="0"/>
          </a:p>
          <a:p>
            <a:r>
              <a:rPr lang="en-US" sz="2400" dirty="0"/>
              <a:t>Advanced analytics, particularly deep learning.  </a:t>
            </a:r>
          </a:p>
          <a:p>
            <a:pPr lvl="1"/>
            <a:r>
              <a:rPr lang="en-US" sz="2250" dirty="0" err="1"/>
              <a:t>SwRI</a:t>
            </a:r>
            <a:r>
              <a:rPr lang="en-US" sz="2250" dirty="0"/>
              <a:t> Intelligent Systems division has lots of experience with image processing and high dimensional datasets.</a:t>
            </a:r>
          </a:p>
          <a:p>
            <a:r>
              <a:rPr lang="en-US" sz="2400" dirty="0"/>
              <a:t>"Insight discovery” (a.k.a. Unsupervised Learning)</a:t>
            </a:r>
          </a:p>
          <a:p>
            <a:pPr lvl="1"/>
            <a:r>
              <a:rPr lang="en-US" sz="2250" dirty="0"/>
              <a:t>Help scientists identify the underlying trends in large, multi-dimensional datasets.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8563FD-1D76-42FD-9C56-C21002D3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730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9348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14400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76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78E23-B5B2-4F01-8570-463F72AB7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159"/>
            <a:ext cx="8686800" cy="751442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75BF5-A435-4A08-A402-0E4A7DD7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D74ED-33E1-42E3-BA5C-832E57B5C74A}"/>
              </a:ext>
            </a:extLst>
          </p:cNvPr>
          <p:cNvSpPr txBox="1"/>
          <p:nvPr/>
        </p:nvSpPr>
        <p:spPr>
          <a:xfrm>
            <a:off x="3351408" y="4696868"/>
            <a:ext cx="2441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-"/>
            </a:pPr>
            <a:r>
              <a:rPr lang="en-US" dirty="0"/>
              <a:t>Maarten Versteeg</a:t>
            </a:r>
          </a:p>
          <a:p>
            <a:pPr marL="285750" indent="-285750">
              <a:buFont typeface="Courier New" panose="02070309020205020404" pitchFamily="49" charset="0"/>
              <a:buChar char="-"/>
            </a:pPr>
            <a:r>
              <a:rPr lang="en-US" dirty="0"/>
              <a:t>Randy Gladstone</a:t>
            </a:r>
          </a:p>
          <a:p>
            <a:pPr marL="285750" indent="-285750">
              <a:buFont typeface="Courier New" panose="02070309020205020404" pitchFamily="49" charset="0"/>
              <a:buChar char="-"/>
            </a:pPr>
            <a:r>
              <a:rPr lang="en-US" dirty="0"/>
              <a:t>Thomas Greathouse</a:t>
            </a:r>
          </a:p>
          <a:p>
            <a:pPr marL="285750" indent="-285750">
              <a:buFont typeface="Courier New" panose="02070309020205020404" pitchFamily="49" charset="0"/>
              <a:buChar char="-"/>
            </a:pPr>
            <a:r>
              <a:rPr lang="en-US" dirty="0"/>
              <a:t>Vincent Hue</a:t>
            </a:r>
          </a:p>
          <a:p>
            <a:pPr marL="285750" indent="-285750">
              <a:buFont typeface="Courier New" panose="02070309020205020404" pitchFamily="49" charset="0"/>
              <a:buChar char="-"/>
            </a:pPr>
            <a:r>
              <a:rPr lang="en-US" dirty="0"/>
              <a:t>Etc.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26D56-1725-49F7-BC09-19CBAEB7F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764" y="906268"/>
            <a:ext cx="6888116" cy="3444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3C5FA9-9C57-4124-8B89-34399804D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531" y="4383563"/>
            <a:ext cx="2526029" cy="1888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6762D6-F875-4C3B-8E12-F2460891F049}"/>
              </a:ext>
            </a:extLst>
          </p:cNvPr>
          <p:cNvSpPr txBox="1"/>
          <p:nvPr/>
        </p:nvSpPr>
        <p:spPr>
          <a:xfrm>
            <a:off x="912920" y="5216964"/>
            <a:ext cx="2438488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66FF"/>
                </a:solidFill>
                <a:latin typeface="Lucida Calligraphy" panose="03010101010101010101" pitchFamily="66" charset="0"/>
              </a:rPr>
              <a:t>Many thanks to:</a:t>
            </a:r>
          </a:p>
        </p:txBody>
      </p:sp>
    </p:spTree>
    <p:extLst>
      <p:ext uri="{BB962C8B-B14F-4D97-AF65-F5344CB8AC3E}">
        <p14:creationId xmlns:p14="http://schemas.microsoft.com/office/powerpoint/2010/main" val="28644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78E23-B5B2-4F01-8570-463F72AB7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159"/>
            <a:ext cx="8686800" cy="751442"/>
          </a:xfrm>
        </p:spPr>
        <p:txBody>
          <a:bodyPr/>
          <a:lstStyle/>
          <a:p>
            <a:pPr algn="ctr"/>
            <a:r>
              <a:rPr lang="en-US" dirty="0"/>
              <a:t>Extra Slides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75BF5-A435-4A08-A402-0E4A7DD7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7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114900"/>
            <a:ext cx="3597691" cy="2673411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u="sng" dirty="0"/>
              <a:t>NASA-JPL Mission to Jupiter</a:t>
            </a:r>
          </a:p>
          <a:p>
            <a:pPr marL="0" indent="0" algn="ctr">
              <a:buNone/>
            </a:pPr>
            <a:r>
              <a:rPr lang="en-US" sz="2000" dirty="0"/>
              <a:t>Launched – Aug. 5th, 2011</a:t>
            </a:r>
          </a:p>
          <a:p>
            <a:pPr marL="0" indent="0" algn="ctr">
              <a:buNone/>
            </a:pPr>
            <a:r>
              <a:rPr lang="en-US" sz="2000" dirty="0"/>
              <a:t>Jupiter Arrival – July 4th, 2016</a:t>
            </a:r>
          </a:p>
          <a:p>
            <a:pPr marL="0" indent="0" algn="ctr">
              <a:buNone/>
            </a:pPr>
            <a:r>
              <a:rPr lang="en-US" sz="2000" dirty="0"/>
              <a:t>-- </a:t>
            </a:r>
            <a:r>
              <a:rPr lang="en-US" sz="2000" b="1" dirty="0">
                <a:solidFill>
                  <a:srgbClr val="FF0000"/>
                </a:solidFill>
              </a:rPr>
              <a:t>Still on-orbit </a:t>
            </a:r>
            <a:r>
              <a:rPr lang="en-US" sz="2000" dirty="0"/>
              <a:t>-- </a:t>
            </a:r>
          </a:p>
          <a:p>
            <a:pPr marL="0" indent="0" algn="ctr">
              <a:buNone/>
            </a:pPr>
            <a:r>
              <a:rPr lang="en-US" sz="2000" dirty="0"/>
              <a:t>(Planned deorbit – July 2021)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P.I.: Scott Bolton (</a:t>
            </a:r>
            <a:r>
              <a:rPr lang="en-US" sz="2000" dirty="0" err="1"/>
              <a:t>SwRI</a:t>
            </a:r>
            <a:r>
              <a:rPr lang="en-US" sz="2000" dirty="0"/>
              <a:t>)</a:t>
            </a:r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61F2F-5C65-45C3-885A-45E5D6F23589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EF5BB4-7F37-4882-9977-6DE13912BB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r="11056"/>
          <a:stretch/>
        </p:blipFill>
        <p:spPr bwMode="auto">
          <a:xfrm>
            <a:off x="4246922" y="1106990"/>
            <a:ext cx="4417249" cy="463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EFF0A0-E1ED-4B0C-8996-1D0C05916526}"/>
              </a:ext>
            </a:extLst>
          </p:cNvPr>
          <p:cNvSpPr txBox="1"/>
          <p:nvPr/>
        </p:nvSpPr>
        <p:spPr>
          <a:xfrm>
            <a:off x="4178021" y="5695859"/>
            <a:ext cx="4817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All images: NASA/JPL-Caltech </a:t>
            </a:r>
            <a:r>
              <a:rPr lang="en-US" sz="1100" dirty="0">
                <a:hlinkClick r:id="rId3"/>
              </a:rPr>
              <a:t>https://www.jpl.nasa.gov/missions/juno/</a:t>
            </a:r>
            <a:endParaRPr lang="en-US" sz="1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1650D5-C64A-4FAD-90F7-1AF041254A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5" y="5058132"/>
            <a:ext cx="3212276" cy="892299"/>
          </a:xfrm>
          <a:prstGeom prst="rect">
            <a:avLst/>
          </a:prstGeom>
        </p:spPr>
      </p:pic>
      <p:pic>
        <p:nvPicPr>
          <p:cNvPr id="11" name="Picture 2" descr="Juno Mission Badge">
            <a:extLst>
              <a:ext uri="{FF2B5EF4-FFF2-40B4-BE49-F238E27FC236}">
                <a16:creationId xmlns:a16="http://schemas.microsoft.com/office/drawing/2014/main" id="{7D35D5B9-35F8-4AC1-AC13-52D80769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07" y="3844719"/>
            <a:ext cx="972676" cy="12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3E0498-B73D-4FBB-8252-8BDF33C30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Juno Mission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FA0113D-3815-49E7-9942-152A7C5B6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305800" cy="762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ea typeface="ＭＳ Ｐゴシック" pitchFamily="34" charset="-128"/>
              </a:rPr>
              <a:t>Juno’s Orbits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0885071-5901-4072-836D-0E4D700DD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863" t="62090" r="24223" b="6956"/>
          <a:stretch/>
        </p:blipFill>
        <p:spPr bwMode="auto">
          <a:xfrm>
            <a:off x="1905000" y="1488440"/>
            <a:ext cx="4871719" cy="127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836DBE-FC31-405E-A6A9-11AFC01FE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" t="9200" r="4712" b="2799"/>
          <a:stretch/>
        </p:blipFill>
        <p:spPr>
          <a:xfrm rot="10800000">
            <a:off x="76199" y="2728770"/>
            <a:ext cx="6858001" cy="3979333"/>
          </a:xfrm>
          <a:prstGeom prst="rect">
            <a:avLst/>
          </a:prstGeom>
        </p:spPr>
      </p:pic>
      <p:sp>
        <p:nvSpPr>
          <p:cNvPr id="19" name="Striped Right Arrow 7">
            <a:extLst>
              <a:ext uri="{FF2B5EF4-FFF2-40B4-BE49-F238E27FC236}">
                <a16:creationId xmlns:a16="http://schemas.microsoft.com/office/drawing/2014/main" id="{458C7B70-E4B6-4237-A9F2-69F95935251E}"/>
              </a:ext>
            </a:extLst>
          </p:cNvPr>
          <p:cNvSpPr/>
          <p:nvPr/>
        </p:nvSpPr>
        <p:spPr>
          <a:xfrm rot="16200000">
            <a:off x="2309791" y="1471591"/>
            <a:ext cx="408574" cy="153443"/>
          </a:xfrm>
          <a:prstGeom prst="stripedRightArrow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FD3D83-8C6A-4AC3-BCB7-C70B783FEBEA}"/>
              </a:ext>
            </a:extLst>
          </p:cNvPr>
          <p:cNvSpPr txBox="1"/>
          <p:nvPr/>
        </p:nvSpPr>
        <p:spPr>
          <a:xfrm>
            <a:off x="2216560" y="91563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Sun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CBD12EFF-9411-4325-97EA-996474190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1" y="915630"/>
            <a:ext cx="2438400" cy="175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-112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-112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-112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-112" charset="0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Earlier plan: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2x 53-day orbits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apojove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~115 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) then 14-day orbits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apojove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~45 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F395311B-4ED7-4439-BB46-3D41A9C67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599" y="2971800"/>
            <a:ext cx="243840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-112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-112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-112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-112" charset="0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Current plan: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All 53-day orbits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apojove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~115 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); this makes the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Juno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mission ~4x longer, and the orbit geometry changes as Jupiter goes around the Sun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EAFB8B-ED80-4902-93A4-89C4594047B8}"/>
              </a:ext>
            </a:extLst>
          </p:cNvPr>
          <p:cNvSpPr txBox="1"/>
          <p:nvPr/>
        </p:nvSpPr>
        <p:spPr>
          <a:xfrm>
            <a:off x="4340859" y="5568081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Juno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is here now (16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53-day orbit)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408C30-91EF-47A2-94E1-D34BAB4ADC88}"/>
              </a:ext>
            </a:extLst>
          </p:cNvPr>
          <p:cNvSpPr txBox="1"/>
          <p:nvPr/>
        </p:nvSpPr>
        <p:spPr>
          <a:xfrm>
            <a:off x="4114801" y="5717977"/>
            <a:ext cx="228600" cy="30777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0000">
                      <a:alpha val="40000"/>
                    </a:srgbClr>
                  </a:glo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x</a:t>
            </a:r>
          </a:p>
        </p:txBody>
      </p:sp>
      <p:sp>
        <p:nvSpPr>
          <p:cNvPr id="25" name="Text Box 39">
            <a:extLst>
              <a:ext uri="{FF2B5EF4-FFF2-40B4-BE49-F238E27FC236}">
                <a16:creationId xmlns:a16="http://schemas.microsoft.com/office/drawing/2014/main" id="{604766FF-1C2A-4FFB-8341-A43BE8711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280" y="5852160"/>
            <a:ext cx="3474720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t" anchorCtr="0"/>
          <a:lstStyle/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180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Blue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= Orbits 1 &amp; 3-5 (yield initial 90-deg spacing)</a:t>
            </a: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A9694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Brown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= Orbits 6-9 (45-deg spacing)</a:t>
            </a: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Green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= Orbits 10-17 (22.5-deg spacing)</a:t>
            </a: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Magenta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= Orbits 18-33 (11.25-deg spacing</a:t>
            </a: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1A0C7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Purple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= Orbits 34-35 (extra and deorbit)</a:t>
            </a:r>
          </a:p>
        </p:txBody>
      </p:sp>
    </p:spTree>
    <p:extLst>
      <p:ext uri="{BB962C8B-B14F-4D97-AF65-F5344CB8AC3E}">
        <p14:creationId xmlns:p14="http://schemas.microsoft.com/office/powerpoint/2010/main" val="1855335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Related image">
            <a:extLst>
              <a:ext uri="{FF2B5EF4-FFF2-40B4-BE49-F238E27FC236}">
                <a16:creationId xmlns:a16="http://schemas.microsoft.com/office/drawing/2014/main" id="{F2FB06B3-AF04-4E2E-974A-E31333EAC6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56" b="6957"/>
          <a:stretch/>
        </p:blipFill>
        <p:spPr bwMode="auto">
          <a:xfrm>
            <a:off x="1027027" y="1"/>
            <a:ext cx="8116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02E4DE-B33E-4751-95CC-D0C7190D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r>
              <a:rPr lang="en-US" b="1" dirty="0">
                <a:solidFill>
                  <a:schemeClr val="bg1"/>
                </a:solidFill>
              </a:rPr>
              <a:t>Jupiter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08851-DD63-424B-A943-6CA36884A0CE}"/>
              </a:ext>
            </a:extLst>
          </p:cNvPr>
          <p:cNvSpPr txBox="1"/>
          <p:nvPr/>
        </p:nvSpPr>
        <p:spPr>
          <a:xfrm>
            <a:off x="457200" y="1377779"/>
            <a:ext cx="377498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Why Go?</a:t>
            </a:r>
          </a:p>
          <a:p>
            <a:endParaRPr lang="en-US" sz="2400" b="1" u="sng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Largest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</a:rPr>
              <a:t>Big effect on other planets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</a:rPr>
              <a:t>Likely first to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Fastest rotation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Emits more heat than it receives from the sun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Strongest magnetic field!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bg1"/>
                </a:solidFill>
              </a:rPr>
              <a:t>20,000x stronger than Earth’s 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3545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BE2BC4-E0B5-4B2E-AFBA-1D47BBAC737F}"/>
              </a:ext>
            </a:extLst>
          </p:cNvPr>
          <p:cNvSpPr/>
          <p:nvPr/>
        </p:nvSpPr>
        <p:spPr>
          <a:xfrm>
            <a:off x="1841158" y="6141308"/>
            <a:ext cx="6895069" cy="451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89A87-73AB-4F71-995C-92D3D26F2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84B9F1-8376-4720-92D5-0462E5ECAF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46BA"/>
                </a:solidFill>
                <a:effectLst/>
                <a:uLnTx/>
                <a:uFillTx/>
                <a:latin typeface="Gill Sans Std" pitchFamily="34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46BA"/>
              </a:solidFill>
              <a:effectLst/>
              <a:uLnTx/>
              <a:uFillTx/>
              <a:latin typeface="Gill Sans Std" pitchFamily="34" charset="0"/>
              <a:ea typeface="+mn-ea"/>
              <a:cs typeface="Arial" charset="0"/>
            </a:endParaRPr>
          </a:p>
        </p:txBody>
      </p:sp>
      <p:pic>
        <p:nvPicPr>
          <p:cNvPr id="1026" name="Picture 2" descr="http://lasp.colorado.edu/home/mop/files/2012/04/MoonJupiter711.jpg">
            <a:extLst>
              <a:ext uri="{FF2B5EF4-FFF2-40B4-BE49-F238E27FC236}">
                <a16:creationId xmlns:a16="http://schemas.microsoft.com/office/drawing/2014/main" id="{046997F6-38DF-488C-924C-3659EC9FA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60" y="0"/>
            <a:ext cx="4598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99974F-780C-4748-9C7F-0B70BDF6FC1D}"/>
              </a:ext>
            </a:extLst>
          </p:cNvPr>
          <p:cNvSpPr txBox="1"/>
          <p:nvPr/>
        </p:nvSpPr>
        <p:spPr>
          <a:xfrm>
            <a:off x="302741" y="642551"/>
            <a:ext cx="363288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Jupiter’s magnetosphere is enormous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made visible, Jupiter’s magnetosphere would be the largest object in Earth’s night sky.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times larger than the moon.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times larger than the sun in our sky despite being 5 times further away.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D1CB9F-E0E1-4753-B088-0740C5F5251C}"/>
              </a:ext>
            </a:extLst>
          </p:cNvPr>
          <p:cNvSpPr/>
          <p:nvPr/>
        </p:nvSpPr>
        <p:spPr>
          <a:xfrm>
            <a:off x="486953" y="5737138"/>
            <a:ext cx="2867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Image credit: Fran </a:t>
            </a:r>
            <a:r>
              <a:rPr lang="en-US" sz="1200" dirty="0" err="1"/>
              <a:t>Bagenal</a:t>
            </a:r>
            <a:r>
              <a:rPr lang="en-US" sz="1200" dirty="0"/>
              <a:t> &amp; Steve Bartlett</a:t>
            </a:r>
          </a:p>
          <a:p>
            <a:pPr algn="ctr"/>
            <a:r>
              <a:rPr lang="en-US" sz="1200" dirty="0"/>
              <a:t>http://lasp.colorado.edu</a:t>
            </a:r>
          </a:p>
        </p:txBody>
      </p:sp>
    </p:spTree>
    <p:extLst>
      <p:ext uri="{BB962C8B-B14F-4D97-AF65-F5344CB8AC3E}">
        <p14:creationId xmlns:p14="http://schemas.microsoft.com/office/powerpoint/2010/main" val="3923818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3AF74A-56D4-47F9-96CC-11F7D548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51442"/>
          </a:xfrm>
        </p:spPr>
        <p:txBody>
          <a:bodyPr tIns="0" anchor="t"/>
          <a:lstStyle/>
          <a:p>
            <a:r>
              <a:rPr lang="en-US" dirty="0"/>
              <a:t>Jupiter’s Magnetosphere Edge-on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E87B8-6A1F-416C-8C7E-DEE0AC61F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84B9F1-8376-4720-92D5-0462E5ECAF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46BA"/>
                </a:solidFill>
                <a:effectLst/>
                <a:uLnTx/>
                <a:uFillTx/>
                <a:latin typeface="Gill Sans Std" pitchFamily="34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46BA"/>
              </a:solidFill>
              <a:effectLst/>
              <a:uLnTx/>
              <a:uFillTx/>
              <a:latin typeface="Gill Sans Std" pitchFamily="34" charset="0"/>
              <a:ea typeface="+mn-ea"/>
              <a:cs typeface="Arial" charset="0"/>
            </a:endParaRPr>
          </a:p>
        </p:txBody>
      </p:sp>
      <p:pic>
        <p:nvPicPr>
          <p:cNvPr id="5122" name="Picture 2" descr="If Jupiter's magnetosphere were in glow mode, it would be the largest structure visible in the night sky. Credit: NASA">
            <a:extLst>
              <a:ext uri="{FF2B5EF4-FFF2-40B4-BE49-F238E27FC236}">
                <a16:creationId xmlns:a16="http://schemas.microsoft.com/office/drawing/2014/main" id="{79A22268-5D78-4576-A7B7-4870BCE40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171575"/>
            <a:ext cx="785812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41F242-5B18-4AF3-95E1-AE93367D0AC5}"/>
              </a:ext>
            </a:extLst>
          </p:cNvPr>
          <p:cNvSpPr/>
          <p:nvPr/>
        </p:nvSpPr>
        <p:spPr>
          <a:xfrm>
            <a:off x="557947" y="653278"/>
            <a:ext cx="7943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 MT" panose="020B0502020104020203" pitchFamily="34" charset="0"/>
                <a:ea typeface="+mj-ea"/>
                <a:cs typeface="+mj-cs"/>
              </a:rPr>
              <a:t>Jupiter’s magnetotail stretches all the way to Saturn’s orbit (over 4 AU)!</a:t>
            </a:r>
          </a:p>
        </p:txBody>
      </p:sp>
    </p:spTree>
    <p:extLst>
      <p:ext uri="{BB962C8B-B14F-4D97-AF65-F5344CB8AC3E}">
        <p14:creationId xmlns:p14="http://schemas.microsoft.com/office/powerpoint/2010/main" val="481543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B21217-7F34-474D-BAE2-C87EE140D214}"/>
              </a:ext>
            </a:extLst>
          </p:cNvPr>
          <p:cNvSpPr/>
          <p:nvPr/>
        </p:nvSpPr>
        <p:spPr>
          <a:xfrm>
            <a:off x="1355158" y="566096"/>
            <a:ext cx="64336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946BA"/>
                </a:solidFill>
                <a:latin typeface="Gill Sans MT" panose="020B0502020104020203" pitchFamily="34" charset="0"/>
                <a:ea typeface="+mj-ea"/>
                <a:cs typeface="+mj-cs"/>
              </a:rPr>
              <a:t>Among the best Earth-based images of Jupiter’s Aurora (May 2016)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FEF98-8E4E-4E87-8132-D80B37CB6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51442"/>
          </a:xfrm>
        </p:spPr>
        <p:txBody>
          <a:bodyPr tIns="0" anchor="t"/>
          <a:lstStyle/>
          <a:p>
            <a:r>
              <a:rPr lang="en-US" dirty="0"/>
              <a:t>Jovian Aurora From Hubble</a:t>
            </a:r>
          </a:p>
        </p:txBody>
      </p:sp>
      <p:pic>
        <p:nvPicPr>
          <p:cNvPr id="6" name="HST_Aurora_Movie">
            <a:hlinkClick r:id="" action="ppaction://media"/>
            <a:extLst>
              <a:ext uri="{FF2B5EF4-FFF2-40B4-BE49-F238E27FC236}">
                <a16:creationId xmlns:a16="http://schemas.microsoft.com/office/drawing/2014/main" id="{36DB6A21-E2DC-4938-8543-FC89FF09E3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1138" y="1063625"/>
            <a:ext cx="6176962" cy="46323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DBAB-D385-40C7-9795-EDF4A4CC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3A69BA-3778-4290-9299-E2921BEEA188}"/>
              </a:ext>
            </a:extLst>
          </p:cNvPr>
          <p:cNvSpPr/>
          <p:nvPr/>
        </p:nvSpPr>
        <p:spPr>
          <a:xfrm>
            <a:off x="803189" y="5674202"/>
            <a:ext cx="7537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Credit: NASA, ESA, J. Nichols (University of Leicester), and G. Bacon (</a:t>
            </a:r>
            <a:r>
              <a:rPr lang="en-US" sz="1400" dirty="0" err="1"/>
              <a:t>STScI</a:t>
            </a:r>
            <a:r>
              <a:rPr lang="en-US" sz="1400" dirty="0"/>
              <a:t>)</a:t>
            </a:r>
          </a:p>
          <a:p>
            <a:pPr algn="ctr"/>
            <a:r>
              <a:rPr lang="en-US" sz="1400" dirty="0"/>
              <a:t>Acknowledgment: A. Simon (NASA/GSFC) and the OPAL team</a:t>
            </a:r>
          </a:p>
        </p:txBody>
      </p:sp>
    </p:spTree>
    <p:extLst>
      <p:ext uri="{BB962C8B-B14F-4D97-AF65-F5344CB8AC3E}">
        <p14:creationId xmlns:p14="http://schemas.microsoft.com/office/powerpoint/2010/main" val="272484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28600" y="27159"/>
            <a:ext cx="8686800" cy="751442"/>
          </a:xfrm>
        </p:spPr>
        <p:txBody>
          <a:bodyPr anchor="t"/>
          <a:lstStyle/>
          <a:p>
            <a:r>
              <a:rPr lang="en-US" dirty="0"/>
              <a:t>Juno Science Objectives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61F2F-5C65-45C3-885A-45E5D6F23589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A60399-1E18-409C-B9C1-E8B6950D2B21}"/>
              </a:ext>
            </a:extLst>
          </p:cNvPr>
          <p:cNvSpPr>
            <a:spLocks noGrp="1" noChangeArrowheads="1"/>
          </p:cNvSpPr>
          <p:nvPr/>
        </p:nvSpPr>
        <p:spPr>
          <a:xfrm>
            <a:off x="208046" y="840684"/>
            <a:ext cx="5946775" cy="56515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sz="2800" dirty="0"/>
              <a:t>Origin</a:t>
            </a:r>
            <a:endParaRPr lang="en-US" sz="2800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b="0" dirty="0"/>
              <a:t>	</a:t>
            </a:r>
            <a:r>
              <a:rPr lang="en-US" sz="2200" dirty="0"/>
              <a:t>Determine water abundance and constrain core mass to decide among alternative theories of origin</a:t>
            </a:r>
          </a:p>
          <a:p>
            <a:pPr>
              <a:lnSpc>
                <a:spcPct val="70000"/>
              </a:lnSpc>
              <a:buFontTx/>
              <a:buNone/>
            </a:pPr>
            <a:endParaRPr lang="en-US" sz="2000" b="0" dirty="0"/>
          </a:p>
          <a:p>
            <a:pPr>
              <a:lnSpc>
                <a:spcPct val="70000"/>
              </a:lnSpc>
              <a:buFontTx/>
              <a:buNone/>
            </a:pPr>
            <a:r>
              <a:rPr lang="en-US" sz="2800" dirty="0"/>
              <a:t>Interior</a:t>
            </a:r>
            <a:endParaRPr lang="en-US" sz="2800" b="0" dirty="0"/>
          </a:p>
          <a:p>
            <a:pPr>
              <a:lnSpc>
                <a:spcPct val="80000"/>
              </a:lnSpc>
              <a:spcBef>
                <a:spcPts val="1200"/>
              </a:spcBef>
              <a:buFontTx/>
              <a:buNone/>
            </a:pPr>
            <a:r>
              <a:rPr lang="en-US" sz="2000" b="0" dirty="0"/>
              <a:t>	</a:t>
            </a:r>
            <a:r>
              <a:rPr lang="en-US" sz="2200" dirty="0"/>
              <a:t>Understand Jupiter's interior structure and dynamical properties by mapping its gravitational and magnetic fields</a:t>
            </a:r>
          </a:p>
          <a:p>
            <a:pPr>
              <a:lnSpc>
                <a:spcPct val="70000"/>
              </a:lnSpc>
              <a:buFontTx/>
              <a:buNone/>
            </a:pPr>
            <a:endParaRPr lang="en-US" sz="1800" dirty="0"/>
          </a:p>
          <a:p>
            <a:pPr>
              <a:lnSpc>
                <a:spcPct val="70000"/>
              </a:lnSpc>
              <a:buFontTx/>
              <a:buNone/>
            </a:pPr>
            <a:r>
              <a:rPr lang="en-US" sz="2800" dirty="0"/>
              <a:t>Atmosphere</a:t>
            </a:r>
            <a:endParaRPr lang="en-US" sz="2800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dirty="0"/>
              <a:t>	Map variations in atmospheric composition, temperature, etc. to depths greater than 100 bars at all latitudes</a:t>
            </a:r>
          </a:p>
          <a:p>
            <a:pPr>
              <a:lnSpc>
                <a:spcPct val="70000"/>
              </a:lnSpc>
              <a:buFontTx/>
              <a:buNone/>
            </a:pPr>
            <a:endParaRPr lang="en-US" sz="1800" dirty="0"/>
          </a:p>
          <a:p>
            <a:pPr>
              <a:lnSpc>
                <a:spcPct val="70000"/>
              </a:lnSpc>
              <a:buFontTx/>
              <a:buNone/>
            </a:pPr>
            <a:r>
              <a:rPr lang="en-US" sz="2800" dirty="0"/>
              <a:t>Magnetosphere</a:t>
            </a:r>
            <a:endParaRPr lang="en-US" sz="2800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dirty="0"/>
              <a:t>	Understand Jupiter's magnetosphere and auroras</a:t>
            </a:r>
          </a:p>
          <a:p>
            <a:pPr>
              <a:lnSpc>
                <a:spcPct val="70000"/>
              </a:lnSpc>
            </a:pPr>
            <a:endParaRPr lang="en-US" sz="1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312805-CF1F-4189-8421-8B69249C8D80}"/>
              </a:ext>
            </a:extLst>
          </p:cNvPr>
          <p:cNvGrpSpPr/>
          <p:nvPr/>
        </p:nvGrpSpPr>
        <p:grpSpPr>
          <a:xfrm>
            <a:off x="6157911" y="806704"/>
            <a:ext cx="2633433" cy="5306604"/>
            <a:chOff x="6157911" y="1041482"/>
            <a:chExt cx="2633433" cy="53066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B1781EB-CD0A-42EA-9C7B-FA24250824CE}"/>
                </a:ext>
              </a:extLst>
            </p:cNvPr>
            <p:cNvGrpSpPr/>
            <p:nvPr/>
          </p:nvGrpSpPr>
          <p:grpSpPr>
            <a:xfrm>
              <a:off x="6157911" y="1041482"/>
              <a:ext cx="2633433" cy="5306604"/>
              <a:chOff x="6059058" y="887024"/>
              <a:chExt cx="2633433" cy="5306604"/>
            </a:xfrm>
          </p:grpSpPr>
          <p:pic>
            <p:nvPicPr>
              <p:cNvPr id="12" name="Picture 11" descr="accreting_gas_protoplanet_v2">
                <a:extLst>
                  <a:ext uri="{FF2B5EF4-FFF2-40B4-BE49-F238E27FC236}">
                    <a16:creationId xmlns:a16="http://schemas.microsoft.com/office/drawing/2014/main" id="{32F88847-A010-448C-B9B1-C872E591C0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146457" y="887024"/>
                <a:ext cx="2438400" cy="1756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C4B75B6-88D4-4E2F-9554-021135783E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141697" y="2667171"/>
                <a:ext cx="2453714" cy="1987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4" name="Picture 13" descr="0086F">
                <a:extLst>
                  <a:ext uri="{FF2B5EF4-FFF2-40B4-BE49-F238E27FC236}">
                    <a16:creationId xmlns:a16="http://schemas.microsoft.com/office/drawing/2014/main" id="{01F6EE5F-1A60-467C-BCC9-54C4FC1558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059058" y="4669832"/>
                <a:ext cx="2633433" cy="1523796"/>
              </a:xfrm>
              <a:prstGeom prst="rect">
                <a:avLst/>
              </a:prstGeom>
              <a:noFill/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EFF0A0-E1ED-4B0C-8996-1D0C05916526}"/>
                </a:ext>
              </a:extLst>
            </p:cNvPr>
            <p:cNvSpPr txBox="1"/>
            <p:nvPr/>
          </p:nvSpPr>
          <p:spPr>
            <a:xfrm>
              <a:off x="7675331" y="4794540"/>
              <a:ext cx="10622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00"/>
                  </a:solidFill>
                </a:rPr>
                <a:t>HST FUV 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6088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earth from space nasa">
            <a:extLst>
              <a:ext uri="{FF2B5EF4-FFF2-40B4-BE49-F238E27FC236}">
                <a16:creationId xmlns:a16="http://schemas.microsoft.com/office/drawing/2014/main" id="{5C73D21A-38B8-43CB-9655-A5AA544D0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35524"/>
          <a:stretch/>
        </p:blipFill>
        <p:spPr bwMode="auto">
          <a:xfrm flipH="1">
            <a:off x="0" y="0"/>
            <a:ext cx="9144000" cy="68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elated image">
            <a:extLst>
              <a:ext uri="{FF2B5EF4-FFF2-40B4-BE49-F238E27FC236}">
                <a16:creationId xmlns:a16="http://schemas.microsoft.com/office/drawing/2014/main" id="{690D531C-F50B-4A35-9F3F-14CAA64E9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6" t="44000" r="-19744" b="4001"/>
          <a:stretch/>
        </p:blipFill>
        <p:spPr bwMode="auto">
          <a:xfrm>
            <a:off x="0" y="5496"/>
            <a:ext cx="3124200" cy="25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juno spacecraft nasa">
            <a:extLst>
              <a:ext uri="{FF2B5EF4-FFF2-40B4-BE49-F238E27FC236}">
                <a16:creationId xmlns:a16="http://schemas.microsoft.com/office/drawing/2014/main" id="{5E01829E-6B50-4281-B512-FCE285717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55" y="814464"/>
            <a:ext cx="1112026" cy="118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20B2BC-C0FC-4695-9A0C-248475C90A12}"/>
              </a:ext>
            </a:extLst>
          </p:cNvPr>
          <p:cNvSpPr txBox="1"/>
          <p:nvPr/>
        </p:nvSpPr>
        <p:spPr>
          <a:xfrm>
            <a:off x="355600" y="1066465"/>
            <a:ext cx="2178050" cy="107721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Juno and Jupiter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836DA3-6BC5-4AD6-80D0-52FAC4B416A5}"/>
              </a:ext>
            </a:extLst>
          </p:cNvPr>
          <p:cNvSpPr txBox="1"/>
          <p:nvPr/>
        </p:nvSpPr>
        <p:spPr>
          <a:xfrm>
            <a:off x="2977373" y="4617591"/>
            <a:ext cx="1943100" cy="1077218"/>
          </a:xfrm>
          <a:prstGeom prst="rect">
            <a:avLst/>
          </a:prstGeom>
          <a:solidFill>
            <a:schemeClr val="tx1">
              <a:alpha val="50000"/>
            </a:schemeClr>
          </a:solidFill>
          <a:ln w="31750">
            <a:solidFill>
              <a:srgbClr val="FFFF00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UVS Science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5F22A9-88ED-45FD-8EE2-B6305A5C3D95}"/>
              </a:ext>
            </a:extLst>
          </p:cNvPr>
          <p:cNvSpPr txBox="1"/>
          <p:nvPr/>
        </p:nvSpPr>
        <p:spPr>
          <a:xfrm>
            <a:off x="6838525" y="4371370"/>
            <a:ext cx="1943100" cy="1569660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</a:rPr>
              <a:t>UVS Ground</a:t>
            </a:r>
          </a:p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</a:rPr>
              <a:t>Software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73D3881D-8442-407A-A8CF-A805CC11799F}"/>
              </a:ext>
            </a:extLst>
          </p:cNvPr>
          <p:cNvSpPr/>
          <p:nvPr/>
        </p:nvSpPr>
        <p:spPr>
          <a:xfrm rot="11391457">
            <a:off x="831855" y="562606"/>
            <a:ext cx="4442942" cy="4264575"/>
          </a:xfrm>
          <a:prstGeom prst="arc">
            <a:avLst/>
          </a:prstGeom>
          <a:ln w="146050">
            <a:solidFill>
              <a:schemeClr val="bg1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292816-F88D-439C-B37C-C1E3B2A76DF8}"/>
              </a:ext>
            </a:extLst>
          </p:cNvPr>
          <p:cNvCxnSpPr/>
          <p:nvPr/>
        </p:nvCxnSpPr>
        <p:spPr>
          <a:xfrm>
            <a:off x="5137150" y="5156200"/>
            <a:ext cx="1555750" cy="0"/>
          </a:xfrm>
          <a:prstGeom prst="straightConnector1">
            <a:avLst/>
          </a:prstGeom>
          <a:ln w="1460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3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V1 - DR_Slides">
  <a:themeElements>
    <a:clrScheme name="SwRI Corporate Pallet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lternate V1 - DR_Slides">
  <a:themeElements>
    <a:clrScheme name="SwRI Corporate Pallet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lternate V1 - DR_Slides">
  <a:themeElements>
    <a:clrScheme name="SwRI Corporate Pallet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27071</TotalTime>
  <Words>1187</Words>
  <Application>Microsoft Office PowerPoint</Application>
  <PresentationFormat>On-screen Show (4:3)</PresentationFormat>
  <Paragraphs>288</Paragraphs>
  <Slides>30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ＭＳ Ｐゴシック</vt:lpstr>
      <vt:lpstr>Arial</vt:lpstr>
      <vt:lpstr>Calibri</vt:lpstr>
      <vt:lpstr>Comic Sans MS</vt:lpstr>
      <vt:lpstr>Consolas</vt:lpstr>
      <vt:lpstr>Courier New</vt:lpstr>
      <vt:lpstr>Gill Sans MT</vt:lpstr>
      <vt:lpstr>Gill Sans Std</vt:lpstr>
      <vt:lpstr>Lucida Calligraphy</vt:lpstr>
      <vt:lpstr>Wingdings</vt:lpstr>
      <vt:lpstr>2_Office Theme</vt:lpstr>
      <vt:lpstr>Alternate V1 - DR_Slides</vt:lpstr>
      <vt:lpstr>1_Alternate V1 - DR_Slides</vt:lpstr>
      <vt:lpstr>2_Alternate V1 - DR_Slides</vt:lpstr>
      <vt:lpstr>Office Theme</vt:lpstr>
      <vt:lpstr>Juno UVS Ground  Science Data Processing </vt:lpstr>
      <vt:lpstr>PowerPoint Presentation</vt:lpstr>
      <vt:lpstr>Juno Mission</vt:lpstr>
      <vt:lpstr>Jupiter</vt:lpstr>
      <vt:lpstr>PowerPoint Presentation</vt:lpstr>
      <vt:lpstr>Jupiter’s Magnetosphere Edge-on</vt:lpstr>
      <vt:lpstr>Jovian Aurora From Hubble</vt:lpstr>
      <vt:lpstr>Juno Science Objectives</vt:lpstr>
      <vt:lpstr>PowerPoint Presentation</vt:lpstr>
      <vt:lpstr>Juno Ultraviolet Spectrograph (UVS)</vt:lpstr>
      <vt:lpstr>Juno Ultraviolet Spectrograph (UVS)</vt:lpstr>
      <vt:lpstr>UVS Science</vt:lpstr>
      <vt:lpstr>Northern Auroral Day</vt:lpstr>
      <vt:lpstr>The Auroral Curtain</vt:lpstr>
      <vt:lpstr>UV All Sky Map</vt:lpstr>
      <vt:lpstr>PowerPoint Presentation</vt:lpstr>
      <vt:lpstr>UVS Ground Data Processing</vt:lpstr>
      <vt:lpstr>SPICE</vt:lpstr>
      <vt:lpstr>SPICE</vt:lpstr>
      <vt:lpstr>How UVS Data Processing has Evolved</vt:lpstr>
      <vt:lpstr>How UVS Data Processing has Evolved</vt:lpstr>
      <vt:lpstr>How Science Data is Generated</vt:lpstr>
      <vt:lpstr>How Science Data is Correlated</vt:lpstr>
      <vt:lpstr>Processing Speed</vt:lpstr>
      <vt:lpstr>Processing Speed</vt:lpstr>
      <vt:lpstr>The Future</vt:lpstr>
      <vt:lpstr>PowerPoint Presentation</vt:lpstr>
      <vt:lpstr>Questions?</vt:lpstr>
      <vt:lpstr>Extra Slides</vt:lpstr>
      <vt:lpstr>Juno’s Orbits</vt:lpstr>
    </vt:vector>
  </TitlesOfParts>
  <Company>NASA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Goddard SpW Protocol Stack</dc:title>
  <dc:creator>Carlos Ugarte</dc:creator>
  <cp:lastModifiedBy>Downing, Karen F.</cp:lastModifiedBy>
  <cp:revision>179</cp:revision>
  <cp:lastPrinted>2018-11-07T20:31:27Z</cp:lastPrinted>
  <dcterms:created xsi:type="dcterms:W3CDTF">2015-06-15T12:13:22Z</dcterms:created>
  <dcterms:modified xsi:type="dcterms:W3CDTF">2018-11-16T21:22:40Z</dcterms:modified>
</cp:coreProperties>
</file>