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2" r:id="rId2"/>
    <p:sldId id="346" r:id="rId3"/>
    <p:sldId id="361" r:id="rId4"/>
    <p:sldId id="347" r:id="rId5"/>
    <p:sldId id="348" r:id="rId6"/>
    <p:sldId id="258" r:id="rId7"/>
    <p:sldId id="259" r:id="rId8"/>
    <p:sldId id="260" r:id="rId9"/>
    <p:sldId id="360" r:id="rId10"/>
    <p:sldId id="349" r:id="rId11"/>
    <p:sldId id="351" r:id="rId12"/>
    <p:sldId id="354" r:id="rId13"/>
    <p:sldId id="355" r:id="rId14"/>
    <p:sldId id="352" r:id="rId15"/>
    <p:sldId id="359" r:id="rId16"/>
    <p:sldId id="358" r:id="rId17"/>
    <p:sldId id="3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7" autoAdjust="0"/>
    <p:restoredTop sz="86437"/>
  </p:normalViewPr>
  <p:slideViewPr>
    <p:cSldViewPr snapToGrid="0">
      <p:cViewPr varScale="1">
        <p:scale>
          <a:sx n="64" d="100"/>
          <a:sy n="64" d="100"/>
        </p:scale>
        <p:origin x="77" y="216"/>
      </p:cViewPr>
      <p:guideLst/>
    </p:cSldViewPr>
  </p:slideViewPr>
  <p:outlineViewPr>
    <p:cViewPr>
      <p:scale>
        <a:sx n="33" d="100"/>
        <a:sy n="33" d="100"/>
      </p:scale>
      <p:origin x="0" y="-74480"/>
    </p:cViewPr>
  </p:outlineViewPr>
  <p:notesTextViewPr>
    <p:cViewPr>
      <p:scale>
        <a:sx n="1" d="1"/>
        <a:sy n="1" d="1"/>
      </p:scale>
      <p:origin x="0" y="0"/>
    </p:cViewPr>
  </p:notesTextViewPr>
  <p:notesViewPr>
    <p:cSldViewPr snapToGrid="0">
      <p:cViewPr varScale="1">
        <p:scale>
          <a:sx n="107" d="100"/>
          <a:sy n="107"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EDA64-A800-1148-B29B-91520DFA3CDF}" type="datetimeFigureOut">
              <a:rPr lang="en-US" smtClean="0"/>
              <a:t>11/16/2018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594D7-359E-854E-A4B8-D430A6ACDF1E}" type="slidenum">
              <a:rPr lang="en-US" smtClean="0"/>
              <a:t>‹#›</a:t>
            </a:fld>
            <a:endParaRPr lang="en-US"/>
          </a:p>
        </p:txBody>
      </p:sp>
    </p:spTree>
    <p:extLst>
      <p:ext uri="{BB962C8B-B14F-4D97-AF65-F5344CB8AC3E}">
        <p14:creationId xmlns:p14="http://schemas.microsoft.com/office/powerpoint/2010/main" val="339304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U.S.-China Economic and Security Review Commission </a:t>
            </a:r>
            <a:endParaRPr lang="en-US" dirty="0"/>
          </a:p>
          <a:p>
            <a:r>
              <a:rPr lang="en-US" sz="1200" b="1" kern="1200" dirty="0">
                <a:solidFill>
                  <a:schemeClr val="tx1"/>
                </a:solidFill>
                <a:effectLst/>
                <a:latin typeface="+mn-lt"/>
                <a:ea typeface="+mn-ea"/>
                <a:cs typeface="+mn-cs"/>
              </a:rPr>
              <a:t>2011 REPORT TO CONGRESS </a:t>
            </a:r>
            <a:r>
              <a:rPr lang="en-US" sz="1200" i="1" kern="1200" dirty="0">
                <a:solidFill>
                  <a:schemeClr val="tx1"/>
                </a:solidFill>
                <a:effectLst/>
                <a:latin typeface="+mn-lt"/>
                <a:ea typeface="+mn-ea"/>
                <a:cs typeface="+mn-cs"/>
              </a:rPr>
              <a:t>of the </a:t>
            </a:r>
            <a:r>
              <a:rPr lang="en-US" sz="1200" kern="1200" dirty="0">
                <a:solidFill>
                  <a:schemeClr val="tx1"/>
                </a:solidFill>
                <a:effectLst/>
                <a:latin typeface="+mn-lt"/>
                <a:ea typeface="+mn-ea"/>
                <a:cs typeface="+mn-cs"/>
              </a:rPr>
              <a:t>U.S.-CHINA ECONOMIC AND SECURITY REVIEW COMMISSION. </a:t>
            </a:r>
            <a:r>
              <a:rPr lang="en-US" dirty="0"/>
              <a:t>pp 216+.</a:t>
            </a:r>
          </a:p>
          <a:p>
            <a:r>
              <a:rPr lang="en-US" dirty="0"/>
              <a:t>1https://</a:t>
            </a:r>
            <a:r>
              <a:rPr lang="en-US" dirty="0" err="1"/>
              <a:t>commons.wikimedia.org</a:t>
            </a:r>
            <a:r>
              <a:rPr lang="en-US" dirty="0"/>
              <a:t>/wiki/</a:t>
            </a:r>
            <a:r>
              <a:rPr lang="en-US" dirty="0" err="1"/>
              <a:t>Category:Landsat</a:t>
            </a:r>
            <a:r>
              <a:rPr lang="en-US" dirty="0"/>
              <a:t>#/media/File:Land_Sat_satellite_at_the_Asteroid_Grand_Challenge_anniversary_event_2015.jpg</a:t>
            </a:r>
          </a:p>
          <a:p>
            <a:r>
              <a:rPr lang="en-US" dirty="0"/>
              <a:t>2https://</a:t>
            </a:r>
            <a:r>
              <a:rPr lang="en-US" dirty="0" err="1"/>
              <a:t>commons.wikimedia.org</a:t>
            </a:r>
            <a:r>
              <a:rPr lang="en-US" dirty="0"/>
              <a:t>/wiki/</a:t>
            </a:r>
            <a:r>
              <a:rPr lang="en-US" dirty="0" err="1"/>
              <a:t>File:Terra_logo.png</a:t>
            </a:r>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pPr/>
              <a:t>3</a:t>
            </a:fld>
            <a:endParaRPr lang="en-US"/>
          </a:p>
        </p:txBody>
      </p:sp>
    </p:spTree>
    <p:extLst>
      <p:ext uri="{BB962C8B-B14F-4D97-AF65-F5344CB8AC3E}">
        <p14:creationId xmlns:p14="http://schemas.microsoft.com/office/powerpoint/2010/main" val="297470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1https://</a:t>
            </a:r>
            <a:r>
              <a:rPr lang="en-US" dirty="0" err="1"/>
              <a:t>commons.wikimedia.org</a:t>
            </a:r>
            <a:r>
              <a:rPr lang="en-US" dirty="0"/>
              <a:t>/wiki/</a:t>
            </a:r>
            <a:r>
              <a:rPr lang="en-US" dirty="0" err="1"/>
              <a:t>Category:PhoneSat</a:t>
            </a:r>
            <a:r>
              <a:rPr lang="en-US" dirty="0"/>
              <a:t>#/media/File:CubeSat_picture-02.png</a:t>
            </a:r>
          </a:p>
          <a:p>
            <a:r>
              <a:rPr lang="en-US" dirty="0"/>
              <a:t>2https://</a:t>
            </a:r>
            <a:r>
              <a:rPr lang="en-US" dirty="0" err="1"/>
              <a:t>commons.wikimedia.org</a:t>
            </a:r>
            <a:r>
              <a:rPr lang="en-US" dirty="0"/>
              <a:t>/wiki/</a:t>
            </a:r>
            <a:r>
              <a:rPr lang="en-US" dirty="0" err="1"/>
              <a:t>File:BTV-Parabolschuessel.jpg</a:t>
            </a:r>
            <a:endParaRPr lang="en-US" dirty="0"/>
          </a:p>
          <a:p>
            <a:r>
              <a:rPr lang="en-US" dirty="0"/>
              <a:t>3https://</a:t>
            </a:r>
            <a:r>
              <a:rPr lang="en-US" dirty="0" err="1"/>
              <a:t>commons.wikimedia.org</a:t>
            </a:r>
            <a:r>
              <a:rPr lang="en-US" dirty="0"/>
              <a:t>/wiki/</a:t>
            </a:r>
            <a:r>
              <a:rPr lang="en-US" dirty="0" err="1"/>
              <a:t>File:Earrr.JPG</a:t>
            </a:r>
            <a:endParaRPr lang="en-US" dirty="0"/>
          </a:p>
          <a:p>
            <a:r>
              <a:rPr lang="en-US" dirty="0"/>
              <a:t>4https://</a:t>
            </a:r>
            <a:r>
              <a:rPr lang="en-US" dirty="0" err="1"/>
              <a:t>commons.wikimedia.org</a:t>
            </a:r>
            <a:r>
              <a:rPr lang="en-US" dirty="0"/>
              <a:t>/wiki/File:Flickr_-_Israel_Defense_Forces_-_Lebanese_Eavesdropping_and_Recording_Station.jpg</a:t>
            </a:r>
          </a:p>
        </p:txBody>
      </p:sp>
      <p:sp>
        <p:nvSpPr>
          <p:cNvPr id="4" name="Slide Number Placeholder 3"/>
          <p:cNvSpPr>
            <a:spLocks noGrp="1"/>
          </p:cNvSpPr>
          <p:nvPr>
            <p:ph type="sldNum" sz="quarter" idx="5"/>
          </p:nvPr>
        </p:nvSpPr>
        <p:spPr/>
        <p:txBody>
          <a:bodyPr/>
          <a:lstStyle/>
          <a:p>
            <a:fld id="{DD02036B-E434-4D9D-AE07-17067B549135}" type="slidenum">
              <a:rPr lang="en-US" smtClean="0"/>
              <a:pPr/>
              <a:t>13</a:t>
            </a:fld>
            <a:endParaRPr lang="en-US"/>
          </a:p>
        </p:txBody>
      </p:sp>
    </p:spTree>
    <p:extLst>
      <p:ext uri="{BB962C8B-B14F-4D97-AF65-F5344CB8AC3E}">
        <p14:creationId xmlns:p14="http://schemas.microsoft.com/office/powerpoint/2010/main" val="274640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1https://</a:t>
            </a:r>
            <a:r>
              <a:rPr lang="en-US" dirty="0" err="1"/>
              <a:t>commons.wikimedia.org</a:t>
            </a:r>
            <a:r>
              <a:rPr lang="en-US" dirty="0"/>
              <a:t>/wiki/File:Langweid_Team_2005.jpg#file</a:t>
            </a:r>
          </a:p>
          <a:p>
            <a:r>
              <a:rPr lang="en-US" dirty="0"/>
              <a:t>2https://</a:t>
            </a:r>
            <a:r>
              <a:rPr lang="en-US" dirty="0" err="1"/>
              <a:t>commons.wikimedia.org</a:t>
            </a:r>
            <a:r>
              <a:rPr lang="en-US" dirty="0"/>
              <a:t>/wiki/File:%C3%89quipe-Estonie-Tampere-2006.jpg</a:t>
            </a:r>
          </a:p>
          <a:p>
            <a:r>
              <a:rPr lang="en-US" dirty="0"/>
              <a:t>3https://</a:t>
            </a:r>
            <a:r>
              <a:rPr lang="en-US" dirty="0" err="1"/>
              <a:t>commons.wikimedia.org</a:t>
            </a:r>
            <a:r>
              <a:rPr lang="en-US" dirty="0"/>
              <a:t>/wiki/</a:t>
            </a:r>
            <a:r>
              <a:rPr lang="en-US" dirty="0" err="1"/>
              <a:t>File:Classical_gangster_clothing.jpg</a:t>
            </a:r>
            <a:endParaRPr lang="en-US" dirty="0"/>
          </a:p>
          <a:p>
            <a:r>
              <a:rPr lang="en-US" dirty="0"/>
              <a:t>4https://</a:t>
            </a:r>
            <a:r>
              <a:rPr lang="en-US" dirty="0" err="1"/>
              <a:t>commons.wikimedia.org</a:t>
            </a:r>
            <a:r>
              <a:rPr lang="en-US" dirty="0"/>
              <a:t>/wiki/</a:t>
            </a:r>
            <a:r>
              <a:rPr lang="en-US" dirty="0" err="1"/>
              <a:t>File:Wikileaks_logo.svg</a:t>
            </a:r>
            <a:endParaRPr lang="en-US" dirty="0"/>
          </a:p>
          <a:p>
            <a:r>
              <a:rPr lang="en-US" dirty="0"/>
              <a:t>5https://</a:t>
            </a:r>
            <a:r>
              <a:rPr lang="en-US" dirty="0" err="1"/>
              <a:t>commons.wikimedia.org</a:t>
            </a:r>
            <a:r>
              <a:rPr lang="en-US" dirty="0"/>
              <a:t>/wiki/</a:t>
            </a:r>
            <a:r>
              <a:rPr lang="en-US" dirty="0" err="1"/>
              <a:t>File:CIA_WorldFactBook-Political_world.pdf</a:t>
            </a:r>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pPr/>
              <a:t>4</a:t>
            </a:fld>
            <a:endParaRPr lang="en-US"/>
          </a:p>
        </p:txBody>
      </p:sp>
    </p:spTree>
    <p:extLst>
      <p:ext uri="{BB962C8B-B14F-4D97-AF65-F5344CB8AC3E}">
        <p14:creationId xmlns:p14="http://schemas.microsoft.com/office/powerpoint/2010/main" val="97055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Physical attack surfaces usually require physical access. Logical attack surfaces include various stages </a:t>
            </a:r>
          </a:p>
          <a:p>
            <a:pPr marL="171450" indent="-171450">
              <a:buFontTx/>
              <a:buChar char="-"/>
            </a:pPr>
            <a:r>
              <a:rPr lang="en-US" dirty="0"/>
              <a:t>Logical “landscapes” are always changing - Just because an attack surface is invulnerable now, does not mean it will always be true. An attack surface must be regularly tested and analyzed for potential vulnerabilities.</a:t>
            </a:r>
          </a:p>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pPr/>
              <a:t>5</a:t>
            </a:fld>
            <a:endParaRPr lang="en-US"/>
          </a:p>
        </p:txBody>
      </p:sp>
    </p:spTree>
    <p:extLst>
      <p:ext uri="{BB962C8B-B14F-4D97-AF65-F5344CB8AC3E}">
        <p14:creationId xmlns:p14="http://schemas.microsoft.com/office/powerpoint/2010/main" val="11429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Probably not in space, but maybe before launch while its still on the ground</a:t>
            </a:r>
          </a:p>
          <a:p>
            <a:pPr marL="628650" lvl="1" indent="-171450">
              <a:buFontTx/>
              <a:buChar char="-"/>
            </a:pPr>
            <a:r>
              <a:rPr lang="en-US" dirty="0"/>
              <a:t>Who is launching your nanosat? NASA? SpaceX? </a:t>
            </a:r>
          </a:p>
          <a:p>
            <a:pPr marL="628650" lvl="1" indent="-171450">
              <a:buFontTx/>
              <a:buChar char="-"/>
            </a:pPr>
            <a:r>
              <a:rPr lang="en-US" dirty="0"/>
              <a:t>Who is delivering the nanosat to the launch facility? UPS? DHL?</a:t>
            </a:r>
          </a:p>
          <a:p>
            <a:pPr marL="628650" lvl="1" indent="-171450">
              <a:buFontTx/>
              <a:buChar char="-"/>
            </a:pPr>
            <a:r>
              <a:rPr lang="en-US" dirty="0"/>
              <a:t>All of these are points where a malicious party could have unrestricted physical access to your nanosat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Examples of commonly exploited attack surfaces include JTAG, SPI, or other Serial interface ports on any embedded device.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Any port which offers read/write access. Some only allow you to read (still potentially valuable), others allow you to both read/write (potentially greater value)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Typically remnants from the development phase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AE5F13-C53A-4646-8372-29944A8EFE2A}" type="slidenum">
              <a:rPr lang="en-US" smtClean="0"/>
              <a:t>6</a:t>
            </a:fld>
            <a:endParaRPr lang="en-US"/>
          </a:p>
        </p:txBody>
      </p:sp>
    </p:spTree>
    <p:extLst>
      <p:ext uri="{BB962C8B-B14F-4D97-AF65-F5344CB8AC3E}">
        <p14:creationId xmlns:p14="http://schemas.microsoft.com/office/powerpoint/2010/main" val="358578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On-board attack surfaces are when a system has already been partially compromised, but not completely. For example, one compromised application does not necessarily compromise another application running on the same system. Thus, it’s still important to analyze the inter-application or inter-process surfaces for potential vulnerabilities.</a:t>
            </a:r>
          </a:p>
          <a:p>
            <a:pPr marL="628650" lvl="1" indent="-171450">
              <a:buFontTx/>
              <a:buChar char="-"/>
            </a:pPr>
            <a:r>
              <a:rPr lang="en-US" dirty="0"/>
              <a:t>Android Intents is a typical “attack surface” for android applications that expose themselves to too many intents. An Android Intent is just Android’s way for processes/applications to communicate with one another, and you explicitly define which Intents your application will respond to when you create your app. Obviously this has caused a lot of vulnerabilities where malicious apps can manipulate non-malicious apps in many ways. This happens because these non-malicious app developers didn’t properly analyze their app for this attack surface when they exposed it to the rest of the Android system.</a:t>
            </a:r>
          </a:p>
          <a:p>
            <a:pPr marL="171450" indent="-171450">
              <a:buFontTx/>
              <a:buChar char="-"/>
            </a:pPr>
            <a:r>
              <a:rPr lang="en-US" dirty="0"/>
              <a:t>Wireless/Networking attacks are another method of external intrusion into a system to either partially or completely compromising the entire satellite. </a:t>
            </a:r>
          </a:p>
          <a:p>
            <a:pPr marL="628650" lvl="1" indent="-171450">
              <a:buFontTx/>
              <a:buChar char="-"/>
            </a:pPr>
            <a:r>
              <a:rPr lang="en-US" dirty="0"/>
              <a:t>Review the specs for every single circuit board going into your nanosat for any wireless interface capabilities. Confirm which of these interfaces are active in any way (just because your application doesn’t use Bluetooth doesn’t mean that it is deactivated for the system). For those interfaces which are active, what processes/drivers/programs are interacting with those interfaces? How do they receive and parse the incoming data? How do they establish a connection (if using a connection-oriented protocol), and how do they transmit and ensure that data was received?</a:t>
            </a:r>
          </a:p>
          <a:p>
            <a:pPr marL="628650" lvl="1" indent="-171450">
              <a:buFontTx/>
              <a:buChar char="-"/>
            </a:pPr>
            <a:r>
              <a:rPr lang="en-US" dirty="0"/>
              <a:t>Nanosat developers need to answer these questions about their system, and then for each answer try to think about how someone could cause harm to the nanosat using those components/protocols.</a:t>
            </a:r>
          </a:p>
          <a:p>
            <a:pPr marL="171450" lvl="0" indent="-171450">
              <a:buFontTx/>
              <a:buChar char="-"/>
            </a:pPr>
            <a:r>
              <a:rPr lang="en-US" dirty="0"/>
              <a:t>Think like an Adversary</a:t>
            </a:r>
          </a:p>
          <a:p>
            <a:pPr marL="628650" lvl="1" indent="-171450">
              <a:buFontTx/>
              <a:buChar char="-"/>
            </a:pPr>
            <a:r>
              <a:rPr lang="en-US" dirty="0"/>
              <a:t>Developers know their code better than anyone - if you want to minimize the risk of an attack, then you need to look at your code from a different lens and think about how an attacker would compromise your system.</a:t>
            </a:r>
          </a:p>
        </p:txBody>
      </p:sp>
      <p:sp>
        <p:nvSpPr>
          <p:cNvPr id="4" name="Slide Number Placeholder 3"/>
          <p:cNvSpPr>
            <a:spLocks noGrp="1"/>
          </p:cNvSpPr>
          <p:nvPr>
            <p:ph type="sldNum" sz="quarter" idx="5"/>
          </p:nvPr>
        </p:nvSpPr>
        <p:spPr/>
        <p:txBody>
          <a:bodyPr/>
          <a:lstStyle/>
          <a:p>
            <a:fld id="{FAAE5F13-C53A-4646-8372-29944A8EFE2A}" type="slidenum">
              <a:rPr lang="en-US" smtClean="0"/>
              <a:t>7</a:t>
            </a:fld>
            <a:endParaRPr lang="en-US"/>
          </a:p>
        </p:txBody>
      </p:sp>
    </p:spTree>
    <p:extLst>
      <p:ext uri="{BB962C8B-B14F-4D97-AF65-F5344CB8AC3E}">
        <p14:creationId xmlns:p14="http://schemas.microsoft.com/office/powerpoint/2010/main" val="78020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Replay attacks are when you record a previous communication stream and replay it at a later point, to gain unauthorized access or to disrupt service</a:t>
            </a:r>
          </a:p>
          <a:p>
            <a:pPr marL="171450" indent="-171450">
              <a:buFontTx/>
              <a:buChar char="-"/>
            </a:pPr>
            <a:r>
              <a:rPr lang="en-US" dirty="0"/>
              <a:t>Eavesdropping, or snooping, is when you can receive communication that is not directed to you, and ideally be able to fully understand it (i.e. decrypt and decode it). Used as part of the reconnaissance phase of an attack</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FAAE5F13-C53A-4646-8372-29944A8EFE2A}" type="slidenum">
              <a:rPr lang="en-US" smtClean="0"/>
              <a:t>8</a:t>
            </a:fld>
            <a:endParaRPr lang="en-US"/>
          </a:p>
        </p:txBody>
      </p:sp>
    </p:spTree>
    <p:extLst>
      <p:ext uri="{BB962C8B-B14F-4D97-AF65-F5344CB8AC3E}">
        <p14:creationId xmlns:p14="http://schemas.microsoft.com/office/powerpoint/2010/main" val="81768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Insider threat: https://</a:t>
            </a:r>
            <a:r>
              <a:rPr lang="en-US" dirty="0" err="1"/>
              <a:t>www.observeit.com</a:t>
            </a:r>
            <a:r>
              <a:rPr lang="en-US" dirty="0"/>
              <a:t>/blog/new-ponemon-institute-study-insider-threats-lead-to-big-losses-and-significant-costs/</a:t>
            </a:r>
          </a:p>
          <a:p>
            <a:r>
              <a:rPr lang="en-US" dirty="0" err="1"/>
              <a:t>Ponemon</a:t>
            </a:r>
            <a:r>
              <a:rPr lang="en-US" dirty="0"/>
              <a:t> report states $8.76 million, &gt;3,200 </a:t>
            </a:r>
            <a:r>
              <a:rPr lang="en-US" dirty="0" err="1"/>
              <a:t>incicdnts</a:t>
            </a:r>
            <a:r>
              <a:rPr lang="en-US" dirty="0"/>
              <a:t>; causes: negligent/carelessness, criminal/malicious, credential thieves</a:t>
            </a:r>
          </a:p>
          <a:p>
            <a:endParaRPr lang="en-US" dirty="0"/>
          </a:p>
          <a:p>
            <a:r>
              <a:rPr lang="en-US" dirty="0"/>
              <a:t>Rivals: https://</a:t>
            </a:r>
            <a:r>
              <a:rPr lang="en-US" dirty="0" err="1"/>
              <a:t>en.wikipedia.org</a:t>
            </a:r>
            <a:r>
              <a:rPr lang="en-US" dirty="0"/>
              <a:t>/wiki/</a:t>
            </a:r>
            <a:r>
              <a:rPr lang="en-US" dirty="0" err="1"/>
              <a:t>Industrial_espionage</a:t>
            </a:r>
            <a:endParaRPr lang="en-US" dirty="0"/>
          </a:p>
          <a:p>
            <a:r>
              <a:rPr lang="en-US" dirty="0"/>
              <a:t>Reuters: Employees/students take sensitive information with them when they leave.</a:t>
            </a:r>
          </a:p>
          <a:p>
            <a:endParaRPr lang="en-US" dirty="0"/>
          </a:p>
          <a:p>
            <a:r>
              <a:rPr lang="en-US" dirty="0"/>
              <a:t>Criminals: Well-know threat, but the cost/benefit for small </a:t>
            </a:r>
            <a:r>
              <a:rPr lang="en-US" dirty="0" err="1"/>
              <a:t>sats</a:t>
            </a:r>
            <a:r>
              <a:rPr lang="en-US" dirty="0"/>
              <a:t> are probably low</a:t>
            </a:r>
          </a:p>
          <a:p>
            <a:endParaRPr lang="en-US" dirty="0"/>
          </a:p>
          <a:p>
            <a:r>
              <a:rPr lang="en-US" dirty="0"/>
              <a:t>Flat Earthers: https://</a:t>
            </a:r>
            <a:r>
              <a:rPr lang="en-US" dirty="0" err="1"/>
              <a:t>techcrunch.com</a:t>
            </a:r>
            <a:r>
              <a:rPr lang="en-US" dirty="0"/>
              <a:t>/2017/02/22/the-dramatic-rise-in-hacktivism/</a:t>
            </a:r>
          </a:p>
          <a:p>
            <a:r>
              <a:rPr lang="en-US" dirty="0" err="1"/>
              <a:t>Techcrunch</a:t>
            </a:r>
            <a:r>
              <a:rPr lang="en-US" dirty="0"/>
              <a:t>: Hackers with a cause. </a:t>
            </a:r>
          </a:p>
          <a:p>
            <a:endParaRPr lang="en-US" dirty="0"/>
          </a:p>
          <a:p>
            <a:r>
              <a:rPr lang="en-US" dirty="0"/>
              <a:t>Foreign actors: https://</a:t>
            </a:r>
            <a:r>
              <a:rPr lang="en-US" dirty="0" err="1"/>
              <a:t>www.dni.gov</a:t>
            </a:r>
            <a:r>
              <a:rPr lang="en-US" dirty="0"/>
              <a:t>/files/NCSC/documents/news/20180724-economic-espionage-pub.pdf</a:t>
            </a:r>
          </a:p>
          <a:p>
            <a:r>
              <a:rPr lang="en-US" dirty="0"/>
              <a:t>US National Counterintelligence and Security Center</a:t>
            </a:r>
          </a:p>
        </p:txBody>
      </p:sp>
      <p:sp>
        <p:nvSpPr>
          <p:cNvPr id="4" name="Slide Number Placeholder 3"/>
          <p:cNvSpPr>
            <a:spLocks noGrp="1"/>
          </p:cNvSpPr>
          <p:nvPr>
            <p:ph type="sldNum" sz="quarter" idx="5"/>
          </p:nvPr>
        </p:nvSpPr>
        <p:spPr/>
        <p:txBody>
          <a:bodyPr/>
          <a:lstStyle/>
          <a:p>
            <a:fld id="{DD02036B-E434-4D9D-AE07-17067B549135}" type="slidenum">
              <a:rPr lang="en-US" smtClean="0"/>
              <a:pPr/>
              <a:t>10</a:t>
            </a:fld>
            <a:endParaRPr lang="en-US"/>
          </a:p>
        </p:txBody>
      </p:sp>
    </p:spTree>
    <p:extLst>
      <p:ext uri="{BB962C8B-B14F-4D97-AF65-F5344CB8AC3E}">
        <p14:creationId xmlns:p14="http://schemas.microsoft.com/office/powerpoint/2010/main" val="7535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594D7-359E-854E-A4B8-D430A6ACDF1E}" type="slidenum">
              <a:rPr lang="en-US" smtClean="0"/>
              <a:t>11</a:t>
            </a:fld>
            <a:endParaRPr lang="en-US"/>
          </a:p>
        </p:txBody>
      </p:sp>
    </p:spTree>
    <p:extLst>
      <p:ext uri="{BB962C8B-B14F-4D97-AF65-F5344CB8AC3E}">
        <p14:creationId xmlns:p14="http://schemas.microsoft.com/office/powerpoint/2010/main" val="87661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1https://</a:t>
            </a:r>
            <a:r>
              <a:rPr lang="en-US" dirty="0" err="1"/>
              <a:t>commons.wikimedia.org</a:t>
            </a:r>
            <a:r>
              <a:rPr lang="en-US" dirty="0"/>
              <a:t>/wiki/</a:t>
            </a:r>
            <a:r>
              <a:rPr lang="en-US" dirty="0" err="1"/>
              <a:t>File:Three_IC_circuit_chips.JPG</a:t>
            </a:r>
            <a:endParaRPr lang="en-US" dirty="0"/>
          </a:p>
          <a:p>
            <a:r>
              <a:rPr lang="en-US" dirty="0"/>
              <a:t>2https://</a:t>
            </a:r>
            <a:r>
              <a:rPr lang="en-US" dirty="0" err="1"/>
              <a:t>commons.wikimedia.org</a:t>
            </a:r>
            <a:r>
              <a:rPr lang="en-US" dirty="0"/>
              <a:t>/wiki/</a:t>
            </a:r>
            <a:r>
              <a:rPr lang="en-US" dirty="0" err="1"/>
              <a:t>File:Python_example.jpg</a:t>
            </a:r>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pPr/>
              <a:t>12</a:t>
            </a:fld>
            <a:endParaRPr lang="en-US"/>
          </a:p>
        </p:txBody>
      </p:sp>
    </p:spTree>
    <p:extLst>
      <p:ext uri="{BB962C8B-B14F-4D97-AF65-F5344CB8AC3E}">
        <p14:creationId xmlns:p14="http://schemas.microsoft.com/office/powerpoint/2010/main" val="3669677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829341" y="1550920"/>
            <a:ext cx="7485320" cy="1905000"/>
          </a:xfrm>
        </p:spPr>
        <p:txBody>
          <a:bodyPr>
            <a:normAutofit/>
          </a:bodyPr>
          <a:lstStyle>
            <a:lvl1pPr algn="ctr">
              <a:lnSpc>
                <a:spcPts val="3750"/>
              </a:lnSpc>
              <a:defRPr sz="3600">
                <a:solidFill>
                  <a:srgbClr val="1946BA"/>
                </a:solidFill>
                <a:effectLst/>
              </a:defRPr>
            </a:lvl1pPr>
          </a:lstStyle>
          <a:p>
            <a:r>
              <a:rPr lang="en-US"/>
              <a:t>Click to edit Master title style</a:t>
            </a:r>
            <a:endParaRPr lang="en-US" dirty="0"/>
          </a:p>
        </p:txBody>
      </p:sp>
      <p:sp>
        <p:nvSpPr>
          <p:cNvPr id="3" name="Subtitle 2"/>
          <p:cNvSpPr>
            <a:spLocks noGrp="1"/>
          </p:cNvSpPr>
          <p:nvPr userDrawn="1">
            <p:ph type="subTitle" idx="1" hasCustomPrompt="1"/>
          </p:nvPr>
        </p:nvSpPr>
        <p:spPr>
          <a:xfrm>
            <a:off x="685800" y="4415508"/>
            <a:ext cx="7772400" cy="886528"/>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8686800" y="6341439"/>
            <a:ext cx="419100" cy="365125"/>
          </a:xfrm>
        </p:spPr>
        <p:txBody>
          <a:bodyPr/>
          <a:lstStyle/>
          <a:p>
            <a:fld id="{511E60E2-5F03-4AD1-8874-AA9ACC93B38D}" type="slidenum">
              <a:rPr lang="en-US" smtClean="0"/>
              <a:pPr/>
              <a:t>‹#›</a:t>
            </a:fld>
            <a:endParaRPr lang="en-US"/>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4776" y="3613035"/>
            <a:ext cx="4534451" cy="228600"/>
          </a:xfrm>
          <a:prstGeom prst="rect">
            <a:avLst/>
          </a:prstGeom>
        </p:spPr>
      </p:pic>
    </p:spTree>
    <p:extLst>
      <p:ext uri="{BB962C8B-B14F-4D97-AF65-F5344CB8AC3E}">
        <p14:creationId xmlns:p14="http://schemas.microsoft.com/office/powerpoint/2010/main" val="201478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Title and 3-Area">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452439" y="4647367"/>
            <a:ext cx="8234362" cy="1465567"/>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userDrawn="1">
            <p:ph type="sldNum" sz="quarter" idx="12"/>
          </p:nvPr>
        </p:nvSpPr>
        <p:spPr>
          <a:xfrm>
            <a:off x="8702030" y="6348611"/>
            <a:ext cx="409545" cy="365125"/>
          </a:xfrm>
        </p:spPr>
        <p:txBody>
          <a:bodyPr/>
          <a:lstStyle/>
          <a:p>
            <a:fld id="{511E60E2-5F03-4AD1-8874-AA9ACC93B38D}" type="slidenum">
              <a:rPr lang="en-US" smtClean="0"/>
              <a:pPr/>
              <a:t>‹#›</a:t>
            </a:fld>
            <a:endParaRPr lang="en-US"/>
          </a:p>
        </p:txBody>
      </p:sp>
      <p:sp>
        <p:nvSpPr>
          <p:cNvPr id="5" name="Content Placeholder 2"/>
          <p:cNvSpPr>
            <a:spLocks noGrp="1"/>
          </p:cNvSpPr>
          <p:nvPr>
            <p:ph idx="13" hasCustomPrompt="1"/>
          </p:nvPr>
        </p:nvSpPr>
        <p:spPr>
          <a:xfrm>
            <a:off x="452439" y="1489247"/>
            <a:ext cx="3890962"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4462463" y="1489247"/>
            <a:ext cx="4224337"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add image or figure</a:t>
            </a:r>
          </a:p>
        </p:txBody>
      </p:sp>
    </p:spTree>
    <p:extLst>
      <p:ext uri="{BB962C8B-B14F-4D97-AF65-F5344CB8AC3E}">
        <p14:creationId xmlns:p14="http://schemas.microsoft.com/office/powerpoint/2010/main" val="253646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8686800" y="6348611"/>
            <a:ext cx="415723"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34545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1139" y="6348611"/>
            <a:ext cx="440437" cy="365125"/>
          </a:xfrm>
        </p:spPr>
        <p:txBody>
          <a:bodyPr/>
          <a:lstStyle/>
          <a:p>
            <a:fld id="{511E60E2-5F03-4AD1-8874-AA9ACC93B38D}" type="slidenum">
              <a:rPr lang="en-US" smtClean="0"/>
              <a:pPr/>
              <a:t>‹#›</a:t>
            </a:fld>
            <a:endParaRPr lang="en-US"/>
          </a:p>
        </p:txBody>
      </p:sp>
      <p:sp>
        <p:nvSpPr>
          <p:cNvPr id="14" name="Subtitle 2"/>
          <p:cNvSpPr>
            <a:spLocks noGrp="1"/>
          </p:cNvSpPr>
          <p:nvPr>
            <p:ph type="subTitle" idx="1" hasCustomPrompt="1"/>
          </p:nvPr>
        </p:nvSpPr>
        <p:spPr>
          <a:xfrm>
            <a:off x="685800" y="3048000"/>
            <a:ext cx="7772400" cy="533400"/>
          </a:xfrm>
        </p:spPr>
        <p:txBody>
          <a:bodyPr>
            <a:normAutofit/>
          </a:bodyPr>
          <a:lstStyle>
            <a:lvl1pPr marL="0" indent="0" algn="ctr">
              <a:buNone/>
              <a:defRPr sz="1500" baseline="0">
                <a:solidFill>
                  <a:schemeClr val="bg1">
                    <a:lumMod val="8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145979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5220" y="6348611"/>
            <a:ext cx="426356" cy="365125"/>
          </a:xfrm>
        </p:spPr>
        <p:txBody>
          <a:bodyPr/>
          <a:lstStyle/>
          <a:p>
            <a:fld id="{511E60E2-5F03-4AD1-8874-AA9ACC93B38D}" type="slidenum">
              <a:rPr lang="en-US" smtClean="0"/>
              <a:pPr/>
              <a:t>‹#›</a:t>
            </a:fld>
            <a:endParaRPr lang="en-US"/>
          </a:p>
        </p:txBody>
      </p:sp>
      <p:sp>
        <p:nvSpPr>
          <p:cNvPr id="6" name="Title 1"/>
          <p:cNvSpPr>
            <a:spLocks noGrp="1"/>
          </p:cNvSpPr>
          <p:nvPr>
            <p:ph type="ctrTitle" hasCustomPrompt="1"/>
          </p:nvPr>
        </p:nvSpPr>
        <p:spPr>
          <a:xfrm>
            <a:off x="829341" y="1550920"/>
            <a:ext cx="7485320" cy="1905000"/>
          </a:xfrm>
        </p:spPr>
        <p:txBody>
          <a:bodyPr>
            <a:normAutofit/>
          </a:bodyPr>
          <a:lstStyle>
            <a:lvl1pPr algn="ctr">
              <a:lnSpc>
                <a:spcPts val="3750"/>
              </a:lnSpc>
              <a:defRPr sz="3600">
                <a:solidFill>
                  <a:srgbClr val="1946BA"/>
                </a:solidFill>
                <a:effectLst/>
              </a:defRPr>
            </a:lvl1pPr>
          </a:lstStyle>
          <a:p>
            <a:r>
              <a:rPr lang="en-US" dirty="0"/>
              <a:t>Section Header</a:t>
            </a:r>
          </a:p>
        </p:txBody>
      </p:sp>
      <p:sp>
        <p:nvSpPr>
          <p:cNvPr id="7" name="Subtitle 2"/>
          <p:cNvSpPr>
            <a:spLocks noGrp="1"/>
          </p:cNvSpPr>
          <p:nvPr>
            <p:ph type="subTitle" idx="1" hasCustomPrompt="1"/>
          </p:nvPr>
        </p:nvSpPr>
        <p:spPr>
          <a:xfrm>
            <a:off x="685800" y="4025668"/>
            <a:ext cx="7772400" cy="886528"/>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18027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43802" y="27159"/>
            <a:ext cx="86868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452439" y="982306"/>
            <a:ext cx="8234362" cy="5140029"/>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8683497" y="6348611"/>
            <a:ext cx="428080" cy="365125"/>
          </a:xfrm>
        </p:spPr>
        <p:txBody>
          <a:bodyPr/>
          <a:lstStyle>
            <a:lvl1pPr>
              <a:defRPr sz="900"/>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180216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802" y="27432"/>
            <a:ext cx="86868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452438" y="982306"/>
            <a:ext cx="4038600" cy="5140029"/>
          </a:xfrm>
        </p:spPr>
        <p:txBody>
          <a:bodyPr/>
          <a:lstStyle>
            <a:lvl1pPr>
              <a:lnSpc>
                <a:spcPts val="2250"/>
              </a:lnSpc>
              <a:defRPr sz="1800" baseline="0"/>
            </a:lvl1pPr>
            <a:lvl2pPr>
              <a:defRPr sz="1650"/>
            </a:lvl2pPr>
            <a:lvl3pPr>
              <a:defRPr sz="1500"/>
            </a:lvl3pPr>
            <a:lvl4pPr marL="1028700" indent="0">
              <a:buNone/>
              <a:defRPr sz="1350"/>
            </a:lvl4pPr>
            <a:lvl5pPr marL="1371600" indent="0">
              <a:buNone/>
              <a:defRPr sz="1350"/>
            </a:lvl5pPr>
            <a:lvl6pPr>
              <a:defRPr sz="1350"/>
            </a:lvl6pPr>
            <a:lvl7pPr>
              <a:defRPr sz="1350"/>
            </a:lvl7pPr>
            <a:lvl8pPr>
              <a:defRPr sz="1350"/>
            </a:lvl8pPr>
            <a:lvl9pPr>
              <a:defRPr sz="135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52963" y="982306"/>
            <a:ext cx="4038600" cy="5140029"/>
          </a:xfrm>
        </p:spPr>
        <p:txBody>
          <a:bodyPr/>
          <a:lstStyle>
            <a:lvl1pPr>
              <a:lnSpc>
                <a:spcPts val="2250"/>
              </a:lnSpc>
              <a:defRPr sz="1800" baseline="0"/>
            </a:lvl1pPr>
            <a:lvl2pPr>
              <a:defRPr sz="1650"/>
            </a:lvl2pPr>
            <a:lvl3pPr>
              <a:defRPr sz="1500"/>
            </a:lvl3pPr>
            <a:lvl4pPr marL="1028700" indent="0">
              <a:buNone/>
              <a:defRPr sz="1350"/>
            </a:lvl4pPr>
            <a:lvl5pPr marL="1371600" indent="0">
              <a:buNone/>
              <a:defRPr sz="1350"/>
            </a:lvl5pPr>
            <a:lvl6pPr>
              <a:defRPr sz="1350"/>
            </a:lvl6pPr>
            <a:lvl7pPr>
              <a:defRPr sz="1350"/>
            </a:lvl7pPr>
            <a:lvl8pPr>
              <a:defRPr sz="1350"/>
            </a:lvl8pPr>
            <a:lvl9pPr>
              <a:defRPr sz="135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652604" y="6348611"/>
            <a:ext cx="458972"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90032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Line Title and 3-Area">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43802" y="27159"/>
            <a:ext cx="86868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452439" y="982305"/>
            <a:ext cx="8234362" cy="1970446"/>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8683497" y="6348611"/>
            <a:ext cx="428080" cy="365125"/>
          </a:xfrm>
        </p:spPr>
        <p:txBody>
          <a:bodyPr/>
          <a:lstStyle>
            <a:lvl1pPr>
              <a:defRPr sz="900"/>
            </a:lvl1pPr>
          </a:lstStyle>
          <a:p>
            <a:fld id="{511E60E2-5F03-4AD1-8874-AA9ACC93B38D}" type="slidenum">
              <a:rPr lang="en-US" smtClean="0"/>
              <a:pPr/>
              <a:t>‹#›</a:t>
            </a:fld>
            <a:endParaRPr lang="en-US" dirty="0"/>
          </a:p>
        </p:txBody>
      </p:sp>
      <p:sp>
        <p:nvSpPr>
          <p:cNvPr id="5" name="Content Placeholder 2"/>
          <p:cNvSpPr>
            <a:spLocks noGrp="1"/>
          </p:cNvSpPr>
          <p:nvPr>
            <p:ph idx="13" hasCustomPrompt="1"/>
          </p:nvPr>
        </p:nvSpPr>
        <p:spPr>
          <a:xfrm>
            <a:off x="452439" y="3030181"/>
            <a:ext cx="3890962"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4462463" y="3030181"/>
            <a:ext cx="4224337"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add image or figure</a:t>
            </a:r>
          </a:p>
        </p:txBody>
      </p:sp>
    </p:spTree>
    <p:extLst>
      <p:ext uri="{BB962C8B-B14F-4D97-AF65-F5344CB8AC3E}">
        <p14:creationId xmlns:p14="http://schemas.microsoft.com/office/powerpoint/2010/main" val="123288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and 3-Area Al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43802" y="27159"/>
            <a:ext cx="86868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452439" y="4148838"/>
            <a:ext cx="8234362" cy="1970446"/>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8683497" y="6348611"/>
            <a:ext cx="428080" cy="365125"/>
          </a:xfrm>
        </p:spPr>
        <p:txBody>
          <a:bodyPr/>
          <a:lstStyle>
            <a:lvl1pPr>
              <a:defRPr sz="900"/>
            </a:lvl1pPr>
          </a:lstStyle>
          <a:p>
            <a:fld id="{511E60E2-5F03-4AD1-8874-AA9ACC93B38D}" type="slidenum">
              <a:rPr lang="en-US" smtClean="0"/>
              <a:pPr/>
              <a:t>‹#›</a:t>
            </a:fld>
            <a:endParaRPr lang="en-US" dirty="0"/>
          </a:p>
        </p:txBody>
      </p:sp>
      <p:sp>
        <p:nvSpPr>
          <p:cNvPr id="5" name="Content Placeholder 2"/>
          <p:cNvSpPr>
            <a:spLocks noGrp="1"/>
          </p:cNvSpPr>
          <p:nvPr>
            <p:ph idx="13" hasCustomPrompt="1"/>
          </p:nvPr>
        </p:nvSpPr>
        <p:spPr>
          <a:xfrm>
            <a:off x="452439" y="990294"/>
            <a:ext cx="3890962"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4462463" y="990294"/>
            <a:ext cx="4224337"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add image or figure</a:t>
            </a:r>
          </a:p>
        </p:txBody>
      </p:sp>
    </p:spTree>
    <p:extLst>
      <p:ext uri="{BB962C8B-B14F-4D97-AF65-F5344CB8AC3E}">
        <p14:creationId xmlns:p14="http://schemas.microsoft.com/office/powerpoint/2010/main" val="246853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452439" y="1489300"/>
            <a:ext cx="8234362" cy="4567468"/>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8702030" y="6348611"/>
            <a:ext cx="409545"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98466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452438" y="1492038"/>
            <a:ext cx="4038600" cy="4688445"/>
          </a:xfrm>
        </p:spPr>
        <p:txBody>
          <a:bodyPr/>
          <a:lstStyle>
            <a:lvl1pPr>
              <a:lnSpc>
                <a:spcPts val="2250"/>
              </a:lnSpc>
              <a:defRPr sz="1800" baseline="0"/>
            </a:lvl1pPr>
            <a:lvl2pPr>
              <a:defRPr sz="1650"/>
            </a:lvl2pPr>
            <a:lvl3pPr>
              <a:defRPr sz="1500"/>
            </a:lvl3pPr>
            <a:lvl4pPr marL="1028700" indent="0">
              <a:buNone/>
              <a:defRPr sz="1350"/>
            </a:lvl4pPr>
            <a:lvl5pPr marL="1371600" indent="0">
              <a:buNone/>
              <a:defRPr sz="1350"/>
            </a:lvl5pPr>
            <a:lvl6pPr>
              <a:defRPr sz="1350"/>
            </a:lvl6pPr>
            <a:lvl7pPr>
              <a:defRPr sz="1350"/>
            </a:lvl7pPr>
            <a:lvl8pPr>
              <a:defRPr sz="1350"/>
            </a:lvl8pPr>
            <a:lvl9pPr>
              <a:defRPr sz="135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52963" y="1492038"/>
            <a:ext cx="4038600" cy="4688445"/>
          </a:xfrm>
        </p:spPr>
        <p:txBody>
          <a:bodyPr/>
          <a:lstStyle>
            <a:lvl1pPr>
              <a:lnSpc>
                <a:spcPts val="2250"/>
              </a:lnSpc>
              <a:defRPr sz="1800" baseline="0"/>
            </a:lvl1pPr>
            <a:lvl2pPr>
              <a:defRPr sz="1650"/>
            </a:lvl2pPr>
            <a:lvl3pPr>
              <a:defRPr sz="1500"/>
            </a:lvl3pPr>
            <a:lvl4pPr marL="1028700" indent="0">
              <a:buNone/>
              <a:defRPr sz="1350"/>
            </a:lvl4pPr>
            <a:lvl5pPr marL="1371600" indent="0">
              <a:buNone/>
              <a:defRPr sz="1350"/>
            </a:lvl5pPr>
            <a:lvl6pPr>
              <a:defRPr sz="1350"/>
            </a:lvl6pPr>
            <a:lvl7pPr>
              <a:defRPr sz="1350"/>
            </a:lvl7pPr>
            <a:lvl8pPr>
              <a:defRPr sz="1350"/>
            </a:lvl8pPr>
            <a:lvl9pPr>
              <a:defRPr sz="135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671139" y="6348611"/>
            <a:ext cx="440437"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119070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ine Title and 3-Area Al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452439" y="1489302"/>
            <a:ext cx="8234362" cy="1465567"/>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userDrawn="1">
            <p:ph type="sldNum" sz="quarter" idx="12"/>
          </p:nvPr>
        </p:nvSpPr>
        <p:spPr>
          <a:xfrm>
            <a:off x="8702030" y="6348611"/>
            <a:ext cx="409545" cy="365125"/>
          </a:xfrm>
        </p:spPr>
        <p:txBody>
          <a:bodyPr/>
          <a:lstStyle/>
          <a:p>
            <a:fld id="{511E60E2-5F03-4AD1-8874-AA9ACC93B38D}" type="slidenum">
              <a:rPr lang="en-US" smtClean="0"/>
              <a:pPr/>
              <a:t>‹#›</a:t>
            </a:fld>
            <a:endParaRPr lang="en-US"/>
          </a:p>
        </p:txBody>
      </p:sp>
      <p:sp>
        <p:nvSpPr>
          <p:cNvPr id="5" name="Content Placeholder 2"/>
          <p:cNvSpPr>
            <a:spLocks noGrp="1"/>
          </p:cNvSpPr>
          <p:nvPr>
            <p:ph idx="13" hasCustomPrompt="1"/>
          </p:nvPr>
        </p:nvSpPr>
        <p:spPr>
          <a:xfrm>
            <a:off x="452439" y="3030181"/>
            <a:ext cx="3890962"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4462463" y="3030181"/>
            <a:ext cx="4224337" cy="3094395"/>
          </a:xfrm>
        </p:spPr>
        <p:txBody>
          <a:bodyPr>
            <a:normAutofit/>
          </a:bodyPr>
          <a:lstStyle>
            <a:lvl1pPr marL="171450" indent="-171450">
              <a:lnSpc>
                <a:spcPct val="100000"/>
              </a:lnSpc>
              <a:defRPr sz="1800" baseline="0"/>
            </a:lvl1pPr>
            <a:lvl2pPr>
              <a:lnSpc>
                <a:spcPct val="100000"/>
              </a:lnSpc>
              <a:defRPr sz="1650" baseline="0"/>
            </a:lvl2pPr>
            <a:lvl3pPr>
              <a:lnSpc>
                <a:spcPct val="100000"/>
              </a:lnSpc>
              <a:defRPr sz="1500"/>
            </a:lvl3pPr>
          </a:lstStyle>
          <a:p>
            <a:pPr lvl="0"/>
            <a:r>
              <a:rPr lang="en-US" dirty="0"/>
              <a:t>Click to add image or figure</a:t>
            </a:r>
          </a:p>
        </p:txBody>
      </p:sp>
    </p:spTree>
    <p:extLst>
      <p:ext uri="{BB962C8B-B14F-4D97-AF65-F5344CB8AC3E}">
        <p14:creationId xmlns:p14="http://schemas.microsoft.com/office/powerpoint/2010/main" val="400101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2" y="0"/>
            <a:ext cx="9141857" cy="6858000"/>
          </a:xfrm>
          <a:prstGeom prst="rect">
            <a:avLst/>
          </a:prstGeom>
        </p:spPr>
      </p:pic>
      <p:sp>
        <p:nvSpPr>
          <p:cNvPr id="2" name="Title Placeholder 1"/>
          <p:cNvSpPr>
            <a:spLocks noGrp="1"/>
          </p:cNvSpPr>
          <p:nvPr>
            <p:ph type="title"/>
          </p:nvPr>
        </p:nvSpPr>
        <p:spPr>
          <a:xfrm>
            <a:off x="343802" y="81477"/>
            <a:ext cx="86868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452439" y="1427206"/>
            <a:ext cx="8234362"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8686800" y="6348611"/>
            <a:ext cx="415723" cy="365125"/>
          </a:xfrm>
          <a:prstGeom prst="rect">
            <a:avLst/>
          </a:prstGeom>
        </p:spPr>
        <p:txBody>
          <a:bodyPr vert="horz" lIns="91440" tIns="45720" rIns="91440" bIns="45720" rtlCol="0" anchor="ctr"/>
          <a:lstStyle>
            <a:lvl1pPr algn="r">
              <a:defRPr sz="900">
                <a:solidFill>
                  <a:srgbClr val="1946BA"/>
                </a:solidFill>
                <a:latin typeface="Gill Sans Std" pitchFamily="34" charset="0"/>
              </a:defRPr>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1341720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685800" rtl="0" eaLnBrk="1" latinLnBrk="0" hangingPunct="1">
        <a:lnSpc>
          <a:spcPts val="3000"/>
        </a:lnSpc>
        <a:spcBef>
          <a:spcPct val="0"/>
        </a:spcBef>
        <a:buNone/>
        <a:defRPr sz="2700" b="1" i="0" kern="1200" baseline="0">
          <a:solidFill>
            <a:srgbClr val="1946BA"/>
          </a:solidFill>
          <a:effectLst/>
          <a:latin typeface="Gill Sans MT" panose="020B0502020104020203" pitchFamily="34" charset="0"/>
          <a:ea typeface="+mj-ea"/>
          <a:cs typeface="+mj-cs"/>
        </a:defRPr>
      </a:lvl1pPr>
    </p:titleStyle>
    <p:bodyStyle>
      <a:lvl1pPr marL="171450" indent="-171450" algn="l" defTabSz="685800" rtl="0" eaLnBrk="1" latinLnBrk="0" hangingPunct="1">
        <a:lnSpc>
          <a:spcPct val="100000"/>
        </a:lnSpc>
        <a:spcBef>
          <a:spcPct val="20000"/>
        </a:spcBef>
        <a:buFont typeface="Wingdings" panose="05000000000000000000" pitchFamily="2" charset="2"/>
        <a:buChar char="§"/>
        <a:defRPr sz="1800" b="0" kern="1200" baseline="0">
          <a:solidFill>
            <a:schemeClr val="tx1"/>
          </a:solidFill>
          <a:latin typeface="Gill Sans MT" panose="020B0502020104020203" pitchFamily="34" charset="0"/>
          <a:ea typeface="+mn-ea"/>
          <a:cs typeface="+mn-cs"/>
        </a:defRPr>
      </a:lvl1pPr>
      <a:lvl2pPr marL="557213" indent="-214313" algn="l" defTabSz="685800" rtl="0" eaLnBrk="1" latinLnBrk="0" hangingPunct="1">
        <a:lnSpc>
          <a:spcPct val="100000"/>
        </a:lnSpc>
        <a:spcBef>
          <a:spcPct val="20000"/>
        </a:spcBef>
        <a:buFont typeface="Arial" panose="020B0604020202020204" pitchFamily="34" charset="0"/>
        <a:buChar char="–"/>
        <a:defRPr sz="1650" kern="1200" baseline="0">
          <a:solidFill>
            <a:schemeClr val="tx1"/>
          </a:solidFill>
          <a:latin typeface="Gill Sans MT" panose="020B0502020104020203" pitchFamily="34" charset="0"/>
          <a:ea typeface="+mn-ea"/>
          <a:cs typeface="+mn-cs"/>
        </a:defRPr>
      </a:lvl2pPr>
      <a:lvl3pPr marL="812006" indent="-126206" algn="l" defTabSz="685800" rtl="0" eaLnBrk="1" latinLnBrk="0" hangingPunct="1">
        <a:lnSpc>
          <a:spcPct val="100000"/>
        </a:lnSpc>
        <a:spcBef>
          <a:spcPct val="20000"/>
        </a:spcBef>
        <a:buFont typeface="Arial" panose="020B0604020202020204" pitchFamily="34" charset="0"/>
        <a:buChar char="•"/>
        <a:defRPr sz="1500" kern="1200" baseline="0">
          <a:solidFill>
            <a:schemeClr val="tx1"/>
          </a:solidFill>
          <a:latin typeface="Gill Sans MT" panose="020B0502020104020203"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1.png"/><Relationship Id="rId7" Type="http://schemas.openxmlformats.org/officeDocument/2006/relationships/hyperlink" Target="https://en.wikipedia.org/wiki/Minotaur_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s://creativecommons.org/licenses/by-nc/3.0/" TargetMode="External"/><Relationship Id="rId4" Type="http://schemas.openxmlformats.org/officeDocument/2006/relationships/hyperlink" Target="http://slc-world.deviantart.com/art/Into-The-Deep-Blue-Space-34131807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Security Considerations for Small Satellites</a:t>
            </a:r>
          </a:p>
        </p:txBody>
      </p:sp>
      <p:sp>
        <p:nvSpPr>
          <p:cNvPr id="6" name="Subtitle 5"/>
          <p:cNvSpPr>
            <a:spLocks noGrp="1"/>
          </p:cNvSpPr>
          <p:nvPr>
            <p:ph type="subTitle" idx="1"/>
          </p:nvPr>
        </p:nvSpPr>
        <p:spPr/>
        <p:txBody>
          <a:bodyPr>
            <a:normAutofit fontScale="92500" lnSpcReduction="20000"/>
          </a:bodyPr>
          <a:lstStyle/>
          <a:p>
            <a:r>
              <a:rPr lang="en-US" dirty="0"/>
              <a:t>Paul Wood,  Abe Garza, and Robert </a:t>
            </a:r>
            <a:r>
              <a:rPr lang="en-US" dirty="0" err="1"/>
              <a:t>Klar</a:t>
            </a:r>
            <a:endParaRPr lang="en-US" dirty="0"/>
          </a:p>
          <a:p>
            <a:r>
              <a:rPr lang="en-US" dirty="0"/>
              <a:t>paul.wood@swri.org, abe.garza@swri.org, </a:t>
            </a:r>
            <a:r>
              <a:rPr lang="en-US" dirty="0" err="1"/>
              <a:t>robert.klar@swri.org</a:t>
            </a:r>
            <a:endParaRPr lang="en-US" dirty="0"/>
          </a:p>
          <a:p>
            <a:r>
              <a:rPr lang="en-US" dirty="0"/>
              <a:t>Southwest Research Institute</a:t>
            </a:r>
          </a:p>
        </p:txBody>
      </p:sp>
      <p:sp>
        <p:nvSpPr>
          <p:cNvPr id="2" name="Slide Number Placeholder 1"/>
          <p:cNvSpPr>
            <a:spLocks noGrp="1"/>
          </p:cNvSpPr>
          <p:nvPr>
            <p:ph type="sldNum" sz="quarter" idx="12"/>
          </p:nvPr>
        </p:nvSpPr>
        <p:spPr/>
        <p:txBody>
          <a:bodyPr/>
          <a:lstStyle/>
          <a:p>
            <a:fld id="{511E60E2-5F03-4AD1-8874-AA9ACC93B38D}" type="slidenum">
              <a:rPr lang="en-US"/>
              <a:pPr/>
              <a:t>1</a:t>
            </a:fld>
            <a:endParaRPr lang="en-US"/>
          </a:p>
        </p:txBody>
      </p:sp>
      <p:sp>
        <p:nvSpPr>
          <p:cNvPr id="7" name="TextBox 6">
            <a:extLst>
              <a:ext uri="{FF2B5EF4-FFF2-40B4-BE49-F238E27FC236}">
                <a16:creationId xmlns:a16="http://schemas.microsoft.com/office/drawing/2014/main" id="{53B9FA6F-4C94-4F2D-BA29-A30FD214BBCB}"/>
              </a:ext>
            </a:extLst>
          </p:cNvPr>
          <p:cNvSpPr txBox="1"/>
          <p:nvPr/>
        </p:nvSpPr>
        <p:spPr>
          <a:xfrm>
            <a:off x="3125749" y="6132455"/>
            <a:ext cx="2888932" cy="623248"/>
          </a:xfrm>
          <a:prstGeom prst="rect">
            <a:avLst/>
          </a:prstGeom>
          <a:noFill/>
        </p:spPr>
        <p:txBody>
          <a:bodyPr wrap="none" rtlCol="0">
            <a:spAutoFit/>
          </a:bodyPr>
          <a:lstStyle/>
          <a:p>
            <a:pPr algn="ctr"/>
            <a:r>
              <a:rPr lang="en-US" sz="1050" dirty="0">
                <a:latin typeface="Calibri"/>
              </a:rPr>
              <a:t>This is a non-ITAR presentation, for public release</a:t>
            </a:r>
          </a:p>
          <a:p>
            <a:pPr algn="ctr"/>
            <a:r>
              <a:rPr lang="en-US" sz="1050" dirty="0">
                <a:latin typeface="Calibri"/>
              </a:rPr>
              <a:t> and reproduction from FSW website. </a:t>
            </a:r>
          </a:p>
          <a:p>
            <a:endParaRPr lang="en-US" sz="1350" dirty="0">
              <a:solidFill>
                <a:prstClr val="black"/>
              </a:solidFill>
              <a:latin typeface="Calibri"/>
            </a:endParaRPr>
          </a:p>
        </p:txBody>
      </p:sp>
      <p:pic>
        <p:nvPicPr>
          <p:cNvPr id="8" name="Picture 4">
            <a:extLst>
              <a:ext uri="{FF2B5EF4-FFF2-40B4-BE49-F238E27FC236}">
                <a16:creationId xmlns:a16="http://schemas.microsoft.com/office/drawing/2014/main" id="{FC4A8E51-308C-4E10-ADDE-2BB3F29557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831"/>
            <a:ext cx="1556607" cy="153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1593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2180-EC4A-964A-9B07-5DE514BD5EAD}"/>
              </a:ext>
            </a:extLst>
          </p:cNvPr>
          <p:cNvSpPr>
            <a:spLocks noGrp="1"/>
          </p:cNvSpPr>
          <p:nvPr>
            <p:ph type="title"/>
          </p:nvPr>
        </p:nvSpPr>
        <p:spPr/>
        <p:txBody>
          <a:bodyPr/>
          <a:lstStyle/>
          <a:p>
            <a:r>
              <a:rPr lang="en-US" dirty="0"/>
              <a:t>Risk Analysis – Threat Actors</a:t>
            </a:r>
          </a:p>
        </p:txBody>
      </p:sp>
      <p:graphicFrame>
        <p:nvGraphicFramePr>
          <p:cNvPr id="6" name="Content Placeholder 5">
            <a:extLst>
              <a:ext uri="{FF2B5EF4-FFF2-40B4-BE49-F238E27FC236}">
                <a16:creationId xmlns:a16="http://schemas.microsoft.com/office/drawing/2014/main" id="{33320925-89DA-E142-A87E-99F199AB8639}"/>
              </a:ext>
            </a:extLst>
          </p:cNvPr>
          <p:cNvGraphicFramePr>
            <a:graphicFrameLocks noGrp="1"/>
          </p:cNvGraphicFramePr>
          <p:nvPr>
            <p:ph idx="1"/>
            <p:extLst>
              <p:ext uri="{D42A27DB-BD31-4B8C-83A1-F6EECF244321}">
                <p14:modId xmlns:p14="http://schemas.microsoft.com/office/powerpoint/2010/main" val="2637834897"/>
              </p:ext>
            </p:extLst>
          </p:nvPr>
        </p:nvGraphicFramePr>
        <p:xfrm>
          <a:off x="452438" y="982663"/>
          <a:ext cx="8234364" cy="2346960"/>
        </p:xfrm>
        <a:graphic>
          <a:graphicData uri="http://schemas.openxmlformats.org/drawingml/2006/table">
            <a:tbl>
              <a:tblPr firstRow="1" bandRow="1">
                <a:tableStyleId>{5C22544A-7EE6-4342-B048-85BDC9FD1C3A}</a:tableStyleId>
              </a:tblPr>
              <a:tblGrid>
                <a:gridCol w="1775123">
                  <a:extLst>
                    <a:ext uri="{9D8B030D-6E8A-4147-A177-3AD203B41FA5}">
                      <a16:colId xmlns:a16="http://schemas.microsoft.com/office/drawing/2014/main" val="1488995699"/>
                    </a:ext>
                  </a:extLst>
                </a:gridCol>
                <a:gridCol w="2342059">
                  <a:extLst>
                    <a:ext uri="{9D8B030D-6E8A-4147-A177-3AD203B41FA5}">
                      <a16:colId xmlns:a16="http://schemas.microsoft.com/office/drawing/2014/main" val="4033744092"/>
                    </a:ext>
                  </a:extLst>
                </a:gridCol>
                <a:gridCol w="2058591">
                  <a:extLst>
                    <a:ext uri="{9D8B030D-6E8A-4147-A177-3AD203B41FA5}">
                      <a16:colId xmlns:a16="http://schemas.microsoft.com/office/drawing/2014/main" val="1114887620"/>
                    </a:ext>
                  </a:extLst>
                </a:gridCol>
                <a:gridCol w="2058591">
                  <a:extLst>
                    <a:ext uri="{9D8B030D-6E8A-4147-A177-3AD203B41FA5}">
                      <a16:colId xmlns:a16="http://schemas.microsoft.com/office/drawing/2014/main" val="1860345999"/>
                    </a:ext>
                  </a:extLst>
                </a:gridCol>
              </a:tblGrid>
              <a:tr h="370840">
                <a:tc>
                  <a:txBody>
                    <a:bodyPr/>
                    <a:lstStyle/>
                    <a:p>
                      <a:pPr algn="ctr"/>
                      <a:r>
                        <a:rPr lang="en-US" b="1">
                          <a:effectLst/>
                          <a:latin typeface="Calibri" panose="020F0502020204030204" pitchFamily="34" charset="0"/>
                        </a:rPr>
                        <a:t>Threat Actor</a:t>
                      </a:r>
                      <a:endParaRPr lang="en-US">
                        <a:effectLst/>
                        <a:latin typeface="Calibri" panose="020F0502020204030204" pitchFamily="34" charset="0"/>
                      </a:endParaRPr>
                    </a:p>
                  </a:txBody>
                  <a:tcPr marL="47625" marR="47625" marT="0" marB="0"/>
                </a:tc>
                <a:tc>
                  <a:txBody>
                    <a:bodyPr/>
                    <a:lstStyle/>
                    <a:p>
                      <a:pPr algn="ctr"/>
                      <a:r>
                        <a:rPr lang="en-US" b="1">
                          <a:effectLst/>
                          <a:latin typeface="Calibri" panose="020F0502020204030204" pitchFamily="34" charset="0"/>
                        </a:rPr>
                        <a:t>Attacker Motivations</a:t>
                      </a:r>
                      <a:endParaRPr lang="en-US">
                        <a:effectLst/>
                        <a:latin typeface="Calibri" panose="020F0502020204030204" pitchFamily="34" charset="0"/>
                      </a:endParaRPr>
                    </a:p>
                  </a:txBody>
                  <a:tcPr marL="47625" marR="47625" marT="0" marB="0"/>
                </a:tc>
                <a:tc>
                  <a:txBody>
                    <a:bodyPr/>
                    <a:lstStyle/>
                    <a:p>
                      <a:pPr algn="ctr"/>
                      <a:r>
                        <a:rPr lang="en-US" b="1">
                          <a:effectLst/>
                          <a:latin typeface="Calibri" panose="020F0502020204030204" pitchFamily="34" charset="0"/>
                        </a:rPr>
                        <a:t>Threat Level</a:t>
                      </a:r>
                      <a:endParaRPr lang="en-US">
                        <a:effectLst/>
                        <a:latin typeface="Calibri" panose="020F0502020204030204" pitchFamily="34" charset="0"/>
                      </a:endParaRPr>
                    </a:p>
                  </a:txBody>
                  <a:tcPr marL="47625" marR="47625" marT="0" marB="0"/>
                </a:tc>
                <a:tc>
                  <a:txBody>
                    <a:bodyPr/>
                    <a:lstStyle/>
                    <a:p>
                      <a:pPr algn="ctr"/>
                      <a:r>
                        <a:rPr lang="en-US" b="1">
                          <a:effectLst/>
                          <a:latin typeface="Calibri" panose="020F0502020204030204" pitchFamily="34" charset="0"/>
                        </a:rPr>
                        <a:t>Likelihood</a:t>
                      </a:r>
                      <a:endParaRPr lang="en-US">
                        <a:effectLst/>
                        <a:latin typeface="Calibri" panose="020F0502020204030204" pitchFamily="34" charset="0"/>
                      </a:endParaRPr>
                    </a:p>
                  </a:txBody>
                  <a:tcPr marL="47625" marR="47625" marT="0" marB="0"/>
                </a:tc>
                <a:extLst>
                  <a:ext uri="{0D108BD9-81ED-4DB2-BD59-A6C34878D82A}">
                    <a16:rowId xmlns:a16="http://schemas.microsoft.com/office/drawing/2014/main" val="2120075188"/>
                  </a:ext>
                </a:extLst>
              </a:tr>
              <a:tr h="370840">
                <a:tc>
                  <a:txBody>
                    <a:bodyPr/>
                    <a:lstStyle/>
                    <a:p>
                      <a:pPr algn="ctr"/>
                      <a:r>
                        <a:rPr lang="en-US" dirty="0">
                          <a:effectLst/>
                          <a:latin typeface="Calibri" panose="020F0502020204030204" pitchFamily="34" charset="0"/>
                        </a:rPr>
                        <a:t>Insider</a:t>
                      </a:r>
                    </a:p>
                  </a:txBody>
                  <a:tcPr marL="47625" marR="47625" marT="0" marB="0" anchor="ctr"/>
                </a:tc>
                <a:tc>
                  <a:txBody>
                    <a:bodyPr/>
                    <a:lstStyle/>
                    <a:p>
                      <a:pPr algn="ctr"/>
                      <a:r>
                        <a:rPr lang="en-US" dirty="0">
                          <a:effectLst/>
                          <a:latin typeface="Calibri" panose="020F0502020204030204" pitchFamily="34" charset="0"/>
                        </a:rPr>
                        <a:t>Ego, bruised</a:t>
                      </a:r>
                    </a:p>
                    <a:p>
                      <a:pPr algn="ctr"/>
                      <a:r>
                        <a:rPr lang="en-US" dirty="0">
                          <a:effectLst/>
                          <a:latin typeface="Calibri" panose="020F0502020204030204" pitchFamily="34" charset="0"/>
                        </a:rPr>
                        <a:t>Financial</a:t>
                      </a:r>
                    </a:p>
                  </a:txBody>
                  <a:tcPr marL="47625" marR="47625" marT="0" marB="0" anchor="ctr"/>
                </a:tc>
                <a:tc>
                  <a:txBody>
                    <a:bodyPr/>
                    <a:lstStyle/>
                    <a:p>
                      <a:pPr algn="ctr"/>
                      <a:r>
                        <a:rPr lang="en-US" dirty="0">
                          <a:effectLst/>
                          <a:latin typeface="Calibri" panose="020F0502020204030204" pitchFamily="34" charset="0"/>
                        </a:rPr>
                        <a:t>High</a:t>
                      </a:r>
                    </a:p>
                  </a:txBody>
                  <a:tcPr marL="47625" marR="47625" marT="0" marB="0" anchor="ctr">
                    <a:solidFill>
                      <a:srgbClr val="FF7E79"/>
                    </a:solidFill>
                  </a:tcP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437762843"/>
                  </a:ext>
                </a:extLst>
              </a:tr>
              <a:tr h="370840">
                <a:tc>
                  <a:txBody>
                    <a:bodyPr/>
                    <a:lstStyle/>
                    <a:p>
                      <a:pPr algn="ctr"/>
                      <a:r>
                        <a:rPr lang="en-US" dirty="0">
                          <a:effectLst/>
                          <a:latin typeface="Calibri" panose="020F0502020204030204" pitchFamily="34" charset="0"/>
                        </a:rPr>
                        <a:t>Rivals</a:t>
                      </a:r>
                    </a:p>
                  </a:txBody>
                  <a:tcPr marL="47625" marR="47625" marT="0" marB="0" anchor="ctr"/>
                </a:tc>
                <a:tc>
                  <a:txBody>
                    <a:bodyPr/>
                    <a:lstStyle/>
                    <a:p>
                      <a:pPr algn="ctr"/>
                      <a:r>
                        <a:rPr lang="en-US" dirty="0">
                          <a:effectLst/>
                          <a:latin typeface="Calibri" panose="020F050202020403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Competitive Advantage</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704144459"/>
                  </a:ext>
                </a:extLst>
              </a:tr>
              <a:tr h="370840">
                <a:tc>
                  <a:txBody>
                    <a:bodyPr/>
                    <a:lstStyle/>
                    <a:p>
                      <a:pPr algn="ctr"/>
                      <a:r>
                        <a:rPr lang="en-US" dirty="0">
                          <a:effectLst/>
                          <a:latin typeface="Calibri" panose="020F0502020204030204" pitchFamily="34" charset="0"/>
                        </a:rPr>
                        <a:t>Criminals</a:t>
                      </a:r>
                    </a:p>
                  </a:txBody>
                  <a:tcPr marL="47625" marR="47625" marT="0" marB="0" anchor="ctr"/>
                </a:tc>
                <a:tc>
                  <a:txBody>
                    <a:bodyPr/>
                    <a:lstStyle/>
                    <a:p>
                      <a:pPr algn="ctr"/>
                      <a:r>
                        <a:rPr lang="en-US" dirty="0">
                          <a:effectLst/>
                          <a:latin typeface="Calibri" panose="020F0502020204030204" pitchFamily="34" charset="0"/>
                        </a:rPr>
                        <a:t>Financial Gain</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solidFill>
                      <a:srgbClr val="00FA00"/>
                    </a:solidFill>
                  </a:tcPr>
                </a:tc>
                <a:tc>
                  <a:txBody>
                    <a:bodyPr/>
                    <a:lstStyle/>
                    <a:p>
                      <a:pPr algn="ctr"/>
                      <a:r>
                        <a:rPr lang="en-US" dirty="0">
                          <a:effectLst/>
                          <a:latin typeface="Calibri" panose="020F0502020204030204" pitchFamily="34" charset="0"/>
                        </a:rPr>
                        <a:t>Low</a:t>
                      </a:r>
                    </a:p>
                  </a:txBody>
                  <a:tcPr marL="47625" marR="47625" marT="0" marB="0" anchor="ctr">
                    <a:solidFill>
                      <a:srgbClr val="00FA00"/>
                    </a:solidFill>
                  </a:tcPr>
                </a:tc>
                <a:extLst>
                  <a:ext uri="{0D108BD9-81ED-4DB2-BD59-A6C34878D82A}">
                    <a16:rowId xmlns:a16="http://schemas.microsoft.com/office/drawing/2014/main" val="3639887487"/>
                  </a:ext>
                </a:extLst>
              </a:tr>
              <a:tr h="370840">
                <a:tc>
                  <a:txBody>
                    <a:bodyPr/>
                    <a:lstStyle/>
                    <a:p>
                      <a:pPr algn="ctr"/>
                      <a:r>
                        <a:rPr lang="en-US" dirty="0">
                          <a:effectLst/>
                          <a:latin typeface="Calibri" panose="020F0502020204030204" pitchFamily="34" charset="0"/>
                        </a:rPr>
                        <a:t>Flat Earthers</a:t>
                      </a:r>
                    </a:p>
                  </a:txBody>
                  <a:tcPr marL="47625" marR="47625" marT="0" marB="0" anchor="ctr"/>
                </a:tc>
                <a:tc>
                  <a:txBody>
                    <a:bodyPr/>
                    <a:lstStyle/>
                    <a:p>
                      <a:pPr algn="ctr"/>
                      <a:r>
                        <a:rPr lang="en-US" dirty="0">
                          <a:effectLst/>
                          <a:latin typeface="Calibri" panose="020F0502020204030204" pitchFamily="34" charset="0"/>
                        </a:rPr>
                        <a:t>Ideological</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solidFill>
                      <a:srgbClr val="00FA00"/>
                    </a:solidFill>
                  </a:tcP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806545262"/>
                  </a:ext>
                </a:extLst>
              </a:tr>
              <a:tr h="370840">
                <a:tc>
                  <a:txBody>
                    <a:bodyPr/>
                    <a:lstStyle/>
                    <a:p>
                      <a:pPr algn="ctr"/>
                      <a:r>
                        <a:rPr lang="en-US" dirty="0">
                          <a:effectLst/>
                          <a:latin typeface="Calibri" panose="020F0502020204030204" pitchFamily="34" charset="0"/>
                        </a:rPr>
                        <a:t>Foreign Actors</a:t>
                      </a:r>
                    </a:p>
                  </a:txBody>
                  <a:tcPr marL="47625" marR="47625" marT="0" marB="0" anchor="ctr"/>
                </a:tc>
                <a:tc>
                  <a:txBody>
                    <a:bodyPr/>
                    <a:lstStyle/>
                    <a:p>
                      <a:pPr algn="ctr"/>
                      <a:r>
                        <a:rPr lang="en-US" dirty="0">
                          <a:effectLst/>
                          <a:latin typeface="Calibri" panose="020F0502020204030204" pitchFamily="34" charset="0"/>
                        </a:rPr>
                        <a:t>Political Advantage</a:t>
                      </a:r>
                    </a:p>
                    <a:p>
                      <a:pPr algn="ctr"/>
                      <a:r>
                        <a:rPr lang="en-US" dirty="0">
                          <a:effectLst/>
                          <a:latin typeface="Calibri" panose="020F0502020204030204" pitchFamily="34" charset="0"/>
                        </a:rPr>
                        <a:t>Economic Advantage</a:t>
                      </a:r>
                    </a:p>
                  </a:txBody>
                  <a:tcPr marL="47625" marR="47625" marT="0" marB="0" anchor="ctr"/>
                </a:tc>
                <a:tc>
                  <a:txBody>
                    <a:bodyPr/>
                    <a:lstStyle/>
                    <a:p>
                      <a:pPr algn="ctr"/>
                      <a:r>
                        <a:rPr lang="en-US" dirty="0">
                          <a:effectLst/>
                          <a:latin typeface="Calibri" panose="020F0502020204030204" pitchFamily="34" charset="0"/>
                        </a:rPr>
                        <a:t>Very High</a:t>
                      </a:r>
                    </a:p>
                  </a:txBody>
                  <a:tcPr marL="47625" marR="47625" marT="0" marB="0" anchor="ctr">
                    <a:solidFill>
                      <a:srgbClr val="FF2600"/>
                    </a:solidFill>
                  </a:tcPr>
                </a:tc>
                <a:tc>
                  <a:txBody>
                    <a:bodyPr/>
                    <a:lstStyle/>
                    <a:p>
                      <a:pPr algn="ctr"/>
                      <a:r>
                        <a:rPr lang="en-US" dirty="0">
                          <a:effectLst/>
                          <a:latin typeface="Calibri" panose="020F0502020204030204" pitchFamily="34" charset="0"/>
                        </a:rPr>
                        <a:t>Low</a:t>
                      </a:r>
                    </a:p>
                  </a:txBody>
                  <a:tcPr marL="47625" marR="47625" marT="0" marB="0" anchor="ctr">
                    <a:solidFill>
                      <a:srgbClr val="00FA00"/>
                    </a:solidFill>
                  </a:tcPr>
                </a:tc>
                <a:extLst>
                  <a:ext uri="{0D108BD9-81ED-4DB2-BD59-A6C34878D82A}">
                    <a16:rowId xmlns:a16="http://schemas.microsoft.com/office/drawing/2014/main" val="971353951"/>
                  </a:ext>
                </a:extLst>
              </a:tr>
            </a:tbl>
          </a:graphicData>
        </a:graphic>
      </p:graphicFrame>
      <p:sp>
        <p:nvSpPr>
          <p:cNvPr id="4" name="Slide Number Placeholder 3">
            <a:extLst>
              <a:ext uri="{FF2B5EF4-FFF2-40B4-BE49-F238E27FC236}">
                <a16:creationId xmlns:a16="http://schemas.microsoft.com/office/drawing/2014/main" id="{5609EDFE-43EF-814B-BA0E-9A0FC34AB87B}"/>
              </a:ext>
            </a:extLst>
          </p:cNvPr>
          <p:cNvSpPr>
            <a:spLocks noGrp="1"/>
          </p:cNvSpPr>
          <p:nvPr>
            <p:ph type="sldNum" sz="quarter" idx="12"/>
          </p:nvPr>
        </p:nvSpPr>
        <p:spPr/>
        <p:txBody>
          <a:bodyPr/>
          <a:lstStyle/>
          <a:p>
            <a:fld id="{511E60E2-5F03-4AD1-8874-AA9ACC93B38D}" type="slidenum">
              <a:rPr lang="en-US" smtClean="0"/>
              <a:pPr/>
              <a:t>10</a:t>
            </a:fld>
            <a:endParaRPr lang="en-US" dirty="0"/>
          </a:p>
        </p:txBody>
      </p:sp>
      <p:pic>
        <p:nvPicPr>
          <p:cNvPr id="8" name="Picture 7">
            <a:extLst>
              <a:ext uri="{FF2B5EF4-FFF2-40B4-BE49-F238E27FC236}">
                <a16:creationId xmlns:a16="http://schemas.microsoft.com/office/drawing/2014/main" id="{F28903D5-3E2C-B242-BB0B-1CCBE9971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8" y="3824803"/>
            <a:ext cx="2438400" cy="1828800"/>
          </a:xfrm>
          <a:prstGeom prst="rect">
            <a:avLst/>
          </a:prstGeom>
        </p:spPr>
      </p:pic>
      <p:pic>
        <p:nvPicPr>
          <p:cNvPr id="10" name="Picture 9">
            <a:extLst>
              <a:ext uri="{FF2B5EF4-FFF2-40B4-BE49-F238E27FC236}">
                <a16:creationId xmlns:a16="http://schemas.microsoft.com/office/drawing/2014/main" id="{460708B5-697B-7949-95F0-9DB218B56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200" y="4702371"/>
            <a:ext cx="2741861" cy="1828800"/>
          </a:xfrm>
          <a:prstGeom prst="rect">
            <a:avLst/>
          </a:prstGeom>
        </p:spPr>
      </p:pic>
      <p:pic>
        <p:nvPicPr>
          <p:cNvPr id="12" name="Picture 11">
            <a:extLst>
              <a:ext uri="{FF2B5EF4-FFF2-40B4-BE49-F238E27FC236}">
                <a16:creationId xmlns:a16="http://schemas.microsoft.com/office/drawing/2014/main" id="{D75958A2-56E5-FC48-9D03-5982B7201C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8200" y="3822594"/>
            <a:ext cx="3149600" cy="2362200"/>
          </a:xfrm>
          <a:prstGeom prst="rect">
            <a:avLst/>
          </a:prstGeom>
        </p:spPr>
      </p:pic>
      <p:pic>
        <p:nvPicPr>
          <p:cNvPr id="14" name="Picture 13">
            <a:extLst>
              <a:ext uri="{FF2B5EF4-FFF2-40B4-BE49-F238E27FC236}">
                <a16:creationId xmlns:a16="http://schemas.microsoft.com/office/drawing/2014/main" id="{EF80BA3E-441E-E148-AEA9-D2661622CD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746" y="3824141"/>
            <a:ext cx="1023929" cy="2362201"/>
          </a:xfrm>
          <a:prstGeom prst="rect">
            <a:avLst/>
          </a:prstGeom>
        </p:spPr>
      </p:pic>
      <p:pic>
        <p:nvPicPr>
          <p:cNvPr id="16" name="Picture 15">
            <a:extLst>
              <a:ext uri="{FF2B5EF4-FFF2-40B4-BE49-F238E27FC236}">
                <a16:creationId xmlns:a16="http://schemas.microsoft.com/office/drawing/2014/main" id="{760521CB-91AF-F847-85C9-55302BB924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8" y="0"/>
            <a:ext cx="9136362" cy="7023584"/>
          </a:xfrm>
          <a:prstGeom prst="rect">
            <a:avLst/>
          </a:prstGeom>
        </p:spPr>
      </p:pic>
    </p:spTree>
    <p:extLst>
      <p:ext uri="{BB962C8B-B14F-4D97-AF65-F5344CB8AC3E}">
        <p14:creationId xmlns:p14="http://schemas.microsoft.com/office/powerpoint/2010/main" val="18196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500"/>
                            </p:stCondLst>
                            <p:childTnLst>
                              <p:par>
                                <p:cTn id="37" presetID="9" presetClass="emph" presetSubtype="0" nodeType="afterEffect">
                                  <p:stCondLst>
                                    <p:cond delay="0"/>
                                  </p:stCondLst>
                                  <p:childTnLst>
                                    <p:set>
                                      <p:cBhvr>
                                        <p:cTn id="38" dur="indefinite"/>
                                        <p:tgtEl>
                                          <p:spTgt spid="16"/>
                                        </p:tgtEl>
                                        <p:attrNameLst>
                                          <p:attrName>style.opacity</p:attrName>
                                        </p:attrNameLst>
                                      </p:cBhvr>
                                      <p:to>
                                        <p:strVal val="0.5"/>
                                      </p:to>
                                    </p:set>
                                    <p:animEffect filter="image" prLst="opacity: 0.5">
                                      <p:cBhvr rctx="IE">
                                        <p:cTn id="39"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DC68-BF5D-5742-80D5-1F79DFE974F3}"/>
              </a:ext>
            </a:extLst>
          </p:cNvPr>
          <p:cNvSpPr>
            <a:spLocks noGrp="1"/>
          </p:cNvSpPr>
          <p:nvPr>
            <p:ph type="title"/>
          </p:nvPr>
        </p:nvSpPr>
        <p:spPr/>
        <p:txBody>
          <a:bodyPr/>
          <a:lstStyle/>
          <a:p>
            <a:r>
              <a:rPr lang="en-US" dirty="0"/>
              <a:t>Risk Consequence vs. Likelihood</a:t>
            </a:r>
          </a:p>
        </p:txBody>
      </p:sp>
      <p:pic>
        <p:nvPicPr>
          <p:cNvPr id="6" name="Content Placeholder 5">
            <a:extLst>
              <a:ext uri="{FF2B5EF4-FFF2-40B4-BE49-F238E27FC236}">
                <a16:creationId xmlns:a16="http://schemas.microsoft.com/office/drawing/2014/main" id="{33A22F88-129B-E845-AF0D-7F057FC83D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438" y="2056821"/>
            <a:ext cx="8234362" cy="2992008"/>
          </a:xfrm>
        </p:spPr>
      </p:pic>
      <p:sp>
        <p:nvSpPr>
          <p:cNvPr id="4" name="Slide Number Placeholder 3">
            <a:extLst>
              <a:ext uri="{FF2B5EF4-FFF2-40B4-BE49-F238E27FC236}">
                <a16:creationId xmlns:a16="http://schemas.microsoft.com/office/drawing/2014/main" id="{9171D74E-C48F-8944-8057-2D22A50BB3D6}"/>
              </a:ext>
            </a:extLst>
          </p:cNvPr>
          <p:cNvSpPr>
            <a:spLocks noGrp="1"/>
          </p:cNvSpPr>
          <p:nvPr>
            <p:ph type="sldNum" sz="quarter" idx="12"/>
          </p:nvPr>
        </p:nvSpPr>
        <p:spPr/>
        <p:txBody>
          <a:bodyPr/>
          <a:lstStyle/>
          <a:p>
            <a:fld id="{511E60E2-5F03-4AD1-8874-AA9ACC93B38D}" type="slidenum">
              <a:rPr lang="en-US" smtClean="0"/>
              <a:pPr/>
              <a:t>11</a:t>
            </a:fld>
            <a:endParaRPr lang="en-US" dirty="0"/>
          </a:p>
        </p:txBody>
      </p:sp>
    </p:spTree>
    <p:extLst>
      <p:ext uri="{BB962C8B-B14F-4D97-AF65-F5344CB8AC3E}">
        <p14:creationId xmlns:p14="http://schemas.microsoft.com/office/powerpoint/2010/main" val="133321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2180-EC4A-964A-9B07-5DE514BD5EAD}"/>
              </a:ext>
            </a:extLst>
          </p:cNvPr>
          <p:cNvSpPr>
            <a:spLocks noGrp="1"/>
          </p:cNvSpPr>
          <p:nvPr>
            <p:ph type="title"/>
          </p:nvPr>
        </p:nvSpPr>
        <p:spPr/>
        <p:txBody>
          <a:bodyPr/>
          <a:lstStyle/>
          <a:p>
            <a:r>
              <a:rPr lang="en-US" dirty="0"/>
              <a:t>Risk Analysis – Attack Surfaces</a:t>
            </a:r>
          </a:p>
        </p:txBody>
      </p:sp>
      <p:graphicFrame>
        <p:nvGraphicFramePr>
          <p:cNvPr id="6" name="Content Placeholder 5">
            <a:extLst>
              <a:ext uri="{FF2B5EF4-FFF2-40B4-BE49-F238E27FC236}">
                <a16:creationId xmlns:a16="http://schemas.microsoft.com/office/drawing/2014/main" id="{33320925-89DA-E142-A87E-99F199AB8639}"/>
              </a:ext>
            </a:extLst>
          </p:cNvPr>
          <p:cNvGraphicFramePr>
            <a:graphicFrameLocks noGrp="1"/>
          </p:cNvGraphicFramePr>
          <p:nvPr>
            <p:ph idx="1"/>
            <p:extLst/>
          </p:nvPr>
        </p:nvGraphicFramePr>
        <p:xfrm>
          <a:off x="452438" y="982663"/>
          <a:ext cx="8234364" cy="1976120"/>
        </p:xfrm>
        <a:graphic>
          <a:graphicData uri="http://schemas.openxmlformats.org/drawingml/2006/table">
            <a:tbl>
              <a:tblPr firstRow="1" bandRow="1">
                <a:tableStyleId>{5C22544A-7EE6-4342-B048-85BDC9FD1C3A}</a:tableStyleId>
              </a:tblPr>
              <a:tblGrid>
                <a:gridCol w="2058591">
                  <a:extLst>
                    <a:ext uri="{9D8B030D-6E8A-4147-A177-3AD203B41FA5}">
                      <a16:colId xmlns:a16="http://schemas.microsoft.com/office/drawing/2014/main" val="1488995699"/>
                    </a:ext>
                  </a:extLst>
                </a:gridCol>
                <a:gridCol w="2058591">
                  <a:extLst>
                    <a:ext uri="{9D8B030D-6E8A-4147-A177-3AD203B41FA5}">
                      <a16:colId xmlns:a16="http://schemas.microsoft.com/office/drawing/2014/main" val="4033744092"/>
                    </a:ext>
                  </a:extLst>
                </a:gridCol>
                <a:gridCol w="2058591">
                  <a:extLst>
                    <a:ext uri="{9D8B030D-6E8A-4147-A177-3AD203B41FA5}">
                      <a16:colId xmlns:a16="http://schemas.microsoft.com/office/drawing/2014/main" val="1114887620"/>
                    </a:ext>
                  </a:extLst>
                </a:gridCol>
                <a:gridCol w="2058591">
                  <a:extLst>
                    <a:ext uri="{9D8B030D-6E8A-4147-A177-3AD203B41FA5}">
                      <a16:colId xmlns:a16="http://schemas.microsoft.com/office/drawing/2014/main" val="1860345999"/>
                    </a:ext>
                  </a:extLst>
                </a:gridCol>
              </a:tblGrid>
              <a:tr h="370840">
                <a:tc>
                  <a:txBody>
                    <a:bodyPr/>
                    <a:lstStyle/>
                    <a:p>
                      <a:pPr algn="ctr"/>
                      <a:r>
                        <a:rPr lang="en-US" b="1" dirty="0">
                          <a:effectLst/>
                          <a:latin typeface="Calibri" panose="020F0502020204030204" pitchFamily="34" charset="0"/>
                        </a:rPr>
                        <a:t>Attack Surface</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Likelihood</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Consequence</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Risk</a:t>
                      </a:r>
                      <a:endParaRPr lang="en-US" dirty="0">
                        <a:effectLst/>
                        <a:latin typeface="Calibri" panose="020F0502020204030204" pitchFamily="34" charset="0"/>
                      </a:endParaRPr>
                    </a:p>
                  </a:txBody>
                  <a:tcPr marL="47625" marR="47625" marT="0" marB="0"/>
                </a:tc>
                <a:extLst>
                  <a:ext uri="{0D108BD9-81ED-4DB2-BD59-A6C34878D82A}">
                    <a16:rowId xmlns:a16="http://schemas.microsoft.com/office/drawing/2014/main" val="2120075188"/>
                  </a:ext>
                </a:extLst>
              </a:tr>
              <a:tr h="370840">
                <a:tc>
                  <a:txBody>
                    <a:bodyPr/>
                    <a:lstStyle/>
                    <a:p>
                      <a:pPr algn="ctr"/>
                      <a:r>
                        <a:rPr lang="en-US" dirty="0">
                          <a:effectLst/>
                          <a:latin typeface="Calibri" panose="020F0502020204030204" pitchFamily="34" charset="0"/>
                        </a:rPr>
                        <a:t>Electronics,</a:t>
                      </a:r>
                    </a:p>
                    <a:p>
                      <a:pPr algn="ctr"/>
                      <a:r>
                        <a:rPr lang="en-US" dirty="0">
                          <a:effectLst/>
                          <a:latin typeface="Calibri" panose="020F0502020204030204" pitchFamily="34" charset="0"/>
                        </a:rPr>
                        <a:t>Data leak</a:t>
                      </a:r>
                    </a:p>
                  </a:txBody>
                  <a:tcPr marL="47625" marR="47625" marT="0" marB="0" anchor="ctr"/>
                </a:tc>
                <a:tc>
                  <a:txBody>
                    <a:bodyPr/>
                    <a:lstStyle/>
                    <a:p>
                      <a:pPr algn="ctr"/>
                      <a:r>
                        <a:rPr lang="en-US" dirty="0">
                          <a:effectLst/>
                          <a:latin typeface="Calibri" panose="020F0502020204030204" pitchFamily="34" charset="0"/>
                        </a:rPr>
                        <a:t>Very Low</a:t>
                      </a:r>
                    </a:p>
                  </a:txBody>
                  <a:tcPr marL="47625" marR="47625" marT="0" marB="0" anchor="ctr"/>
                </a:tc>
                <a:tc>
                  <a:txBody>
                    <a:bodyPr/>
                    <a:lstStyle/>
                    <a:p>
                      <a:pPr algn="ctr"/>
                      <a:r>
                        <a:rPr lang="en-US" dirty="0">
                          <a:effectLst/>
                          <a:latin typeface="Calibri" panose="020F0502020204030204" pitchFamily="34" charset="0"/>
                        </a:rPr>
                        <a:t>Limited</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solidFill>
                      <a:srgbClr val="00FA00"/>
                    </a:solidFill>
                  </a:tcPr>
                </a:tc>
                <a:extLst>
                  <a:ext uri="{0D108BD9-81ED-4DB2-BD59-A6C34878D82A}">
                    <a16:rowId xmlns:a16="http://schemas.microsoft.com/office/drawing/2014/main" val="3437762843"/>
                  </a:ext>
                </a:extLst>
              </a:tr>
              <a:tr h="370840">
                <a:tc>
                  <a:txBody>
                    <a:bodyPr/>
                    <a:lstStyle/>
                    <a:p>
                      <a:pPr algn="ctr"/>
                      <a:r>
                        <a:rPr lang="en-US" dirty="0">
                          <a:effectLst/>
                          <a:latin typeface="Calibri" panose="020F0502020204030204" pitchFamily="34" charset="0"/>
                        </a:rPr>
                        <a:t>Electronics,</a:t>
                      </a:r>
                    </a:p>
                    <a:p>
                      <a:pPr algn="ctr"/>
                      <a:r>
                        <a:rPr lang="en-US" dirty="0">
                          <a:effectLst/>
                          <a:latin typeface="Calibri" panose="020F0502020204030204" pitchFamily="34" charset="0"/>
                        </a:rPr>
                        <a:t>Denial of service</a:t>
                      </a:r>
                    </a:p>
                  </a:txBody>
                  <a:tcPr marL="47625" marR="47625" marT="0" marB="0" anchor="ctr"/>
                </a:tc>
                <a:tc>
                  <a:txBody>
                    <a:bodyPr/>
                    <a:lstStyle/>
                    <a:p>
                      <a:pPr algn="ctr"/>
                      <a:r>
                        <a:rPr lang="en-US" dirty="0">
                          <a:effectLst/>
                          <a:latin typeface="Calibri" panose="020F0502020204030204" pitchFamily="34" charset="0"/>
                        </a:rPr>
                        <a:t>Very Low</a:t>
                      </a:r>
                    </a:p>
                  </a:txBody>
                  <a:tcPr marL="47625" marR="47625" marT="0" marB="0" anchor="ctr"/>
                </a:tc>
                <a:tc>
                  <a:txBody>
                    <a:bodyPr/>
                    <a:lstStyle/>
                    <a:p>
                      <a:pPr algn="ctr"/>
                      <a:r>
                        <a:rPr lang="en-US" dirty="0">
                          <a:effectLst/>
                          <a:latin typeface="Calibri" panose="020F0502020204030204" pitchFamily="34" charset="0"/>
                        </a:rPr>
                        <a:t>Catastrophic</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330767105"/>
                  </a:ext>
                </a:extLst>
              </a:tr>
              <a:tr h="370840">
                <a:tc>
                  <a:txBody>
                    <a:bodyPr/>
                    <a:lstStyle/>
                    <a:p>
                      <a:pPr algn="ctr"/>
                      <a:r>
                        <a:rPr lang="en-US" dirty="0">
                          <a:effectLst/>
                          <a:latin typeface="Calibri" panose="020F0502020204030204" pitchFamily="34" charset="0"/>
                        </a:rPr>
                        <a:t>Flight Software, Open Source</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tc>
                <a:tc>
                  <a:txBody>
                    <a:bodyPr/>
                    <a:lstStyle/>
                    <a:p>
                      <a:pPr algn="ctr"/>
                      <a:r>
                        <a:rPr lang="en-US" dirty="0">
                          <a:effectLst/>
                          <a:latin typeface="Calibri" panose="020F0502020204030204" pitchFamily="34" charset="0"/>
                        </a:rPr>
                        <a:t>Significant</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704144459"/>
                  </a:ext>
                </a:extLst>
              </a:tr>
              <a:tr h="370840">
                <a:tc>
                  <a:txBody>
                    <a:bodyPr/>
                    <a:lstStyle/>
                    <a:p>
                      <a:pPr algn="ctr"/>
                      <a:r>
                        <a:rPr lang="en-US" dirty="0">
                          <a:effectLst/>
                          <a:latin typeface="Calibri" panose="020F0502020204030204" pitchFamily="34" charset="0"/>
                        </a:rPr>
                        <a:t>Flight Software, Custom</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tc>
                <a:tc>
                  <a:txBody>
                    <a:bodyPr/>
                    <a:lstStyle/>
                    <a:p>
                      <a:pPr algn="ctr"/>
                      <a:r>
                        <a:rPr lang="en-US" dirty="0">
                          <a:effectLst/>
                          <a:latin typeface="Calibri" panose="020F0502020204030204" pitchFamily="34" charset="0"/>
                        </a:rPr>
                        <a:t>Non-Trivial</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639887487"/>
                  </a:ext>
                </a:extLst>
              </a:tr>
            </a:tbl>
          </a:graphicData>
        </a:graphic>
      </p:graphicFrame>
      <p:sp>
        <p:nvSpPr>
          <p:cNvPr id="4" name="Slide Number Placeholder 3">
            <a:extLst>
              <a:ext uri="{FF2B5EF4-FFF2-40B4-BE49-F238E27FC236}">
                <a16:creationId xmlns:a16="http://schemas.microsoft.com/office/drawing/2014/main" id="{5609EDFE-43EF-814B-BA0E-9A0FC34AB87B}"/>
              </a:ext>
            </a:extLst>
          </p:cNvPr>
          <p:cNvSpPr>
            <a:spLocks noGrp="1"/>
          </p:cNvSpPr>
          <p:nvPr>
            <p:ph type="sldNum" sz="quarter" idx="12"/>
          </p:nvPr>
        </p:nvSpPr>
        <p:spPr/>
        <p:txBody>
          <a:bodyPr/>
          <a:lstStyle/>
          <a:p>
            <a:fld id="{511E60E2-5F03-4AD1-8874-AA9ACC93B38D}" type="slidenum">
              <a:rPr lang="en-US" smtClean="0"/>
              <a:pPr/>
              <a:t>12</a:t>
            </a:fld>
            <a:endParaRPr lang="en-US" dirty="0"/>
          </a:p>
        </p:txBody>
      </p:sp>
      <p:pic>
        <p:nvPicPr>
          <p:cNvPr id="5" name="Picture 4">
            <a:extLst>
              <a:ext uri="{FF2B5EF4-FFF2-40B4-BE49-F238E27FC236}">
                <a16:creationId xmlns:a16="http://schemas.microsoft.com/office/drawing/2014/main" id="{7C0789F8-7F8A-6C42-9C48-4ED60D430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85" y="3665635"/>
            <a:ext cx="3079049" cy="2500751"/>
          </a:xfrm>
          <a:prstGeom prst="rect">
            <a:avLst/>
          </a:prstGeom>
          <a:ln>
            <a:solidFill>
              <a:schemeClr val="accent1"/>
            </a:solidFill>
          </a:ln>
        </p:spPr>
      </p:pic>
      <p:pic>
        <p:nvPicPr>
          <p:cNvPr id="8" name="Picture 7">
            <a:extLst>
              <a:ext uri="{FF2B5EF4-FFF2-40B4-BE49-F238E27FC236}">
                <a16:creationId xmlns:a16="http://schemas.microsoft.com/office/drawing/2014/main" id="{410D2B28-57CC-9744-98B7-5BA3F202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620" y="3665635"/>
            <a:ext cx="3736934" cy="2565401"/>
          </a:xfrm>
          <a:prstGeom prst="rect">
            <a:avLst/>
          </a:prstGeom>
          <a:ln>
            <a:solidFill>
              <a:schemeClr val="accent1"/>
            </a:solidFill>
          </a:ln>
        </p:spPr>
      </p:pic>
    </p:spTree>
    <p:extLst>
      <p:ext uri="{BB962C8B-B14F-4D97-AF65-F5344CB8AC3E}">
        <p14:creationId xmlns:p14="http://schemas.microsoft.com/office/powerpoint/2010/main" val="11265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2180-EC4A-964A-9B07-5DE514BD5EAD}"/>
              </a:ext>
            </a:extLst>
          </p:cNvPr>
          <p:cNvSpPr>
            <a:spLocks noGrp="1"/>
          </p:cNvSpPr>
          <p:nvPr>
            <p:ph type="title"/>
          </p:nvPr>
        </p:nvSpPr>
        <p:spPr/>
        <p:txBody>
          <a:bodyPr/>
          <a:lstStyle/>
          <a:p>
            <a:r>
              <a:rPr lang="en-US" dirty="0"/>
              <a:t>Risk Analysis – RF Attack Surfaces</a:t>
            </a:r>
          </a:p>
        </p:txBody>
      </p:sp>
      <p:graphicFrame>
        <p:nvGraphicFramePr>
          <p:cNvPr id="6" name="Content Placeholder 5">
            <a:extLst>
              <a:ext uri="{FF2B5EF4-FFF2-40B4-BE49-F238E27FC236}">
                <a16:creationId xmlns:a16="http://schemas.microsoft.com/office/drawing/2014/main" id="{33320925-89DA-E142-A87E-99F199AB8639}"/>
              </a:ext>
            </a:extLst>
          </p:cNvPr>
          <p:cNvGraphicFramePr>
            <a:graphicFrameLocks noGrp="1"/>
          </p:cNvGraphicFramePr>
          <p:nvPr>
            <p:ph idx="1"/>
            <p:extLst/>
          </p:nvPr>
        </p:nvGraphicFramePr>
        <p:xfrm>
          <a:off x="452438" y="982663"/>
          <a:ext cx="8234364" cy="2595880"/>
        </p:xfrm>
        <a:graphic>
          <a:graphicData uri="http://schemas.openxmlformats.org/drawingml/2006/table">
            <a:tbl>
              <a:tblPr firstRow="1" bandRow="1">
                <a:tableStyleId>{5C22544A-7EE6-4342-B048-85BDC9FD1C3A}</a:tableStyleId>
              </a:tblPr>
              <a:tblGrid>
                <a:gridCol w="2058591">
                  <a:extLst>
                    <a:ext uri="{9D8B030D-6E8A-4147-A177-3AD203B41FA5}">
                      <a16:colId xmlns:a16="http://schemas.microsoft.com/office/drawing/2014/main" val="1488995699"/>
                    </a:ext>
                  </a:extLst>
                </a:gridCol>
                <a:gridCol w="2058591">
                  <a:extLst>
                    <a:ext uri="{9D8B030D-6E8A-4147-A177-3AD203B41FA5}">
                      <a16:colId xmlns:a16="http://schemas.microsoft.com/office/drawing/2014/main" val="4033744092"/>
                    </a:ext>
                  </a:extLst>
                </a:gridCol>
                <a:gridCol w="2058591">
                  <a:extLst>
                    <a:ext uri="{9D8B030D-6E8A-4147-A177-3AD203B41FA5}">
                      <a16:colId xmlns:a16="http://schemas.microsoft.com/office/drawing/2014/main" val="1114887620"/>
                    </a:ext>
                  </a:extLst>
                </a:gridCol>
                <a:gridCol w="2058591">
                  <a:extLst>
                    <a:ext uri="{9D8B030D-6E8A-4147-A177-3AD203B41FA5}">
                      <a16:colId xmlns:a16="http://schemas.microsoft.com/office/drawing/2014/main" val="1860345999"/>
                    </a:ext>
                  </a:extLst>
                </a:gridCol>
              </a:tblGrid>
              <a:tr h="370840">
                <a:tc>
                  <a:txBody>
                    <a:bodyPr/>
                    <a:lstStyle/>
                    <a:p>
                      <a:pPr algn="ctr"/>
                      <a:r>
                        <a:rPr lang="en-US" b="1" dirty="0">
                          <a:effectLst/>
                          <a:latin typeface="Calibri" panose="020F0502020204030204" pitchFamily="34" charset="0"/>
                        </a:rPr>
                        <a:t>Attack Surface</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Likelihood</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Consequence</a:t>
                      </a:r>
                      <a:endParaRPr lang="en-US" dirty="0">
                        <a:effectLst/>
                        <a:latin typeface="Calibri" panose="020F0502020204030204" pitchFamily="34" charset="0"/>
                      </a:endParaRPr>
                    </a:p>
                  </a:txBody>
                  <a:tcPr marL="47625" marR="47625" marT="0" marB="0"/>
                </a:tc>
                <a:tc>
                  <a:txBody>
                    <a:bodyPr/>
                    <a:lstStyle/>
                    <a:p>
                      <a:pPr algn="ctr"/>
                      <a:r>
                        <a:rPr lang="en-US" b="1" dirty="0">
                          <a:effectLst/>
                          <a:latin typeface="Calibri" panose="020F0502020204030204" pitchFamily="34" charset="0"/>
                        </a:rPr>
                        <a:t>Risk</a:t>
                      </a:r>
                      <a:endParaRPr lang="en-US" dirty="0">
                        <a:effectLst/>
                        <a:latin typeface="Calibri" panose="020F0502020204030204" pitchFamily="34" charset="0"/>
                      </a:endParaRPr>
                    </a:p>
                  </a:txBody>
                  <a:tcPr marL="47625" marR="47625" marT="0" marB="0"/>
                </a:tc>
                <a:extLst>
                  <a:ext uri="{0D108BD9-81ED-4DB2-BD59-A6C34878D82A}">
                    <a16:rowId xmlns:a16="http://schemas.microsoft.com/office/drawing/2014/main" val="2120075188"/>
                  </a:ext>
                </a:extLst>
              </a:tr>
              <a:tr h="370840">
                <a:tc>
                  <a:txBody>
                    <a:bodyPr/>
                    <a:lstStyle/>
                    <a:p>
                      <a:pPr algn="ctr"/>
                      <a:r>
                        <a:rPr lang="en-US" dirty="0">
                          <a:effectLst/>
                          <a:latin typeface="Calibri" panose="020F0502020204030204" pitchFamily="34" charset="0"/>
                        </a:rPr>
                        <a:t>RF, Jamming</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tc>
                <a:tc>
                  <a:txBody>
                    <a:bodyPr/>
                    <a:lstStyle/>
                    <a:p>
                      <a:pPr algn="ctr"/>
                      <a:r>
                        <a:rPr lang="en-US" dirty="0">
                          <a:effectLst/>
                          <a:latin typeface="Calibri" panose="020F0502020204030204" pitchFamily="34" charset="0"/>
                        </a:rPr>
                        <a:t>Significant</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437762843"/>
                  </a:ext>
                </a:extLst>
              </a:tr>
              <a:tr h="370840">
                <a:tc>
                  <a:txBody>
                    <a:bodyPr/>
                    <a:lstStyle/>
                    <a:p>
                      <a:pPr algn="ctr"/>
                      <a:r>
                        <a:rPr lang="en-US" dirty="0">
                          <a:effectLst/>
                          <a:latin typeface="Calibri" panose="020F0502020204030204" pitchFamily="34" charset="0"/>
                        </a:rPr>
                        <a:t>RF, Eavesdropping</a:t>
                      </a:r>
                    </a:p>
                  </a:txBody>
                  <a:tcPr marL="47625" marR="47625" marT="0" marB="0" anchor="ctr"/>
                </a:tc>
                <a:tc>
                  <a:txBody>
                    <a:bodyPr/>
                    <a:lstStyle/>
                    <a:p>
                      <a:pPr algn="ctr"/>
                      <a:r>
                        <a:rPr lang="en-US" dirty="0">
                          <a:effectLst/>
                          <a:latin typeface="Calibri" panose="020F0502020204030204" pitchFamily="34" charset="0"/>
                        </a:rPr>
                        <a:t>High</a:t>
                      </a:r>
                    </a:p>
                  </a:txBody>
                  <a:tcPr marL="47625" marR="47625" marT="0" marB="0" anchor="ctr"/>
                </a:tc>
                <a:tc>
                  <a:txBody>
                    <a:bodyPr/>
                    <a:lstStyle/>
                    <a:p>
                      <a:pPr algn="ctr"/>
                      <a:r>
                        <a:rPr lang="en-US" dirty="0">
                          <a:effectLst/>
                          <a:latin typeface="Calibri" panose="020F0502020204030204" pitchFamily="34" charset="0"/>
                        </a:rPr>
                        <a:t>Limited</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704144459"/>
                  </a:ext>
                </a:extLst>
              </a:tr>
              <a:tr h="370840">
                <a:tc>
                  <a:txBody>
                    <a:bodyPr/>
                    <a:lstStyle/>
                    <a:p>
                      <a:pPr algn="ctr"/>
                      <a:r>
                        <a:rPr lang="en-US" dirty="0">
                          <a:effectLst/>
                          <a:latin typeface="Calibri" panose="020F0502020204030204" pitchFamily="34" charset="0"/>
                        </a:rPr>
                        <a:t>RF, Replay Attack</a:t>
                      </a:r>
                    </a:p>
                  </a:txBody>
                  <a:tcPr marL="47625" marR="47625" marT="0" marB="0" anchor="ctr"/>
                </a:tc>
                <a:tc>
                  <a:txBody>
                    <a:bodyPr/>
                    <a:lstStyle/>
                    <a:p>
                      <a:pPr algn="ctr"/>
                      <a:r>
                        <a:rPr lang="en-US" dirty="0">
                          <a:effectLst/>
                          <a:latin typeface="Calibri" panose="020F0502020204030204" pitchFamily="34" charset="0"/>
                        </a:rPr>
                        <a:t>Low</a:t>
                      </a:r>
                    </a:p>
                  </a:txBody>
                  <a:tcPr marL="47625" marR="47625" marT="0" marB="0" anchor="ctr"/>
                </a:tc>
                <a:tc>
                  <a:txBody>
                    <a:bodyPr/>
                    <a:lstStyle/>
                    <a:p>
                      <a:pPr algn="ctr"/>
                      <a:r>
                        <a:rPr lang="en-US" dirty="0">
                          <a:effectLst/>
                          <a:latin typeface="Calibri" panose="020F0502020204030204" pitchFamily="34" charset="0"/>
                        </a:rPr>
                        <a:t>Significant</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639887487"/>
                  </a:ext>
                </a:extLst>
              </a:tr>
              <a:tr h="370840">
                <a:tc>
                  <a:txBody>
                    <a:bodyPr/>
                    <a:lstStyle/>
                    <a:p>
                      <a:pPr algn="ctr"/>
                      <a:r>
                        <a:rPr lang="en-US" dirty="0">
                          <a:effectLst/>
                          <a:latin typeface="Calibri" panose="020F0502020204030204" pitchFamily="34" charset="0"/>
                        </a:rPr>
                        <a:t>RF, Unauthorized Access</a:t>
                      </a:r>
                    </a:p>
                  </a:txBody>
                  <a:tcPr marL="47625" marR="47625" marT="0" marB="0" anchor="ctr"/>
                </a:tc>
                <a:tc>
                  <a:txBody>
                    <a:bodyPr/>
                    <a:lstStyle/>
                    <a:p>
                      <a:pPr algn="ctr"/>
                      <a:r>
                        <a:rPr lang="en-US" dirty="0">
                          <a:effectLst/>
                          <a:latin typeface="Calibri" panose="020F0502020204030204" pitchFamily="34" charset="0"/>
                        </a:rPr>
                        <a:t>Very Low</a:t>
                      </a:r>
                    </a:p>
                  </a:txBody>
                  <a:tcPr marL="47625" marR="47625" marT="0" marB="0" anchor="ctr"/>
                </a:tc>
                <a:tc>
                  <a:txBody>
                    <a:bodyPr/>
                    <a:lstStyle/>
                    <a:p>
                      <a:pPr algn="ctr"/>
                      <a:r>
                        <a:rPr lang="en-US" dirty="0">
                          <a:effectLst/>
                          <a:latin typeface="Calibri" panose="020F0502020204030204" pitchFamily="34" charset="0"/>
                        </a:rPr>
                        <a:t>Catastrophic</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806545262"/>
                  </a:ext>
                </a:extLst>
              </a:tr>
              <a:tr h="370840">
                <a:tc>
                  <a:txBody>
                    <a:bodyPr/>
                    <a:lstStyle/>
                    <a:p>
                      <a:pPr algn="ctr"/>
                      <a:r>
                        <a:rPr lang="en-US" dirty="0">
                          <a:effectLst/>
                          <a:latin typeface="Calibri" panose="020F0502020204030204" pitchFamily="34" charset="0"/>
                        </a:rPr>
                        <a:t>RF, Traffic Analysis</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tc>
                <a:tc>
                  <a:txBody>
                    <a:bodyPr/>
                    <a:lstStyle/>
                    <a:p>
                      <a:pPr algn="ctr"/>
                      <a:r>
                        <a:rPr lang="en-US" dirty="0">
                          <a:effectLst/>
                          <a:latin typeface="Calibri" panose="020F0502020204030204" pitchFamily="34" charset="0"/>
                        </a:rPr>
                        <a:t>Limited</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3114696424"/>
                  </a:ext>
                </a:extLst>
              </a:tr>
              <a:tr h="370840">
                <a:tc>
                  <a:txBody>
                    <a:bodyPr/>
                    <a:lstStyle/>
                    <a:p>
                      <a:pPr algn="ctr"/>
                      <a:r>
                        <a:rPr lang="en-US" dirty="0">
                          <a:effectLst/>
                          <a:latin typeface="Calibri" panose="020F0502020204030204" pitchFamily="34" charset="0"/>
                        </a:rPr>
                        <a:t>RF, Data Manipulation</a:t>
                      </a:r>
                    </a:p>
                  </a:txBody>
                  <a:tcPr marL="47625" marR="47625" marT="0" marB="0" anchor="ctr"/>
                </a:tc>
                <a:tc>
                  <a:txBody>
                    <a:bodyPr/>
                    <a:lstStyle/>
                    <a:p>
                      <a:pPr algn="ctr"/>
                      <a:r>
                        <a:rPr lang="en-US" dirty="0">
                          <a:effectLst/>
                          <a:latin typeface="Calibri" panose="020F0502020204030204" pitchFamily="34" charset="0"/>
                        </a:rPr>
                        <a:t>Very Low</a:t>
                      </a:r>
                    </a:p>
                  </a:txBody>
                  <a:tcPr marL="47625" marR="47625" marT="0" marB="0" anchor="ctr"/>
                </a:tc>
                <a:tc>
                  <a:txBody>
                    <a:bodyPr/>
                    <a:lstStyle/>
                    <a:p>
                      <a:pPr algn="ctr"/>
                      <a:r>
                        <a:rPr lang="en-US" dirty="0">
                          <a:effectLst/>
                          <a:latin typeface="Calibri" panose="020F0502020204030204" pitchFamily="34" charset="0"/>
                        </a:rPr>
                        <a:t>Significant</a:t>
                      </a:r>
                    </a:p>
                  </a:txBody>
                  <a:tcPr marL="47625" marR="47625" marT="0" marB="0" anchor="ctr"/>
                </a:tc>
                <a:tc>
                  <a:txBody>
                    <a:bodyPr/>
                    <a:lstStyle/>
                    <a:p>
                      <a:pPr algn="ctr"/>
                      <a:r>
                        <a:rPr lang="en-US" dirty="0">
                          <a:effectLst/>
                          <a:latin typeface="Calibri" panose="020F0502020204030204" pitchFamily="34" charset="0"/>
                        </a:rPr>
                        <a:t>Medium</a:t>
                      </a:r>
                    </a:p>
                  </a:txBody>
                  <a:tcPr marL="47625" marR="47625" marT="0" marB="0" anchor="ctr">
                    <a:solidFill>
                      <a:srgbClr val="FF9300"/>
                    </a:solidFill>
                  </a:tcPr>
                </a:tc>
                <a:extLst>
                  <a:ext uri="{0D108BD9-81ED-4DB2-BD59-A6C34878D82A}">
                    <a16:rowId xmlns:a16="http://schemas.microsoft.com/office/drawing/2014/main" val="971353951"/>
                  </a:ext>
                </a:extLst>
              </a:tr>
            </a:tbl>
          </a:graphicData>
        </a:graphic>
      </p:graphicFrame>
      <p:sp>
        <p:nvSpPr>
          <p:cNvPr id="4" name="Slide Number Placeholder 3">
            <a:extLst>
              <a:ext uri="{FF2B5EF4-FFF2-40B4-BE49-F238E27FC236}">
                <a16:creationId xmlns:a16="http://schemas.microsoft.com/office/drawing/2014/main" id="{5609EDFE-43EF-814B-BA0E-9A0FC34AB87B}"/>
              </a:ext>
            </a:extLst>
          </p:cNvPr>
          <p:cNvSpPr>
            <a:spLocks noGrp="1"/>
          </p:cNvSpPr>
          <p:nvPr>
            <p:ph type="sldNum" sz="quarter" idx="12"/>
          </p:nvPr>
        </p:nvSpPr>
        <p:spPr/>
        <p:txBody>
          <a:bodyPr/>
          <a:lstStyle/>
          <a:p>
            <a:fld id="{511E60E2-5F03-4AD1-8874-AA9ACC93B38D}" type="slidenum">
              <a:rPr lang="en-US" smtClean="0"/>
              <a:pPr/>
              <a:t>13</a:t>
            </a:fld>
            <a:endParaRPr lang="en-US" dirty="0"/>
          </a:p>
        </p:txBody>
      </p:sp>
      <p:sp>
        <p:nvSpPr>
          <p:cNvPr id="3" name="Left-Right Arrow 2">
            <a:extLst>
              <a:ext uri="{FF2B5EF4-FFF2-40B4-BE49-F238E27FC236}">
                <a16:creationId xmlns:a16="http://schemas.microsoft.com/office/drawing/2014/main" id="{DBB36CAC-5019-9D4A-9E06-2DD0D9E8E83D}"/>
              </a:ext>
            </a:extLst>
          </p:cNvPr>
          <p:cNvSpPr/>
          <p:nvPr/>
        </p:nvSpPr>
        <p:spPr>
          <a:xfrm>
            <a:off x="2679781" y="4165099"/>
            <a:ext cx="3942896" cy="8942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 &amp; Telemetry</a:t>
            </a:r>
          </a:p>
        </p:txBody>
      </p:sp>
      <p:pic>
        <p:nvPicPr>
          <p:cNvPr id="7" name="Picture 6">
            <a:extLst>
              <a:ext uri="{FF2B5EF4-FFF2-40B4-BE49-F238E27FC236}">
                <a16:creationId xmlns:a16="http://schemas.microsoft.com/office/drawing/2014/main" id="{FF6F9711-0DB3-8B40-8332-117349EB4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02" y="4364141"/>
            <a:ext cx="2298562" cy="1723922"/>
          </a:xfrm>
          <a:prstGeom prst="rect">
            <a:avLst/>
          </a:prstGeom>
        </p:spPr>
      </p:pic>
      <p:pic>
        <p:nvPicPr>
          <p:cNvPr id="9" name="Picture 8">
            <a:extLst>
              <a:ext uri="{FF2B5EF4-FFF2-40B4-BE49-F238E27FC236}">
                <a16:creationId xmlns:a16="http://schemas.microsoft.com/office/drawing/2014/main" id="{964C75D5-6EC9-CF44-82B6-67BA8E70A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907" y="4058555"/>
            <a:ext cx="2009589" cy="2087884"/>
          </a:xfrm>
          <a:prstGeom prst="rect">
            <a:avLst/>
          </a:prstGeom>
        </p:spPr>
      </p:pic>
      <p:sp>
        <p:nvSpPr>
          <p:cNvPr id="10" name="&quot;No&quot; Symbol 9">
            <a:extLst>
              <a:ext uri="{FF2B5EF4-FFF2-40B4-BE49-F238E27FC236}">
                <a16:creationId xmlns:a16="http://schemas.microsoft.com/office/drawing/2014/main" id="{BDDDFF40-CEE1-D942-9C37-084E411CC47B}"/>
              </a:ext>
            </a:extLst>
          </p:cNvPr>
          <p:cNvSpPr/>
          <p:nvPr/>
        </p:nvSpPr>
        <p:spPr>
          <a:xfrm>
            <a:off x="4909326" y="4029399"/>
            <a:ext cx="1048870" cy="1165627"/>
          </a:xfrm>
          <a:prstGeom prst="noSmoking">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E8AAD20D-C54E-8745-ACB1-2A12ED10C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075" y="4082022"/>
            <a:ext cx="1118008" cy="1793315"/>
          </a:xfrm>
          <a:prstGeom prst="rect">
            <a:avLst/>
          </a:prstGeom>
        </p:spPr>
      </p:pic>
      <p:pic>
        <p:nvPicPr>
          <p:cNvPr id="14" name="Picture 13">
            <a:extLst>
              <a:ext uri="{FF2B5EF4-FFF2-40B4-BE49-F238E27FC236}">
                <a16:creationId xmlns:a16="http://schemas.microsoft.com/office/drawing/2014/main" id="{BE8CD019-103B-CD49-9829-23E199B9A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866" y="4591998"/>
            <a:ext cx="2192490" cy="1637517"/>
          </a:xfrm>
          <a:prstGeom prst="rect">
            <a:avLst/>
          </a:prstGeom>
        </p:spPr>
      </p:pic>
    </p:spTree>
    <p:extLst>
      <p:ext uri="{BB962C8B-B14F-4D97-AF65-F5344CB8AC3E}">
        <p14:creationId xmlns:p14="http://schemas.microsoft.com/office/powerpoint/2010/main" val="36568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4502-519C-E847-ACE9-FC5908DA39D4}"/>
              </a:ext>
            </a:extLst>
          </p:cNvPr>
          <p:cNvSpPr>
            <a:spLocks noGrp="1"/>
          </p:cNvSpPr>
          <p:nvPr>
            <p:ph type="title"/>
          </p:nvPr>
        </p:nvSpPr>
        <p:spPr/>
        <p:txBody>
          <a:bodyPr>
            <a:normAutofit/>
          </a:bodyPr>
          <a:lstStyle/>
          <a:p>
            <a:r>
              <a:rPr lang="en-US" sz="2800" dirty="0"/>
              <a:t>Evaluation of Attack Surfaces – Mitigations</a:t>
            </a:r>
          </a:p>
        </p:txBody>
      </p:sp>
      <p:graphicFrame>
        <p:nvGraphicFramePr>
          <p:cNvPr id="5" name="Content Placeholder 4">
            <a:extLst>
              <a:ext uri="{FF2B5EF4-FFF2-40B4-BE49-F238E27FC236}">
                <a16:creationId xmlns:a16="http://schemas.microsoft.com/office/drawing/2014/main" id="{99CA4710-65E1-A84C-80EB-BBB870FA4285}"/>
              </a:ext>
            </a:extLst>
          </p:cNvPr>
          <p:cNvGraphicFramePr>
            <a:graphicFrameLocks noGrp="1"/>
          </p:cNvGraphicFramePr>
          <p:nvPr>
            <p:ph idx="1"/>
            <p:extLst/>
          </p:nvPr>
        </p:nvGraphicFramePr>
        <p:xfrm>
          <a:off x="452438" y="982663"/>
          <a:ext cx="8234365" cy="2456180"/>
        </p:xfrm>
        <a:graphic>
          <a:graphicData uri="http://schemas.openxmlformats.org/drawingml/2006/table">
            <a:tbl>
              <a:tblPr firstRow="1" bandRow="1">
                <a:tableStyleId>{5C22544A-7EE6-4342-B048-85BDC9FD1C3A}</a:tableStyleId>
              </a:tblPr>
              <a:tblGrid>
                <a:gridCol w="1364787">
                  <a:extLst>
                    <a:ext uri="{9D8B030D-6E8A-4147-A177-3AD203B41FA5}">
                      <a16:colId xmlns:a16="http://schemas.microsoft.com/office/drawing/2014/main" val="1213439389"/>
                    </a:ext>
                  </a:extLst>
                </a:gridCol>
                <a:gridCol w="1145894">
                  <a:extLst>
                    <a:ext uri="{9D8B030D-6E8A-4147-A177-3AD203B41FA5}">
                      <a16:colId xmlns:a16="http://schemas.microsoft.com/office/drawing/2014/main" val="245682682"/>
                    </a:ext>
                  </a:extLst>
                </a:gridCol>
                <a:gridCol w="1898248">
                  <a:extLst>
                    <a:ext uri="{9D8B030D-6E8A-4147-A177-3AD203B41FA5}">
                      <a16:colId xmlns:a16="http://schemas.microsoft.com/office/drawing/2014/main" val="2127178122"/>
                    </a:ext>
                  </a:extLst>
                </a:gridCol>
                <a:gridCol w="3148314">
                  <a:extLst>
                    <a:ext uri="{9D8B030D-6E8A-4147-A177-3AD203B41FA5}">
                      <a16:colId xmlns:a16="http://schemas.microsoft.com/office/drawing/2014/main" val="350089927"/>
                    </a:ext>
                  </a:extLst>
                </a:gridCol>
                <a:gridCol w="677122">
                  <a:extLst>
                    <a:ext uri="{9D8B030D-6E8A-4147-A177-3AD203B41FA5}">
                      <a16:colId xmlns:a16="http://schemas.microsoft.com/office/drawing/2014/main" val="3334665204"/>
                    </a:ext>
                  </a:extLst>
                </a:gridCol>
              </a:tblGrid>
              <a:tr h="370840">
                <a:tc>
                  <a:txBody>
                    <a:bodyPr/>
                    <a:lstStyle/>
                    <a:p>
                      <a:r>
                        <a:rPr lang="en-US" dirty="0"/>
                        <a:t>Component</a:t>
                      </a:r>
                    </a:p>
                  </a:txBody>
                  <a:tcPr/>
                </a:tc>
                <a:tc>
                  <a:txBody>
                    <a:bodyPr/>
                    <a:lstStyle/>
                    <a:p>
                      <a:r>
                        <a:rPr lang="en-US" dirty="0"/>
                        <a:t>Risk Rating</a:t>
                      </a:r>
                    </a:p>
                  </a:txBody>
                  <a:tcPr/>
                </a:tc>
                <a:tc>
                  <a:txBody>
                    <a:bodyPr/>
                    <a:lstStyle/>
                    <a:p>
                      <a:r>
                        <a:rPr lang="en-US" dirty="0"/>
                        <a:t>Vulnerability</a:t>
                      </a:r>
                    </a:p>
                  </a:txBody>
                  <a:tcPr/>
                </a:tc>
                <a:tc>
                  <a:txBody>
                    <a:bodyPr/>
                    <a:lstStyle/>
                    <a:p>
                      <a:r>
                        <a:rPr lang="en-US" dirty="0"/>
                        <a:t>Mitigation</a:t>
                      </a:r>
                    </a:p>
                  </a:txBody>
                  <a:tcPr/>
                </a:tc>
                <a:tc>
                  <a:txBody>
                    <a:bodyPr/>
                    <a:lstStyle/>
                    <a:p>
                      <a:r>
                        <a:rPr lang="en-US" dirty="0"/>
                        <a:t>Cost</a:t>
                      </a:r>
                    </a:p>
                  </a:txBody>
                  <a:tcPr/>
                </a:tc>
                <a:extLst>
                  <a:ext uri="{0D108BD9-81ED-4DB2-BD59-A6C34878D82A}">
                    <a16:rowId xmlns:a16="http://schemas.microsoft.com/office/drawing/2014/main" val="604185143"/>
                  </a:ext>
                </a:extLst>
              </a:tr>
              <a:tr h="370840">
                <a:tc>
                  <a:txBody>
                    <a:bodyPr/>
                    <a:lstStyle/>
                    <a:p>
                      <a:r>
                        <a:rPr lang="en-US" dirty="0"/>
                        <a:t>Electronics</a:t>
                      </a:r>
                    </a:p>
                  </a:txBody>
                  <a:tcPr/>
                </a:tc>
                <a:tc>
                  <a:txBody>
                    <a:bodyPr/>
                    <a:lstStyle/>
                    <a:p>
                      <a:r>
                        <a:rPr lang="en-US" dirty="0"/>
                        <a:t>Low to Medium</a:t>
                      </a:r>
                    </a:p>
                  </a:txBody>
                  <a:tcPr>
                    <a:solidFill>
                      <a:srgbClr val="D5FC79"/>
                    </a:solidFill>
                  </a:tcPr>
                </a:tc>
                <a:tc>
                  <a:txBody>
                    <a:bodyPr/>
                    <a:lstStyle/>
                    <a:p>
                      <a:r>
                        <a:rPr lang="en-US" dirty="0"/>
                        <a:t>Counterfeit Parts</a:t>
                      </a:r>
                    </a:p>
                  </a:txBody>
                  <a:tcPr/>
                </a:tc>
                <a:tc>
                  <a:txBody>
                    <a:bodyPr/>
                    <a:lstStyle/>
                    <a:p>
                      <a:pPr marL="342900" indent="-342900">
                        <a:buFont typeface="Arial" panose="020B0604020202020204" pitchFamily="34" charset="0"/>
                        <a:buChar char="•"/>
                      </a:pPr>
                      <a:r>
                        <a:rPr lang="en-US" dirty="0"/>
                        <a:t>Include security in part selection</a:t>
                      </a:r>
                    </a:p>
                    <a:p>
                      <a:pPr marL="342900" indent="-342900">
                        <a:buFont typeface="Arial" panose="020B0604020202020204" pitchFamily="34" charset="0"/>
                        <a:buChar char="•"/>
                      </a:pPr>
                      <a:r>
                        <a:rPr lang="en-US" dirty="0"/>
                        <a:t>Beware of abnormally low cost</a:t>
                      </a:r>
                    </a:p>
                  </a:txBody>
                  <a:tcPr/>
                </a:tc>
                <a:tc>
                  <a:txBody>
                    <a:bodyPr/>
                    <a:lstStyle/>
                    <a:p>
                      <a:pPr marL="0" indent="0">
                        <a:buFont typeface="Arial" panose="020B0604020202020204" pitchFamily="34" charset="0"/>
                        <a:buNone/>
                      </a:pPr>
                      <a:r>
                        <a:rPr lang="en-US" dirty="0"/>
                        <a:t>Low</a:t>
                      </a:r>
                    </a:p>
                  </a:txBody>
                  <a:tcPr>
                    <a:solidFill>
                      <a:srgbClr val="00FA00"/>
                    </a:solidFill>
                  </a:tcPr>
                </a:tc>
                <a:extLst>
                  <a:ext uri="{0D108BD9-81ED-4DB2-BD59-A6C34878D82A}">
                    <a16:rowId xmlns:a16="http://schemas.microsoft.com/office/drawing/2014/main" val="224185751"/>
                  </a:ext>
                </a:extLst>
              </a:tr>
              <a:tr h="370840">
                <a:tc>
                  <a:txBody>
                    <a:bodyPr/>
                    <a:lstStyle/>
                    <a:p>
                      <a:r>
                        <a:rPr lang="en-US" dirty="0"/>
                        <a:t>Flight Software, Open Source</a:t>
                      </a:r>
                    </a:p>
                  </a:txBody>
                  <a:tcPr/>
                </a:tc>
                <a:tc>
                  <a:txBody>
                    <a:bodyPr/>
                    <a:lstStyle/>
                    <a:p>
                      <a:r>
                        <a:rPr lang="en-US" dirty="0"/>
                        <a:t>Medium</a:t>
                      </a:r>
                    </a:p>
                  </a:txBody>
                  <a:tcPr>
                    <a:solidFill>
                      <a:srgbClr val="FF9300"/>
                    </a:solidFill>
                  </a:tcPr>
                </a:tc>
                <a:tc>
                  <a:txBody>
                    <a:bodyPr/>
                    <a:lstStyle/>
                    <a:p>
                      <a:r>
                        <a:rPr lang="en-US" dirty="0"/>
                        <a:t>Known defects</a:t>
                      </a:r>
                    </a:p>
                    <a:p>
                      <a:r>
                        <a:rPr lang="en-US" dirty="0"/>
                        <a:t>Unknown features</a:t>
                      </a:r>
                    </a:p>
                    <a:p>
                      <a:r>
                        <a:rPr lang="en-US" dirty="0"/>
                        <a:t>Insider threat</a:t>
                      </a:r>
                    </a:p>
                  </a:txBody>
                  <a:tcPr/>
                </a:tc>
                <a:tc>
                  <a:txBody>
                    <a:bodyPr/>
                    <a:lstStyle/>
                    <a:p>
                      <a:pPr marL="285750" indent="-285750">
                        <a:buFont typeface="Arial" panose="020B0604020202020204" pitchFamily="34" charset="0"/>
                        <a:buChar char="•"/>
                      </a:pPr>
                      <a:r>
                        <a:rPr lang="en-US" dirty="0"/>
                        <a:t>Learn defects in open source SW</a:t>
                      </a:r>
                    </a:p>
                    <a:p>
                      <a:pPr marL="285750" indent="-285750">
                        <a:buFont typeface="Arial" panose="020B0604020202020204" pitchFamily="34" charset="0"/>
                        <a:buChar char="•"/>
                      </a:pPr>
                      <a:r>
                        <a:rPr lang="en-US" dirty="0"/>
                        <a:t>Open source SW may have many features not needed</a:t>
                      </a:r>
                    </a:p>
                  </a:txBody>
                  <a:tcPr/>
                </a:tc>
                <a:tc>
                  <a:txBody>
                    <a:bodyPr/>
                    <a:lstStyle/>
                    <a:p>
                      <a:pPr marL="0" indent="0">
                        <a:buFont typeface="Arial" panose="020B0604020202020204" pitchFamily="34" charset="0"/>
                        <a:buNone/>
                      </a:pPr>
                      <a:r>
                        <a:rPr lang="en-US" dirty="0"/>
                        <a:t>Low</a:t>
                      </a:r>
                    </a:p>
                  </a:txBody>
                  <a:tcPr>
                    <a:solidFill>
                      <a:srgbClr val="00FA00"/>
                    </a:solidFill>
                  </a:tcPr>
                </a:tc>
                <a:extLst>
                  <a:ext uri="{0D108BD9-81ED-4DB2-BD59-A6C34878D82A}">
                    <a16:rowId xmlns:a16="http://schemas.microsoft.com/office/drawing/2014/main" val="42099694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Flight Software, Custom</a:t>
                      </a:r>
                    </a:p>
                  </a:txBody>
                  <a:tcPr/>
                </a:tc>
                <a:tc>
                  <a:txBody>
                    <a:bodyPr/>
                    <a:lstStyle/>
                    <a:p>
                      <a:r>
                        <a:rPr lang="en-US" dirty="0"/>
                        <a:t>Medium</a:t>
                      </a:r>
                    </a:p>
                  </a:txBody>
                  <a:tcPr>
                    <a:solidFill>
                      <a:srgbClr val="FF9300"/>
                    </a:solidFill>
                  </a:tcPr>
                </a:tc>
                <a:tc>
                  <a:txBody>
                    <a:bodyPr/>
                    <a:lstStyle/>
                    <a:p>
                      <a:r>
                        <a:rPr lang="en-US" dirty="0"/>
                        <a:t>Insider Threat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Independent review</a:t>
                      </a:r>
                    </a:p>
                    <a:p>
                      <a:pPr marL="285750" indent="-285750">
                        <a:buFont typeface="Arial" panose="020B0604020202020204" pitchFamily="34" charset="0"/>
                        <a:buChar char="•"/>
                      </a:pPr>
                      <a:endParaRPr lang="en-US" dirty="0"/>
                    </a:p>
                  </a:txBody>
                  <a:tcPr/>
                </a:tc>
                <a:tc>
                  <a:txBody>
                    <a:bodyPr/>
                    <a:lstStyle/>
                    <a:p>
                      <a:pPr marL="0" indent="0">
                        <a:buFont typeface="Arial" panose="020B0604020202020204" pitchFamily="34" charset="0"/>
                        <a:buNone/>
                      </a:pPr>
                      <a:r>
                        <a:rPr lang="en-US" dirty="0"/>
                        <a:t>Low</a:t>
                      </a:r>
                    </a:p>
                  </a:txBody>
                  <a:tcPr>
                    <a:solidFill>
                      <a:srgbClr val="00FA00"/>
                    </a:solidFill>
                  </a:tcPr>
                </a:tc>
                <a:extLst>
                  <a:ext uri="{0D108BD9-81ED-4DB2-BD59-A6C34878D82A}">
                    <a16:rowId xmlns:a16="http://schemas.microsoft.com/office/drawing/2014/main" val="255760773"/>
                  </a:ext>
                </a:extLst>
              </a:tr>
              <a:tr h="370840">
                <a:tc>
                  <a:txBody>
                    <a:bodyPr/>
                    <a:lstStyle/>
                    <a:p>
                      <a:r>
                        <a:rPr lang="en-US" dirty="0"/>
                        <a:t>RF Links</a:t>
                      </a:r>
                    </a:p>
                  </a:txBody>
                  <a:tcPr/>
                </a:tc>
                <a:tc>
                  <a:txBody>
                    <a:bodyPr/>
                    <a:lstStyle/>
                    <a:p>
                      <a:r>
                        <a:rPr lang="en-US" dirty="0"/>
                        <a:t>Medium</a:t>
                      </a:r>
                    </a:p>
                  </a:txBody>
                  <a:tcPr>
                    <a:solidFill>
                      <a:srgbClr val="FF9300"/>
                    </a:solidFill>
                  </a:tcPr>
                </a:tc>
                <a:tc>
                  <a:txBody>
                    <a:bodyPr/>
                    <a:lstStyle/>
                    <a:p>
                      <a:r>
                        <a:rPr lang="en-US" dirty="0"/>
                        <a:t>Several</a:t>
                      </a:r>
                    </a:p>
                  </a:txBody>
                  <a:tcPr/>
                </a:tc>
                <a:tc>
                  <a:txBody>
                    <a:bodyPr/>
                    <a:lstStyle/>
                    <a:p>
                      <a:r>
                        <a:rPr lang="en-US" dirty="0"/>
                        <a:t>See next slides</a:t>
                      </a: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9131118"/>
                  </a:ext>
                </a:extLst>
              </a:tr>
            </a:tbl>
          </a:graphicData>
        </a:graphic>
      </p:graphicFrame>
      <p:sp>
        <p:nvSpPr>
          <p:cNvPr id="4" name="Slide Number Placeholder 3">
            <a:extLst>
              <a:ext uri="{FF2B5EF4-FFF2-40B4-BE49-F238E27FC236}">
                <a16:creationId xmlns:a16="http://schemas.microsoft.com/office/drawing/2014/main" id="{F34E0891-E958-6C49-BC6A-2763A473A7FF}"/>
              </a:ext>
            </a:extLst>
          </p:cNvPr>
          <p:cNvSpPr>
            <a:spLocks noGrp="1"/>
          </p:cNvSpPr>
          <p:nvPr>
            <p:ph type="sldNum" sz="quarter" idx="12"/>
          </p:nvPr>
        </p:nvSpPr>
        <p:spPr/>
        <p:txBody>
          <a:bodyPr/>
          <a:lstStyle/>
          <a:p>
            <a:fld id="{511E60E2-5F03-4AD1-8874-AA9ACC93B38D}" type="slidenum">
              <a:rPr lang="en-US" smtClean="0"/>
              <a:pPr/>
              <a:t>14</a:t>
            </a:fld>
            <a:endParaRPr lang="en-US" dirty="0"/>
          </a:p>
        </p:txBody>
      </p:sp>
    </p:spTree>
    <p:extLst>
      <p:ext uri="{BB962C8B-B14F-4D97-AF65-F5344CB8AC3E}">
        <p14:creationId xmlns:p14="http://schemas.microsoft.com/office/powerpoint/2010/main" val="348125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4502-519C-E847-ACE9-FC5908DA39D4}"/>
              </a:ext>
            </a:extLst>
          </p:cNvPr>
          <p:cNvSpPr>
            <a:spLocks noGrp="1"/>
          </p:cNvSpPr>
          <p:nvPr>
            <p:ph type="title"/>
          </p:nvPr>
        </p:nvSpPr>
        <p:spPr/>
        <p:txBody>
          <a:bodyPr>
            <a:normAutofit/>
          </a:bodyPr>
          <a:lstStyle/>
          <a:p>
            <a:r>
              <a:rPr lang="en-US" sz="2800" dirty="0"/>
              <a:t>Evaluation of Attack Surfaces – Mitigations</a:t>
            </a:r>
          </a:p>
        </p:txBody>
      </p:sp>
      <p:graphicFrame>
        <p:nvGraphicFramePr>
          <p:cNvPr id="5" name="Content Placeholder 4">
            <a:extLst>
              <a:ext uri="{FF2B5EF4-FFF2-40B4-BE49-F238E27FC236}">
                <a16:creationId xmlns:a16="http://schemas.microsoft.com/office/drawing/2014/main" id="{99CA4710-65E1-A84C-80EB-BBB870FA4285}"/>
              </a:ext>
            </a:extLst>
          </p:cNvPr>
          <p:cNvGraphicFramePr>
            <a:graphicFrameLocks noGrp="1"/>
          </p:cNvGraphicFramePr>
          <p:nvPr>
            <p:ph idx="1"/>
            <p:extLst/>
          </p:nvPr>
        </p:nvGraphicFramePr>
        <p:xfrm>
          <a:off x="452438" y="982663"/>
          <a:ext cx="8234365" cy="3462020"/>
        </p:xfrm>
        <a:graphic>
          <a:graphicData uri="http://schemas.openxmlformats.org/drawingml/2006/table">
            <a:tbl>
              <a:tblPr firstRow="1" bandRow="1">
                <a:tableStyleId>{5C22544A-7EE6-4342-B048-85BDC9FD1C3A}</a:tableStyleId>
              </a:tblPr>
              <a:tblGrid>
                <a:gridCol w="1364787">
                  <a:extLst>
                    <a:ext uri="{9D8B030D-6E8A-4147-A177-3AD203B41FA5}">
                      <a16:colId xmlns:a16="http://schemas.microsoft.com/office/drawing/2014/main" val="1213439389"/>
                    </a:ext>
                  </a:extLst>
                </a:gridCol>
                <a:gridCol w="1145894">
                  <a:extLst>
                    <a:ext uri="{9D8B030D-6E8A-4147-A177-3AD203B41FA5}">
                      <a16:colId xmlns:a16="http://schemas.microsoft.com/office/drawing/2014/main" val="245682682"/>
                    </a:ext>
                  </a:extLst>
                </a:gridCol>
                <a:gridCol w="1898248">
                  <a:extLst>
                    <a:ext uri="{9D8B030D-6E8A-4147-A177-3AD203B41FA5}">
                      <a16:colId xmlns:a16="http://schemas.microsoft.com/office/drawing/2014/main" val="2127178122"/>
                    </a:ext>
                  </a:extLst>
                </a:gridCol>
                <a:gridCol w="2824223">
                  <a:extLst>
                    <a:ext uri="{9D8B030D-6E8A-4147-A177-3AD203B41FA5}">
                      <a16:colId xmlns:a16="http://schemas.microsoft.com/office/drawing/2014/main" val="350089927"/>
                    </a:ext>
                  </a:extLst>
                </a:gridCol>
                <a:gridCol w="1001213">
                  <a:extLst>
                    <a:ext uri="{9D8B030D-6E8A-4147-A177-3AD203B41FA5}">
                      <a16:colId xmlns:a16="http://schemas.microsoft.com/office/drawing/2014/main" val="3334665204"/>
                    </a:ext>
                  </a:extLst>
                </a:gridCol>
              </a:tblGrid>
              <a:tr h="370840">
                <a:tc>
                  <a:txBody>
                    <a:bodyPr/>
                    <a:lstStyle/>
                    <a:p>
                      <a:r>
                        <a:rPr lang="en-US" dirty="0"/>
                        <a:t>Component</a:t>
                      </a:r>
                    </a:p>
                  </a:txBody>
                  <a:tcPr/>
                </a:tc>
                <a:tc>
                  <a:txBody>
                    <a:bodyPr/>
                    <a:lstStyle/>
                    <a:p>
                      <a:r>
                        <a:rPr lang="en-US" dirty="0"/>
                        <a:t>Risk Rating</a:t>
                      </a:r>
                    </a:p>
                  </a:txBody>
                  <a:tcPr/>
                </a:tc>
                <a:tc>
                  <a:txBody>
                    <a:bodyPr/>
                    <a:lstStyle/>
                    <a:p>
                      <a:r>
                        <a:rPr lang="en-US" dirty="0"/>
                        <a:t>Vulnerability</a:t>
                      </a:r>
                    </a:p>
                  </a:txBody>
                  <a:tcPr/>
                </a:tc>
                <a:tc>
                  <a:txBody>
                    <a:bodyPr/>
                    <a:lstStyle/>
                    <a:p>
                      <a:r>
                        <a:rPr lang="en-US" dirty="0"/>
                        <a:t>Mitigation</a:t>
                      </a:r>
                    </a:p>
                  </a:txBody>
                  <a:tcPr/>
                </a:tc>
                <a:tc>
                  <a:txBody>
                    <a:bodyPr/>
                    <a:lstStyle/>
                    <a:p>
                      <a:r>
                        <a:rPr lang="en-US" dirty="0"/>
                        <a:t>Cost</a:t>
                      </a:r>
                    </a:p>
                  </a:txBody>
                  <a:tcPr/>
                </a:tc>
                <a:extLst>
                  <a:ext uri="{0D108BD9-81ED-4DB2-BD59-A6C34878D82A}">
                    <a16:rowId xmlns:a16="http://schemas.microsoft.com/office/drawing/2014/main" val="604185143"/>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t>Jamming</a:t>
                      </a:r>
                    </a:p>
                  </a:txBody>
                  <a:tcPr/>
                </a:tc>
                <a:tc>
                  <a:txBody>
                    <a:bodyPr/>
                    <a:lstStyle/>
                    <a:p>
                      <a:pPr marL="342900" indent="-342900">
                        <a:buFont typeface="Arial" panose="020B0604020202020204" pitchFamily="34" charset="0"/>
                        <a:buChar char="•"/>
                      </a:pPr>
                      <a:r>
                        <a:rPr lang="en-US" dirty="0"/>
                        <a:t>Sophisticated electronics</a:t>
                      </a:r>
                    </a:p>
                  </a:txBody>
                  <a:tcPr/>
                </a:tc>
                <a:tc>
                  <a:txBody>
                    <a:bodyPr/>
                    <a:lstStyle/>
                    <a:p>
                      <a:pPr marL="0" indent="0">
                        <a:buFont typeface="Arial" panose="020B0604020202020204" pitchFamily="34" charset="0"/>
                        <a:buNone/>
                      </a:pPr>
                      <a:r>
                        <a:rPr lang="en-US" dirty="0"/>
                        <a:t>High</a:t>
                      </a:r>
                    </a:p>
                  </a:txBody>
                  <a:tcPr>
                    <a:solidFill>
                      <a:srgbClr val="FF7E79"/>
                    </a:solidFill>
                  </a:tcPr>
                </a:tc>
                <a:extLst>
                  <a:ext uri="{0D108BD9-81ED-4DB2-BD59-A6C34878D82A}">
                    <a16:rowId xmlns:a16="http://schemas.microsoft.com/office/drawing/2014/main" val="224185751"/>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effectLst/>
                          <a:latin typeface="Calibri" panose="020F0502020204030204" pitchFamily="34" charset="0"/>
                        </a:rPr>
                        <a:t>Eavesdropping</a:t>
                      </a:r>
                      <a:endParaRPr lang="en-US" dirty="0"/>
                    </a:p>
                  </a:txBody>
                  <a:tcPr/>
                </a:tc>
                <a:tc>
                  <a:txBody>
                    <a:bodyPr/>
                    <a:lstStyle/>
                    <a:p>
                      <a:pPr marL="285750" indent="-285750">
                        <a:buFont typeface="Arial" panose="020B0604020202020204" pitchFamily="34" charset="0"/>
                        <a:buChar char="•"/>
                      </a:pPr>
                      <a:r>
                        <a:rPr lang="en-US" dirty="0"/>
                        <a:t>Encryption</a:t>
                      </a:r>
                    </a:p>
                  </a:txBody>
                  <a:tcPr/>
                </a:tc>
                <a:tc>
                  <a:txBody>
                    <a:bodyPr/>
                    <a:lstStyle/>
                    <a:p>
                      <a:pPr marL="0" indent="0">
                        <a:buFont typeface="Arial" panose="020B0604020202020204" pitchFamily="34" charset="0"/>
                        <a:buNone/>
                      </a:pPr>
                      <a:r>
                        <a:rPr lang="en-US" dirty="0"/>
                        <a:t>Low to Medium</a:t>
                      </a:r>
                    </a:p>
                  </a:txBody>
                  <a:tcPr>
                    <a:solidFill>
                      <a:srgbClr val="D5FC79"/>
                    </a:solidFill>
                  </a:tcPr>
                </a:tc>
                <a:extLst>
                  <a:ext uri="{0D108BD9-81ED-4DB2-BD59-A6C34878D82A}">
                    <a16:rowId xmlns:a16="http://schemas.microsoft.com/office/drawing/2014/main" val="4209969422"/>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effectLst/>
                          <a:latin typeface="Calibri" panose="020F0502020204030204" pitchFamily="34" charset="0"/>
                        </a:rPr>
                        <a:t>Replay Attack</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Sequence numbering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Sessions</a:t>
                      </a:r>
                    </a:p>
                    <a:p>
                      <a:pPr marL="285750" indent="-285750">
                        <a:buFont typeface="Arial" panose="020B0604020202020204" pitchFamily="34" charset="0"/>
                        <a:buChar char="•"/>
                      </a:pPr>
                      <a:endParaRPr lang="en-US" dirty="0"/>
                    </a:p>
                  </a:txBody>
                  <a:tcPr/>
                </a:tc>
                <a:tc>
                  <a:txBody>
                    <a:bodyPr/>
                    <a:lstStyle/>
                    <a:p>
                      <a:pPr marL="0" indent="0">
                        <a:buFont typeface="Arial" panose="020B0604020202020204" pitchFamily="34" charset="0"/>
                        <a:buNone/>
                      </a:pPr>
                      <a:r>
                        <a:rPr lang="en-US" dirty="0"/>
                        <a:t>Low,</a:t>
                      </a:r>
                    </a:p>
                    <a:p>
                      <a:pPr marL="0" indent="0">
                        <a:buFont typeface="Arial" panose="020B0604020202020204" pitchFamily="34" charset="0"/>
                        <a:buNone/>
                      </a:pPr>
                      <a:r>
                        <a:rPr lang="en-US" dirty="0"/>
                        <a:t>Medium</a:t>
                      </a:r>
                    </a:p>
                  </a:txBody>
                  <a:tcPr>
                    <a:solidFill>
                      <a:srgbClr val="D5FC79"/>
                    </a:solidFill>
                  </a:tcPr>
                </a:tc>
                <a:extLst>
                  <a:ext uri="{0D108BD9-81ED-4DB2-BD59-A6C34878D82A}">
                    <a16:rowId xmlns:a16="http://schemas.microsoft.com/office/drawing/2014/main" val="255760773"/>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effectLst/>
                          <a:latin typeface="Calibri" panose="020F0502020204030204" pitchFamily="34" charset="0"/>
                        </a:rPr>
                        <a:t>Unauthorized Access</a:t>
                      </a:r>
                      <a:endParaRPr lang="en-US" dirty="0"/>
                    </a:p>
                  </a:txBody>
                  <a:tcPr/>
                </a:tc>
                <a:tc>
                  <a:txBody>
                    <a:bodyPr/>
                    <a:lstStyle/>
                    <a:p>
                      <a:pPr marL="285750" indent="-285750">
                        <a:buFont typeface="Arial" panose="020B0604020202020204" pitchFamily="34" charset="0"/>
                        <a:buChar char="•"/>
                      </a:pPr>
                      <a:r>
                        <a:rPr lang="en-US" dirty="0"/>
                        <a:t>Encryption, key rotation</a:t>
                      </a:r>
                    </a:p>
                  </a:txBody>
                  <a:tcPr/>
                </a:tc>
                <a:tc>
                  <a:txBody>
                    <a:bodyPr/>
                    <a:lstStyle/>
                    <a:p>
                      <a:pPr marL="0" indent="0">
                        <a:buFont typeface="Arial" panose="020B0604020202020204" pitchFamily="34" charset="0"/>
                        <a:buNone/>
                      </a:pPr>
                      <a:r>
                        <a:rPr lang="en-US" dirty="0"/>
                        <a:t>Low to Medium</a:t>
                      </a:r>
                    </a:p>
                  </a:txBody>
                  <a:tcPr>
                    <a:solidFill>
                      <a:srgbClr val="D5FC79"/>
                    </a:solidFill>
                  </a:tcPr>
                </a:tc>
                <a:extLst>
                  <a:ext uri="{0D108BD9-81ED-4DB2-BD59-A6C34878D82A}">
                    <a16:rowId xmlns:a16="http://schemas.microsoft.com/office/drawing/2014/main" val="229131118"/>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effectLst/>
                          <a:latin typeface="Calibri" panose="020F0502020204030204" pitchFamily="34" charset="0"/>
                        </a:rPr>
                        <a:t>Traffic Analysis</a:t>
                      </a:r>
                      <a:endParaRPr lang="en-US" dirty="0"/>
                    </a:p>
                  </a:txBody>
                  <a:tcPr/>
                </a:tc>
                <a:tc>
                  <a:txBody>
                    <a:bodyPr/>
                    <a:lstStyle/>
                    <a:p>
                      <a:pPr marL="285750" indent="-285750">
                        <a:buFont typeface="Arial" panose="020B0604020202020204" pitchFamily="34" charset="0"/>
                        <a:buChar char="•"/>
                      </a:pPr>
                      <a:r>
                        <a:rPr lang="en-US" dirty="0"/>
                        <a:t>Encryption</a:t>
                      </a:r>
                    </a:p>
                    <a:p>
                      <a:pPr marL="285750" indent="-285750">
                        <a:buFont typeface="Arial" panose="020B0604020202020204" pitchFamily="34" charset="0"/>
                        <a:buChar char="•"/>
                      </a:pPr>
                      <a:r>
                        <a:rPr lang="en-US" dirty="0"/>
                        <a:t>Traffic resizing/retiming</a:t>
                      </a:r>
                    </a:p>
                  </a:txBody>
                  <a:tcPr/>
                </a:tc>
                <a:tc>
                  <a:txBody>
                    <a:bodyPr/>
                    <a:lstStyle/>
                    <a:p>
                      <a:pPr marL="0" indent="0">
                        <a:buFont typeface="Arial" panose="020B0604020202020204" pitchFamily="34" charset="0"/>
                        <a:buNone/>
                      </a:pPr>
                      <a:r>
                        <a:rPr lang="en-US" dirty="0"/>
                        <a:t>Low to High</a:t>
                      </a:r>
                    </a:p>
                  </a:txBody>
                  <a:tcPr>
                    <a:solidFill>
                      <a:srgbClr val="FF9300"/>
                    </a:solidFill>
                  </a:tcPr>
                </a:tc>
                <a:extLst>
                  <a:ext uri="{0D108BD9-81ED-4DB2-BD59-A6C34878D82A}">
                    <a16:rowId xmlns:a16="http://schemas.microsoft.com/office/drawing/2014/main" val="692909137"/>
                  </a:ext>
                </a:extLst>
              </a:tr>
              <a:tr h="370840">
                <a:tc>
                  <a:txBody>
                    <a:bodyPr/>
                    <a:lstStyle/>
                    <a:p>
                      <a:pPr algn="ctr"/>
                      <a:r>
                        <a:rPr lang="en-US" dirty="0">
                          <a:effectLst/>
                          <a:latin typeface="Calibri" panose="020F0502020204030204" pitchFamily="34" charset="0"/>
                        </a:rPr>
                        <a:t>RF</a:t>
                      </a:r>
                    </a:p>
                  </a:txBody>
                  <a:tcPr marL="47625" marR="47625" marT="0" marB="0" anchor="ctr"/>
                </a:tc>
                <a:tc>
                  <a:txBody>
                    <a:bodyPr/>
                    <a:lstStyle/>
                    <a:p>
                      <a:r>
                        <a:rPr lang="en-US" dirty="0"/>
                        <a:t>Medium</a:t>
                      </a:r>
                    </a:p>
                  </a:txBody>
                  <a:tcPr>
                    <a:solidFill>
                      <a:srgbClr val="FF9300"/>
                    </a:solidFill>
                  </a:tcPr>
                </a:tc>
                <a:tc>
                  <a:txBody>
                    <a:bodyPr/>
                    <a:lstStyle/>
                    <a:p>
                      <a:r>
                        <a:rPr lang="en-US" dirty="0">
                          <a:effectLst/>
                          <a:latin typeface="Calibri" panose="020F0502020204030204" pitchFamily="34" charset="0"/>
                        </a:rPr>
                        <a:t>Data Manipulation</a:t>
                      </a:r>
                      <a:endParaRPr lang="en-US" dirty="0"/>
                    </a:p>
                  </a:txBody>
                  <a:tcPr/>
                </a:tc>
                <a:tc>
                  <a:txBody>
                    <a:bodyPr/>
                    <a:lstStyle/>
                    <a:p>
                      <a:pPr marL="285750" indent="-285750">
                        <a:buFont typeface="Arial" panose="020B0604020202020204" pitchFamily="34" charset="0"/>
                        <a:buChar char="•"/>
                      </a:pPr>
                      <a:r>
                        <a:rPr lang="en-US" dirty="0"/>
                        <a:t>Encryption</a:t>
                      </a:r>
                    </a:p>
                  </a:txBody>
                  <a:tcPr/>
                </a:tc>
                <a:tc>
                  <a:txBody>
                    <a:bodyPr/>
                    <a:lstStyle/>
                    <a:p>
                      <a:pPr marL="0" indent="0">
                        <a:buFont typeface="Arial" panose="020B0604020202020204" pitchFamily="34" charset="0"/>
                        <a:buNone/>
                      </a:pPr>
                      <a:r>
                        <a:rPr lang="en-US" dirty="0"/>
                        <a:t>Low to Medium</a:t>
                      </a:r>
                    </a:p>
                  </a:txBody>
                  <a:tcPr>
                    <a:solidFill>
                      <a:srgbClr val="D5FC79"/>
                    </a:solidFill>
                  </a:tcPr>
                </a:tc>
                <a:extLst>
                  <a:ext uri="{0D108BD9-81ED-4DB2-BD59-A6C34878D82A}">
                    <a16:rowId xmlns:a16="http://schemas.microsoft.com/office/drawing/2014/main" val="437872965"/>
                  </a:ext>
                </a:extLst>
              </a:tr>
            </a:tbl>
          </a:graphicData>
        </a:graphic>
      </p:graphicFrame>
      <p:sp>
        <p:nvSpPr>
          <p:cNvPr id="4" name="Slide Number Placeholder 3">
            <a:extLst>
              <a:ext uri="{FF2B5EF4-FFF2-40B4-BE49-F238E27FC236}">
                <a16:creationId xmlns:a16="http://schemas.microsoft.com/office/drawing/2014/main" id="{F34E0891-E958-6C49-BC6A-2763A473A7FF}"/>
              </a:ext>
            </a:extLst>
          </p:cNvPr>
          <p:cNvSpPr>
            <a:spLocks noGrp="1"/>
          </p:cNvSpPr>
          <p:nvPr>
            <p:ph type="sldNum" sz="quarter" idx="12"/>
          </p:nvPr>
        </p:nvSpPr>
        <p:spPr/>
        <p:txBody>
          <a:bodyPr/>
          <a:lstStyle/>
          <a:p>
            <a:fld id="{511E60E2-5F03-4AD1-8874-AA9ACC93B38D}" type="slidenum">
              <a:rPr lang="en-US" smtClean="0"/>
              <a:pPr/>
              <a:t>15</a:t>
            </a:fld>
            <a:endParaRPr lang="en-US" dirty="0"/>
          </a:p>
        </p:txBody>
      </p:sp>
    </p:spTree>
    <p:extLst>
      <p:ext uri="{BB962C8B-B14F-4D97-AF65-F5344CB8AC3E}">
        <p14:creationId xmlns:p14="http://schemas.microsoft.com/office/powerpoint/2010/main" val="240815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B18C-C559-6C42-A502-B8DF94B12CE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7C645C73-8786-FE44-BC8C-BF6797D0C510}"/>
              </a:ext>
            </a:extLst>
          </p:cNvPr>
          <p:cNvSpPr>
            <a:spLocks noGrp="1"/>
          </p:cNvSpPr>
          <p:nvPr>
            <p:ph idx="1"/>
          </p:nvPr>
        </p:nvSpPr>
        <p:spPr/>
        <p:txBody>
          <a:bodyPr>
            <a:normAutofit/>
          </a:bodyPr>
          <a:lstStyle/>
          <a:p>
            <a:r>
              <a:rPr lang="en-US" dirty="0"/>
              <a:t>Pay attention to security during design</a:t>
            </a:r>
          </a:p>
          <a:p>
            <a:pPr lvl="1"/>
            <a:r>
              <a:rPr lang="en-US" dirty="0"/>
              <a:t>Make sure electronics and open source software don’t have known security vulnerabilities</a:t>
            </a:r>
          </a:p>
          <a:p>
            <a:pPr lvl="1"/>
            <a:r>
              <a:rPr lang="en-US" dirty="0"/>
              <a:t>Use independent review to protect against insider threat and design flaws</a:t>
            </a:r>
          </a:p>
          <a:p>
            <a:r>
              <a:rPr lang="en-US" dirty="0"/>
              <a:t>Use low-cost methods to improve security of RF link</a:t>
            </a:r>
          </a:p>
          <a:p>
            <a:pPr lvl="1"/>
            <a:r>
              <a:rPr lang="en-US" dirty="0"/>
              <a:t>Use encryption feature of modern space processors</a:t>
            </a:r>
          </a:p>
          <a:p>
            <a:pPr lvl="1"/>
            <a:r>
              <a:rPr lang="en-US" dirty="0"/>
              <a:t>Use sequence numbering to protect from replay attacks</a:t>
            </a:r>
          </a:p>
          <a:p>
            <a:r>
              <a:rPr lang="en-US" dirty="0"/>
              <a:t>Don’t spend effort on asymmetric threats</a:t>
            </a:r>
          </a:p>
          <a:p>
            <a:pPr lvl="1"/>
            <a:r>
              <a:rPr lang="en-US" dirty="0"/>
              <a:t>You cannot protect against nation states cost effectively</a:t>
            </a:r>
          </a:p>
          <a:p>
            <a:pPr lvl="1"/>
            <a:r>
              <a:rPr lang="en-US" dirty="0"/>
              <a:t>Balance your security efforts against your goals including operational time period</a:t>
            </a:r>
          </a:p>
          <a:p>
            <a:r>
              <a:rPr lang="en-US" dirty="0">
                <a:solidFill>
                  <a:srgbClr val="FF0000"/>
                </a:solidFill>
              </a:rPr>
              <a:t>You don’t want your satellite hacked!</a:t>
            </a:r>
          </a:p>
        </p:txBody>
      </p:sp>
      <p:sp>
        <p:nvSpPr>
          <p:cNvPr id="4" name="Slide Number Placeholder 3">
            <a:extLst>
              <a:ext uri="{FF2B5EF4-FFF2-40B4-BE49-F238E27FC236}">
                <a16:creationId xmlns:a16="http://schemas.microsoft.com/office/drawing/2014/main" id="{BE93D42F-D1FF-D04B-A1B9-204E7581D41F}"/>
              </a:ext>
            </a:extLst>
          </p:cNvPr>
          <p:cNvSpPr>
            <a:spLocks noGrp="1"/>
          </p:cNvSpPr>
          <p:nvPr>
            <p:ph type="sldNum" sz="quarter" idx="12"/>
          </p:nvPr>
        </p:nvSpPr>
        <p:spPr/>
        <p:txBody>
          <a:bodyPr/>
          <a:lstStyle/>
          <a:p>
            <a:fld id="{511E60E2-5F03-4AD1-8874-AA9ACC93B38D}" type="slidenum">
              <a:rPr lang="en-US" smtClean="0"/>
              <a:pPr/>
              <a:t>16</a:t>
            </a:fld>
            <a:endParaRPr lang="en-US" dirty="0"/>
          </a:p>
        </p:txBody>
      </p:sp>
    </p:spTree>
    <p:extLst>
      <p:ext uri="{BB962C8B-B14F-4D97-AF65-F5344CB8AC3E}">
        <p14:creationId xmlns:p14="http://schemas.microsoft.com/office/powerpoint/2010/main" val="12409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D33341-5BC0-BB4F-BF7D-2F0D592062AB}"/>
              </a:ext>
            </a:extLst>
          </p:cNvPr>
          <p:cNvSpPr>
            <a:spLocks noGrp="1"/>
          </p:cNvSpPr>
          <p:nvPr>
            <p:ph type="sldNum" sz="quarter" idx="12"/>
          </p:nvPr>
        </p:nvSpPr>
        <p:spPr/>
        <p:txBody>
          <a:bodyPr/>
          <a:lstStyle/>
          <a:p>
            <a:fld id="{511E60E2-5F03-4AD1-8874-AA9ACC93B38D}" type="slidenum">
              <a:rPr lang="en-US" smtClean="0"/>
              <a:pPr/>
              <a:t>17</a:t>
            </a:fld>
            <a:endParaRPr lang="en-US" dirty="0"/>
          </a:p>
        </p:txBody>
      </p:sp>
      <p:sp>
        <p:nvSpPr>
          <p:cNvPr id="6" name="Subtitle 5">
            <a:extLst>
              <a:ext uri="{FF2B5EF4-FFF2-40B4-BE49-F238E27FC236}">
                <a16:creationId xmlns:a16="http://schemas.microsoft.com/office/drawing/2014/main" id="{E858E6B4-E30B-B048-8595-80DDFFAAC01D}"/>
              </a:ext>
            </a:extLst>
          </p:cNvPr>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CC00A693-2857-6A4C-893E-3208E2C6F4A1}"/>
              </a:ext>
            </a:extLst>
          </p:cNvPr>
          <p:cNvSpPr/>
          <p:nvPr/>
        </p:nvSpPr>
        <p:spPr>
          <a:xfrm>
            <a:off x="1177358" y="2967335"/>
            <a:ext cx="678929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effectLst>
                  <a:outerShdw blurRad="38100" dist="19050" dir="2700000" algn="tl" rotWithShape="0">
                    <a:schemeClr val="dk1">
                      <a:alpha val="40000"/>
                    </a:schemeClr>
                  </a:outerShdw>
                </a:effectLst>
              </a:rPr>
              <a:t>Questions/Comments?</a:t>
            </a:r>
          </a:p>
        </p:txBody>
      </p:sp>
      <p:pic>
        <p:nvPicPr>
          <p:cNvPr id="3" name="Picture 2">
            <a:extLst>
              <a:ext uri="{FF2B5EF4-FFF2-40B4-BE49-F238E27FC236}">
                <a16:creationId xmlns:a16="http://schemas.microsoft.com/office/drawing/2014/main" id="{3079589C-E6DB-4A4B-A888-0D1C58189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4700"/>
            <a:ext cx="2438400" cy="1828800"/>
          </a:xfrm>
          <a:prstGeom prst="rect">
            <a:avLst/>
          </a:prstGeom>
        </p:spPr>
      </p:pic>
      <p:pic>
        <p:nvPicPr>
          <p:cNvPr id="10" name="Picture 9">
            <a:extLst>
              <a:ext uri="{FF2B5EF4-FFF2-40B4-BE49-F238E27FC236}">
                <a16:creationId xmlns:a16="http://schemas.microsoft.com/office/drawing/2014/main" id="{1850C1E7-9822-4F4E-AA96-123940362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772" y="324700"/>
            <a:ext cx="3168367" cy="2113276"/>
          </a:xfrm>
          <a:prstGeom prst="rect">
            <a:avLst/>
          </a:prstGeom>
        </p:spPr>
      </p:pic>
      <p:pic>
        <p:nvPicPr>
          <p:cNvPr id="12" name="Picture 11">
            <a:extLst>
              <a:ext uri="{FF2B5EF4-FFF2-40B4-BE49-F238E27FC236}">
                <a16:creationId xmlns:a16="http://schemas.microsoft.com/office/drawing/2014/main" id="{FE86D56C-F063-BC4F-9A98-C704678F1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60" y="4029572"/>
            <a:ext cx="2507481" cy="1880611"/>
          </a:xfrm>
          <a:prstGeom prst="rect">
            <a:avLst/>
          </a:prstGeom>
        </p:spPr>
      </p:pic>
      <p:pic>
        <p:nvPicPr>
          <p:cNvPr id="14" name="Picture 13">
            <a:extLst>
              <a:ext uri="{FF2B5EF4-FFF2-40B4-BE49-F238E27FC236}">
                <a16:creationId xmlns:a16="http://schemas.microsoft.com/office/drawing/2014/main" id="{9E611D15-551C-4E46-B8CE-19FF5B477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029" y="324700"/>
            <a:ext cx="883603" cy="2038471"/>
          </a:xfrm>
          <a:prstGeom prst="rect">
            <a:avLst/>
          </a:prstGeom>
        </p:spPr>
      </p:pic>
      <p:pic>
        <p:nvPicPr>
          <p:cNvPr id="16" name="Picture 15">
            <a:extLst>
              <a:ext uri="{FF2B5EF4-FFF2-40B4-BE49-F238E27FC236}">
                <a16:creationId xmlns:a16="http://schemas.microsoft.com/office/drawing/2014/main" id="{A4EA29DF-1241-0744-9416-64C3CB0D9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891" y="3739675"/>
            <a:ext cx="3265714" cy="2519460"/>
          </a:xfrm>
          <a:prstGeom prst="rect">
            <a:avLst/>
          </a:prstGeom>
        </p:spPr>
      </p:pic>
    </p:spTree>
    <p:extLst>
      <p:ext uri="{BB962C8B-B14F-4D97-AF65-F5344CB8AC3E}">
        <p14:creationId xmlns:p14="http://schemas.microsoft.com/office/powerpoint/2010/main" val="2559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par>
                          <p:cTn id="18" fill="hold">
                            <p:stCondLst>
                              <p:cond delay="1500"/>
                            </p:stCondLst>
                            <p:childTnLst>
                              <p:par>
                                <p:cTn id="19" presetID="45"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5"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4094-BF07-CB4B-9CCB-5CC312AC4E05}"/>
              </a:ext>
            </a:extLst>
          </p:cNvPr>
          <p:cNvSpPr>
            <a:spLocks noGrp="1"/>
          </p:cNvSpPr>
          <p:nvPr>
            <p:ph type="title"/>
          </p:nvPr>
        </p:nvSpPr>
        <p:spPr>
          <a:xfrm>
            <a:off x="343802" y="27159"/>
            <a:ext cx="8686800" cy="751442"/>
          </a:xfrm>
        </p:spPr>
        <p:txBody>
          <a:bodyPr/>
          <a:lstStyle/>
          <a:p>
            <a:r>
              <a:rPr lang="en-US" dirty="0"/>
              <a:t>Outline</a:t>
            </a:r>
          </a:p>
        </p:txBody>
      </p:sp>
      <p:sp>
        <p:nvSpPr>
          <p:cNvPr id="3" name="Content Placeholder 2">
            <a:extLst>
              <a:ext uri="{FF2B5EF4-FFF2-40B4-BE49-F238E27FC236}">
                <a16:creationId xmlns:a16="http://schemas.microsoft.com/office/drawing/2014/main" id="{6029DA82-4E93-6348-B03C-81395B1F05F6}"/>
              </a:ext>
            </a:extLst>
          </p:cNvPr>
          <p:cNvSpPr>
            <a:spLocks noGrp="1"/>
          </p:cNvSpPr>
          <p:nvPr>
            <p:ph idx="1"/>
          </p:nvPr>
        </p:nvSpPr>
        <p:spPr/>
        <p:txBody>
          <a:bodyPr/>
          <a:lstStyle/>
          <a:p>
            <a:r>
              <a:rPr lang="en-US" dirty="0"/>
              <a:t>Why do we care?</a:t>
            </a:r>
          </a:p>
          <a:p>
            <a:r>
              <a:rPr lang="en-US" dirty="0"/>
              <a:t>Attack surface analysis</a:t>
            </a:r>
          </a:p>
          <a:p>
            <a:r>
              <a:rPr lang="en-US" dirty="0"/>
              <a:t>Risk Analysis</a:t>
            </a:r>
          </a:p>
          <a:p>
            <a:r>
              <a:rPr lang="en-US" dirty="0"/>
              <a:t>Mitigations</a:t>
            </a:r>
          </a:p>
          <a:p>
            <a:r>
              <a:rPr lang="en-US" dirty="0"/>
              <a:t>Recommendations</a:t>
            </a:r>
          </a:p>
          <a:p>
            <a:endParaRPr lang="en-US" dirty="0"/>
          </a:p>
          <a:p>
            <a:r>
              <a:rPr lang="en-US" dirty="0"/>
              <a:t>Note: Our focus is on the flight segment. We have assumed that the ground segment is shared with others, and, as a consequence, security practices should already be in use. </a:t>
            </a:r>
          </a:p>
        </p:txBody>
      </p:sp>
      <p:sp>
        <p:nvSpPr>
          <p:cNvPr id="4" name="Slide Number Placeholder 3">
            <a:extLst>
              <a:ext uri="{FF2B5EF4-FFF2-40B4-BE49-F238E27FC236}">
                <a16:creationId xmlns:a16="http://schemas.microsoft.com/office/drawing/2014/main" id="{895760E0-44B9-7842-910D-83A31D17CDE7}"/>
              </a:ext>
            </a:extLst>
          </p:cNvPr>
          <p:cNvSpPr>
            <a:spLocks noGrp="1"/>
          </p:cNvSpPr>
          <p:nvPr>
            <p:ph type="sldNum" sz="quarter" idx="12"/>
          </p:nvPr>
        </p:nvSpPr>
        <p:spPr/>
        <p:txBody>
          <a:bodyPr/>
          <a:lstStyle/>
          <a:p>
            <a:fld id="{511E60E2-5F03-4AD1-8874-AA9ACC93B38D}" type="slidenum">
              <a:rPr lang="en-US" smtClean="0"/>
              <a:pPr/>
              <a:t>2</a:t>
            </a:fld>
            <a:endParaRPr lang="en-US" dirty="0"/>
          </a:p>
        </p:txBody>
      </p:sp>
    </p:spTree>
    <p:extLst>
      <p:ext uri="{BB962C8B-B14F-4D97-AF65-F5344CB8AC3E}">
        <p14:creationId xmlns:p14="http://schemas.microsoft.com/office/powerpoint/2010/main" val="9299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494E-66B2-AF4D-80F3-7C4352D51CF0}"/>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19EC4DF0-88F8-8D43-8398-6E02E7ADDF7B}"/>
              </a:ext>
            </a:extLst>
          </p:cNvPr>
          <p:cNvSpPr>
            <a:spLocks noGrp="1"/>
          </p:cNvSpPr>
          <p:nvPr>
            <p:ph idx="1"/>
          </p:nvPr>
        </p:nvSpPr>
        <p:spPr/>
        <p:txBody>
          <a:bodyPr/>
          <a:lstStyle/>
          <a:p>
            <a:r>
              <a:rPr lang="en-US" dirty="0"/>
              <a:t>Instances of interference have been documented</a:t>
            </a:r>
          </a:p>
          <a:p>
            <a:pPr lvl="1"/>
            <a:r>
              <a:rPr lang="en-US" dirty="0"/>
              <a:t>In 2008, NASA Terra EOS saw interference of several minutes on two separate occasions that “</a:t>
            </a:r>
            <a:r>
              <a:rPr lang="en-US" dirty="0">
                <a:solidFill>
                  <a:srgbClr val="FF0000"/>
                </a:solidFill>
              </a:rPr>
              <a:t>achieved all steps required to command the satellite</a:t>
            </a:r>
            <a:r>
              <a:rPr lang="en-US" dirty="0"/>
              <a:t>”</a:t>
            </a:r>
            <a:r>
              <a:rPr lang="en-US" baseline="30000" dirty="0"/>
              <a:t>*</a:t>
            </a:r>
          </a:p>
          <a:p>
            <a:pPr lvl="1"/>
            <a:r>
              <a:rPr lang="en-US" dirty="0"/>
              <a:t>In 2007 &amp; 2008, NASA Landsat 7 saw interference of several minutes on two separate occasions that “did not achieve all steps required to command the satellite”</a:t>
            </a:r>
            <a:r>
              <a:rPr lang="en-US" baseline="30000" dirty="0"/>
              <a:t>*</a:t>
            </a:r>
          </a:p>
          <a:p>
            <a:pPr lvl="1"/>
            <a:endParaRPr lang="en-US" baseline="30000" dirty="0"/>
          </a:p>
          <a:p>
            <a:r>
              <a:rPr lang="en-US" dirty="0"/>
              <a:t>More satellites mean more opportunities exist for trouble</a:t>
            </a:r>
          </a:p>
          <a:p>
            <a:r>
              <a:rPr lang="en-US" dirty="0"/>
              <a:t>Lower cost development processes means we’re reducing effort on development including security</a:t>
            </a:r>
            <a:endParaRPr lang="en-US" baseline="30000" dirty="0"/>
          </a:p>
          <a:p>
            <a:r>
              <a:rPr lang="en-US" dirty="0"/>
              <a:t>Larger community of people knowledgeable about satellites means security through obscurity is less effective</a:t>
            </a:r>
          </a:p>
          <a:p>
            <a:pPr lvl="1"/>
            <a:endParaRPr lang="en-US" dirty="0"/>
          </a:p>
        </p:txBody>
      </p:sp>
      <p:sp>
        <p:nvSpPr>
          <p:cNvPr id="4" name="Slide Number Placeholder 3">
            <a:extLst>
              <a:ext uri="{FF2B5EF4-FFF2-40B4-BE49-F238E27FC236}">
                <a16:creationId xmlns:a16="http://schemas.microsoft.com/office/drawing/2014/main" id="{CBB1054E-ABCE-AE41-81CD-9624DD3A7EEA}"/>
              </a:ext>
            </a:extLst>
          </p:cNvPr>
          <p:cNvSpPr>
            <a:spLocks noGrp="1"/>
          </p:cNvSpPr>
          <p:nvPr>
            <p:ph type="sldNum" sz="quarter" idx="12"/>
          </p:nvPr>
        </p:nvSpPr>
        <p:spPr/>
        <p:txBody>
          <a:bodyPr/>
          <a:lstStyle/>
          <a:p>
            <a:fld id="{511E60E2-5F03-4AD1-8874-AA9ACC93B38D}" type="slidenum">
              <a:rPr lang="en-US" smtClean="0"/>
              <a:pPr/>
              <a:t>3</a:t>
            </a:fld>
            <a:endParaRPr lang="en-US" dirty="0"/>
          </a:p>
        </p:txBody>
      </p:sp>
      <p:pic>
        <p:nvPicPr>
          <p:cNvPr id="6" name="Picture 5">
            <a:extLst>
              <a:ext uri="{FF2B5EF4-FFF2-40B4-BE49-F238E27FC236}">
                <a16:creationId xmlns:a16="http://schemas.microsoft.com/office/drawing/2014/main" id="{1FCDFFF6-7B99-4943-8713-9D30C913B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708" y="3946910"/>
            <a:ext cx="3288828" cy="2175422"/>
          </a:xfrm>
          <a:prstGeom prst="rect">
            <a:avLst/>
          </a:prstGeom>
        </p:spPr>
      </p:pic>
      <p:pic>
        <p:nvPicPr>
          <p:cNvPr id="9" name="Picture 8">
            <a:extLst>
              <a:ext uri="{FF2B5EF4-FFF2-40B4-BE49-F238E27FC236}">
                <a16:creationId xmlns:a16="http://schemas.microsoft.com/office/drawing/2014/main" id="{FDC596FC-7193-0E48-80BB-FE1290F5E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891" y="4274966"/>
            <a:ext cx="1681706" cy="1847367"/>
          </a:xfrm>
          <a:prstGeom prst="rect">
            <a:avLst/>
          </a:prstGeom>
        </p:spPr>
      </p:pic>
    </p:spTree>
    <p:extLst>
      <p:ext uri="{BB962C8B-B14F-4D97-AF65-F5344CB8AC3E}">
        <p14:creationId xmlns:p14="http://schemas.microsoft.com/office/powerpoint/2010/main" val="20391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nodeType="clickEffect">
                                  <p:stCondLst>
                                    <p:cond delay="0"/>
                                  </p:stCondLst>
                                  <p:childTnLst>
                                    <p:animEffect transition="out" filter="wheel(1)">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47424EC-33CA-7C45-9B43-D97FBC820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853" y="2537093"/>
            <a:ext cx="5082683" cy="3921232"/>
          </a:xfrm>
          <a:prstGeom prst="rect">
            <a:avLst/>
          </a:prstGeom>
        </p:spPr>
      </p:pic>
      <p:pic>
        <p:nvPicPr>
          <p:cNvPr id="14" name="Picture 13">
            <a:extLst>
              <a:ext uri="{FF2B5EF4-FFF2-40B4-BE49-F238E27FC236}">
                <a16:creationId xmlns:a16="http://schemas.microsoft.com/office/drawing/2014/main" id="{C971AE1C-E70E-4441-8132-F2BC8BF83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403" y="2503257"/>
            <a:ext cx="4902133" cy="3676600"/>
          </a:xfrm>
          <a:prstGeom prst="rect">
            <a:avLst/>
          </a:prstGeom>
        </p:spPr>
      </p:pic>
      <p:pic>
        <p:nvPicPr>
          <p:cNvPr id="10" name="Picture 9">
            <a:extLst>
              <a:ext uri="{FF2B5EF4-FFF2-40B4-BE49-F238E27FC236}">
                <a16:creationId xmlns:a16="http://schemas.microsoft.com/office/drawing/2014/main" id="{4C5A704C-B3A8-4441-82E5-02A7FB458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036" y="2696134"/>
            <a:ext cx="4419958" cy="3314969"/>
          </a:xfrm>
          <a:prstGeom prst="rect">
            <a:avLst/>
          </a:prstGeom>
        </p:spPr>
      </p:pic>
      <p:pic>
        <p:nvPicPr>
          <p:cNvPr id="12" name="Picture 11">
            <a:extLst>
              <a:ext uri="{FF2B5EF4-FFF2-40B4-BE49-F238E27FC236}">
                <a16:creationId xmlns:a16="http://schemas.microsoft.com/office/drawing/2014/main" id="{9BE94452-A9F0-2948-8E72-D4C06076F6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53" y="3120714"/>
            <a:ext cx="4329954" cy="2888046"/>
          </a:xfrm>
          <a:prstGeom prst="rect">
            <a:avLst/>
          </a:prstGeom>
        </p:spPr>
      </p:pic>
      <p:sp>
        <p:nvSpPr>
          <p:cNvPr id="2" name="Title 1">
            <a:extLst>
              <a:ext uri="{FF2B5EF4-FFF2-40B4-BE49-F238E27FC236}">
                <a16:creationId xmlns:a16="http://schemas.microsoft.com/office/drawing/2014/main" id="{257930EC-63D0-9D47-B1D0-860DA022A53E}"/>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7E1F9782-08A2-3C4A-B739-D9D3B7E58132}"/>
              </a:ext>
            </a:extLst>
          </p:cNvPr>
          <p:cNvSpPr>
            <a:spLocks noGrp="1"/>
          </p:cNvSpPr>
          <p:nvPr>
            <p:ph idx="1"/>
          </p:nvPr>
        </p:nvSpPr>
        <p:spPr/>
        <p:txBody>
          <a:bodyPr/>
          <a:lstStyle/>
          <a:p>
            <a:r>
              <a:rPr lang="en-US" dirty="0"/>
              <a:t>We all want our activities to be successful</a:t>
            </a:r>
          </a:p>
          <a:p>
            <a:r>
              <a:rPr lang="en-US" dirty="0"/>
              <a:t>Unfortunately, not everyone wants us to be successful</a:t>
            </a:r>
          </a:p>
          <a:p>
            <a:r>
              <a:rPr lang="en-US" dirty="0"/>
              <a:t>Threats come from many sources</a:t>
            </a:r>
          </a:p>
          <a:p>
            <a:pPr lvl="1"/>
            <a:r>
              <a:rPr lang="en-US" dirty="0"/>
              <a:t>Within our own organization or team</a:t>
            </a:r>
          </a:p>
          <a:p>
            <a:pPr lvl="1"/>
            <a:r>
              <a:rPr lang="en-US" dirty="0"/>
              <a:t>Rivals (commercial or otherwise)</a:t>
            </a:r>
          </a:p>
          <a:p>
            <a:pPr lvl="1"/>
            <a:r>
              <a:rPr lang="en-US" dirty="0"/>
              <a:t>Criminals</a:t>
            </a:r>
          </a:p>
          <a:p>
            <a:pPr lvl="1"/>
            <a:r>
              <a:rPr lang="en-US" dirty="0"/>
              <a:t>Flat-earthers (</a:t>
            </a:r>
            <a:r>
              <a:rPr lang="en-US" dirty="0" err="1"/>
              <a:t>hactivists</a:t>
            </a:r>
            <a:r>
              <a:rPr lang="en-US" dirty="0"/>
              <a:t>)</a:t>
            </a:r>
          </a:p>
          <a:p>
            <a:pPr lvl="1"/>
            <a:r>
              <a:rPr lang="en-US" dirty="0"/>
              <a:t>Foreign actors</a:t>
            </a:r>
          </a:p>
          <a:p>
            <a:r>
              <a:rPr lang="en-US" dirty="0"/>
              <a:t>New threats are emerging all the time</a:t>
            </a:r>
          </a:p>
          <a:p>
            <a:r>
              <a:rPr lang="en-US" dirty="0"/>
              <a:t>Ease of interference is increasing</a:t>
            </a:r>
          </a:p>
        </p:txBody>
      </p:sp>
      <p:sp>
        <p:nvSpPr>
          <p:cNvPr id="4" name="Slide Number Placeholder 3">
            <a:extLst>
              <a:ext uri="{FF2B5EF4-FFF2-40B4-BE49-F238E27FC236}">
                <a16:creationId xmlns:a16="http://schemas.microsoft.com/office/drawing/2014/main" id="{0A03637C-DDA8-5C41-B0C7-598D76DC0EDB}"/>
              </a:ext>
            </a:extLst>
          </p:cNvPr>
          <p:cNvSpPr>
            <a:spLocks noGrp="1"/>
          </p:cNvSpPr>
          <p:nvPr>
            <p:ph type="sldNum" sz="quarter" idx="12"/>
          </p:nvPr>
        </p:nvSpPr>
        <p:spPr/>
        <p:txBody>
          <a:bodyPr/>
          <a:lstStyle/>
          <a:p>
            <a:fld id="{511E60E2-5F03-4AD1-8874-AA9ACC93B38D}" type="slidenum">
              <a:rPr lang="en-US" smtClean="0"/>
              <a:pPr/>
              <a:t>4</a:t>
            </a:fld>
            <a:endParaRPr lang="en-US" dirty="0"/>
          </a:p>
        </p:txBody>
      </p:sp>
      <p:pic>
        <p:nvPicPr>
          <p:cNvPr id="18" name="Picture 17">
            <a:extLst>
              <a:ext uri="{FF2B5EF4-FFF2-40B4-BE49-F238E27FC236}">
                <a16:creationId xmlns:a16="http://schemas.microsoft.com/office/drawing/2014/main" id="{DCD2B97A-0B08-2445-BD67-0763ACEF3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071" y="144266"/>
            <a:ext cx="2669064" cy="6157523"/>
          </a:xfrm>
          <a:prstGeom prst="rect">
            <a:avLst/>
          </a:prstGeom>
        </p:spPr>
      </p:pic>
    </p:spTree>
    <p:extLst>
      <p:ext uri="{BB962C8B-B14F-4D97-AF65-F5344CB8AC3E}">
        <p14:creationId xmlns:p14="http://schemas.microsoft.com/office/powerpoint/2010/main" val="10118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10"/>
                                        </p:tgtEl>
                                      </p:cBhvr>
                                      <p:by x="25000" y="25000"/>
                                    </p:animScale>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6" presetClass="entr" presetSubtype="21"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xit" presetSubtype="4" fill="hold" nodeType="clickEffect">
                                  <p:stCondLst>
                                    <p:cond delay="0"/>
                                  </p:stCondLst>
                                  <p:childTnLst>
                                    <p:anim calcmode="lin" valueType="num">
                                      <p:cBhvr additive="base">
                                        <p:cTn id="57" dur="500"/>
                                        <p:tgtEl>
                                          <p:spTgt spid="18"/>
                                        </p:tgtEl>
                                        <p:attrNameLst>
                                          <p:attrName>ppt_y</p:attrName>
                                        </p:attrNameLst>
                                      </p:cBhvr>
                                      <p:tavLst>
                                        <p:tav tm="0">
                                          <p:val>
                                            <p:strVal val="#ppt_y"/>
                                          </p:val>
                                        </p:tav>
                                        <p:tav tm="100000">
                                          <p:val>
                                            <p:strVal val="#ppt_y+#ppt_h*1.125000"/>
                                          </p:val>
                                        </p:tav>
                                      </p:tavLst>
                                    </p:anim>
                                    <p:animEffect transition="out" filter="wipe(down)">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par>
                                <p:cTn id="63" presetID="6"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ircle(in)">
                                      <p:cBhvr>
                                        <p:cTn id="65" dur="20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xit" presetSubtype="32" fill="hold" nodeType="clickEffect">
                                  <p:stCondLst>
                                    <p:cond delay="0"/>
                                  </p:stCondLst>
                                  <p:childTnLst>
                                    <p:animEffect transition="out" filter="circle(out)">
                                      <p:cBhvr>
                                        <p:cTn id="69" dur="2000"/>
                                        <p:tgtEl>
                                          <p:spTgt spid="20"/>
                                        </p:tgtEl>
                                      </p:cBhvr>
                                    </p:animEffect>
                                    <p:set>
                                      <p:cBhvr>
                                        <p:cTn id="70" dur="1" fill="hold">
                                          <p:stCondLst>
                                            <p:cond delay="1999"/>
                                          </p:stCondLst>
                                        </p:cTn>
                                        <p:tgtEl>
                                          <p:spTgt spid="20"/>
                                        </p:tgtEl>
                                        <p:attrNameLst>
                                          <p:attrName>style.visibility</p:attrName>
                                        </p:attrNameLst>
                                      </p:cBhvr>
                                      <p:to>
                                        <p:strVal val="hidden"/>
                                      </p:to>
                                    </p:set>
                                  </p:childTnLst>
                                </p:cTn>
                              </p:par>
                            </p:childTnLst>
                          </p:cTn>
                        </p:par>
                        <p:par>
                          <p:cTn id="71" fill="hold">
                            <p:stCondLst>
                              <p:cond delay="2000"/>
                            </p:stCondLst>
                            <p:childTnLst>
                              <p:par>
                                <p:cTn id="72" presetID="1" presetClass="entr" presetSubtype="0" fill="hold" nodeType="after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4AEC-6101-5940-8B0A-1449630F1ABF}"/>
              </a:ext>
            </a:extLst>
          </p:cNvPr>
          <p:cNvSpPr>
            <a:spLocks noGrp="1"/>
          </p:cNvSpPr>
          <p:nvPr>
            <p:ph type="title"/>
          </p:nvPr>
        </p:nvSpPr>
        <p:spPr/>
        <p:txBody>
          <a:bodyPr/>
          <a:lstStyle/>
          <a:p>
            <a:r>
              <a:rPr lang="en-US" dirty="0"/>
              <a:t>Attack Surface Analysis</a:t>
            </a:r>
          </a:p>
        </p:txBody>
      </p:sp>
      <p:sp>
        <p:nvSpPr>
          <p:cNvPr id="3" name="Content Placeholder 2">
            <a:extLst>
              <a:ext uri="{FF2B5EF4-FFF2-40B4-BE49-F238E27FC236}">
                <a16:creationId xmlns:a16="http://schemas.microsoft.com/office/drawing/2014/main" id="{93D53010-852F-334C-88DA-EBFEC2A46EF0}"/>
              </a:ext>
            </a:extLst>
          </p:cNvPr>
          <p:cNvSpPr>
            <a:spLocks noGrp="1"/>
          </p:cNvSpPr>
          <p:nvPr>
            <p:ph idx="1"/>
          </p:nvPr>
        </p:nvSpPr>
        <p:spPr/>
        <p:txBody>
          <a:bodyPr/>
          <a:lstStyle/>
          <a:p>
            <a:r>
              <a:rPr lang="en-US" dirty="0"/>
              <a:t>A well-established method to perform a security evaluation for a system</a:t>
            </a:r>
          </a:p>
          <a:p>
            <a:r>
              <a:rPr lang="en-US" dirty="0"/>
              <a:t>Seeks to identify areas of potential vulnerability</a:t>
            </a:r>
          </a:p>
          <a:p>
            <a:endParaRPr lang="en-US" dirty="0"/>
          </a:p>
          <a:p>
            <a:r>
              <a:rPr lang="en-US" dirty="0"/>
              <a:t>What is an attack surface?</a:t>
            </a:r>
          </a:p>
          <a:p>
            <a:pPr lvl="1"/>
            <a:r>
              <a:rPr lang="en-US" dirty="0"/>
              <a:t>Any physical or logical interface that an attacker can use to </a:t>
            </a:r>
            <a:r>
              <a:rPr lang="en-US" i="1" dirty="0"/>
              <a:t>potentially </a:t>
            </a:r>
            <a:r>
              <a:rPr lang="en-US" dirty="0"/>
              <a:t>gain unauthorized read/write access to a system</a:t>
            </a:r>
          </a:p>
          <a:p>
            <a:pPr lvl="1"/>
            <a:r>
              <a:rPr lang="en-US" dirty="0"/>
              <a:t>Physical Attack Surfaces require physical access</a:t>
            </a:r>
          </a:p>
          <a:p>
            <a:pPr lvl="1"/>
            <a:r>
              <a:rPr lang="en-US" dirty="0"/>
              <a:t>Logical Attack Surfaces do not require physical access</a:t>
            </a:r>
          </a:p>
          <a:p>
            <a:pPr lvl="2"/>
            <a:r>
              <a:rPr lang="en-US" dirty="0"/>
              <a:t>Logical “landscapes” are always changing</a:t>
            </a:r>
          </a:p>
          <a:p>
            <a:endParaRPr lang="en-US" dirty="0"/>
          </a:p>
        </p:txBody>
      </p:sp>
      <p:sp>
        <p:nvSpPr>
          <p:cNvPr id="4" name="Slide Number Placeholder 3">
            <a:extLst>
              <a:ext uri="{FF2B5EF4-FFF2-40B4-BE49-F238E27FC236}">
                <a16:creationId xmlns:a16="http://schemas.microsoft.com/office/drawing/2014/main" id="{965595BF-94B9-1046-A0B2-55AD409F9C5E}"/>
              </a:ext>
            </a:extLst>
          </p:cNvPr>
          <p:cNvSpPr>
            <a:spLocks noGrp="1"/>
          </p:cNvSpPr>
          <p:nvPr>
            <p:ph type="sldNum" sz="quarter" idx="12"/>
          </p:nvPr>
        </p:nvSpPr>
        <p:spPr/>
        <p:txBody>
          <a:bodyPr/>
          <a:lstStyle/>
          <a:p>
            <a:fld id="{511E60E2-5F03-4AD1-8874-AA9ACC93B38D}" type="slidenum">
              <a:rPr lang="en-US" smtClean="0"/>
              <a:pPr/>
              <a:t>5</a:t>
            </a:fld>
            <a:endParaRPr lang="en-US" dirty="0"/>
          </a:p>
        </p:txBody>
      </p:sp>
    </p:spTree>
    <p:extLst>
      <p:ext uri="{BB962C8B-B14F-4D97-AF65-F5344CB8AC3E}">
        <p14:creationId xmlns:p14="http://schemas.microsoft.com/office/powerpoint/2010/main" val="36074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282D-C78D-9243-AF5C-0A2ACBD083B9}"/>
              </a:ext>
            </a:extLst>
          </p:cNvPr>
          <p:cNvSpPr>
            <a:spLocks noGrp="1"/>
          </p:cNvSpPr>
          <p:nvPr>
            <p:ph type="title"/>
          </p:nvPr>
        </p:nvSpPr>
        <p:spPr/>
        <p:txBody>
          <a:bodyPr/>
          <a:lstStyle/>
          <a:p>
            <a:r>
              <a:rPr lang="en-US" dirty="0"/>
              <a:t>Physical Attack Surfaces</a:t>
            </a:r>
          </a:p>
        </p:txBody>
      </p:sp>
      <p:sp>
        <p:nvSpPr>
          <p:cNvPr id="3" name="Content Placeholder 2">
            <a:extLst>
              <a:ext uri="{FF2B5EF4-FFF2-40B4-BE49-F238E27FC236}">
                <a16:creationId xmlns:a16="http://schemas.microsoft.com/office/drawing/2014/main" id="{01BD9C22-6684-3A43-8D95-D8516A1FFB57}"/>
              </a:ext>
            </a:extLst>
          </p:cNvPr>
          <p:cNvSpPr>
            <a:spLocks noGrp="1"/>
          </p:cNvSpPr>
          <p:nvPr>
            <p:ph idx="1"/>
          </p:nvPr>
        </p:nvSpPr>
        <p:spPr>
          <a:xfrm>
            <a:off x="628650" y="2461309"/>
            <a:ext cx="4554249" cy="1620869"/>
          </a:xfrm>
        </p:spPr>
        <p:txBody>
          <a:bodyPr>
            <a:normAutofit/>
          </a:bodyPr>
          <a:lstStyle/>
          <a:p>
            <a:r>
              <a:rPr lang="en-US" dirty="0"/>
              <a:t>Probably not something to worry about up here…</a:t>
            </a:r>
          </a:p>
          <a:p>
            <a:endParaRPr lang="en-US" dirty="0"/>
          </a:p>
          <a:p>
            <a:r>
              <a:rPr lang="en-US" dirty="0"/>
              <a:t>But they should be analyzed while the nanosat is still down here</a:t>
            </a:r>
          </a:p>
          <a:p>
            <a:endParaRPr lang="en-US" dirty="0"/>
          </a:p>
        </p:txBody>
      </p:sp>
      <p:pic>
        <p:nvPicPr>
          <p:cNvPr id="5" name="Picture 4" descr="Into The Deep Blue Space by slc-world on DeviantArt">
            <a:extLst>
              <a:ext uri="{FF2B5EF4-FFF2-40B4-BE49-F238E27FC236}">
                <a16:creationId xmlns:a16="http://schemas.microsoft.com/office/drawing/2014/main" id="{276EB4E6-8CBB-8A4B-A5A0-0A32B9502E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87037" y="1442944"/>
            <a:ext cx="2924175" cy="1828800"/>
          </a:xfrm>
          <a:prstGeom prst="rect">
            <a:avLst/>
          </a:prstGeom>
        </p:spPr>
      </p:pic>
      <p:sp>
        <p:nvSpPr>
          <p:cNvPr id="6" name="TextBox 5">
            <a:extLst>
              <a:ext uri="{FF2B5EF4-FFF2-40B4-BE49-F238E27FC236}">
                <a16:creationId xmlns:a16="http://schemas.microsoft.com/office/drawing/2014/main" id="{477ACEEC-AAAC-C743-8915-87D4E226B7ED}"/>
              </a:ext>
            </a:extLst>
          </p:cNvPr>
          <p:cNvSpPr txBox="1"/>
          <p:nvPr/>
        </p:nvSpPr>
        <p:spPr>
          <a:xfrm>
            <a:off x="6219825" y="1269820"/>
            <a:ext cx="2924175" cy="196208"/>
          </a:xfrm>
          <a:prstGeom prst="rect">
            <a:avLst/>
          </a:prstGeom>
          <a:noFill/>
        </p:spPr>
        <p:txBody>
          <a:bodyPr wrap="square" rtlCol="0">
            <a:spAutoFit/>
          </a:bodyPr>
          <a:lstStyle/>
          <a:p>
            <a:r>
              <a:rPr lang="en-US" sz="675" dirty="0">
                <a:hlinkClick r:id="rId4" tooltip="http://slc-world.deviantart.com/art/Into-The-Deep-Blue-Space-341318070"/>
              </a:rPr>
              <a:t>This Photo</a:t>
            </a:r>
            <a:r>
              <a:rPr lang="en-US" sz="675" dirty="0"/>
              <a:t> by Unknown Author is licensed under </a:t>
            </a:r>
            <a:r>
              <a:rPr lang="en-US" sz="675" dirty="0">
                <a:hlinkClick r:id="rId5" tooltip="https://creativecommons.org/licenses/by-nc/3.0/"/>
              </a:rPr>
              <a:t>CC BY-NC</a:t>
            </a:r>
            <a:endParaRPr lang="en-US" sz="675" dirty="0"/>
          </a:p>
        </p:txBody>
      </p:sp>
      <p:pic>
        <p:nvPicPr>
          <p:cNvPr id="11" name="Picture 10" descr="Minotaur V - Wikipedia">
            <a:extLst>
              <a:ext uri="{FF2B5EF4-FFF2-40B4-BE49-F238E27FC236}">
                <a16:creationId xmlns:a16="http://schemas.microsoft.com/office/drawing/2014/main" id="{9252B607-A4DF-7E44-AAC9-A2F5F9B510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018242" y="3527133"/>
            <a:ext cx="1663671" cy="2218229"/>
          </a:xfrm>
          <a:prstGeom prst="rect">
            <a:avLst/>
          </a:prstGeom>
        </p:spPr>
      </p:pic>
      <p:sp>
        <p:nvSpPr>
          <p:cNvPr id="12" name="TextBox 11">
            <a:extLst>
              <a:ext uri="{FF2B5EF4-FFF2-40B4-BE49-F238E27FC236}">
                <a16:creationId xmlns:a16="http://schemas.microsoft.com/office/drawing/2014/main" id="{AB0D5641-632F-7F4A-AE67-A7E25F7648CA}"/>
              </a:ext>
            </a:extLst>
          </p:cNvPr>
          <p:cNvSpPr txBox="1"/>
          <p:nvPr/>
        </p:nvSpPr>
        <p:spPr>
          <a:xfrm>
            <a:off x="6018242" y="5745362"/>
            <a:ext cx="3857625" cy="196208"/>
          </a:xfrm>
          <a:prstGeom prst="rect">
            <a:avLst/>
          </a:prstGeom>
          <a:noFill/>
        </p:spPr>
        <p:txBody>
          <a:bodyPr wrap="square" rtlCol="0">
            <a:spAutoFit/>
          </a:bodyPr>
          <a:lstStyle/>
          <a:p>
            <a:r>
              <a:rPr lang="en-US" sz="675" dirty="0">
                <a:hlinkClick r:id="rId7" tooltip="https://en.wikipedia.org/wiki/Minotaur_V"/>
              </a:rPr>
              <a:t>This Photo</a:t>
            </a:r>
            <a:r>
              <a:rPr lang="en-US" sz="675" dirty="0"/>
              <a:t> by Unknown Author is licensed under </a:t>
            </a:r>
            <a:r>
              <a:rPr lang="en-US" sz="675" dirty="0">
                <a:hlinkClick r:id="rId8" tooltip="https://creativecommons.org/licenses/by-sa/3.0/"/>
              </a:rPr>
              <a:t>CC BY-SA</a:t>
            </a:r>
            <a:endParaRPr lang="en-US" sz="675" dirty="0"/>
          </a:p>
        </p:txBody>
      </p:sp>
      <p:sp>
        <p:nvSpPr>
          <p:cNvPr id="17" name="Content Placeholder 2">
            <a:extLst>
              <a:ext uri="{FF2B5EF4-FFF2-40B4-BE49-F238E27FC236}">
                <a16:creationId xmlns:a16="http://schemas.microsoft.com/office/drawing/2014/main" id="{570826E6-2C0D-2B4B-9766-DFD540FE70A8}"/>
              </a:ext>
            </a:extLst>
          </p:cNvPr>
          <p:cNvSpPr txBox="1">
            <a:spLocks/>
          </p:cNvSpPr>
          <p:nvPr/>
        </p:nvSpPr>
        <p:spPr>
          <a:xfrm>
            <a:off x="628650" y="5199558"/>
            <a:ext cx="4554249" cy="53444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Examples: JTAG, SPI, I</a:t>
            </a:r>
            <a:r>
              <a:rPr lang="en-US" sz="2100" baseline="30000" dirty="0"/>
              <a:t>2</a:t>
            </a:r>
            <a:r>
              <a:rPr lang="en-US" sz="2100" dirty="0"/>
              <a:t>C, and UART</a:t>
            </a:r>
          </a:p>
        </p:txBody>
      </p:sp>
      <p:cxnSp>
        <p:nvCxnSpPr>
          <p:cNvPr id="19" name="Elbow Connector 18">
            <a:extLst>
              <a:ext uri="{FF2B5EF4-FFF2-40B4-BE49-F238E27FC236}">
                <a16:creationId xmlns:a16="http://schemas.microsoft.com/office/drawing/2014/main" id="{AD0D5A9D-A185-4C4E-A25F-7638C5EA40F4}"/>
              </a:ext>
            </a:extLst>
          </p:cNvPr>
          <p:cNvCxnSpPr>
            <a:stCxn id="3" idx="0"/>
            <a:endCxn id="5" idx="1"/>
          </p:cNvCxnSpPr>
          <p:nvPr/>
        </p:nvCxnSpPr>
        <p:spPr>
          <a:xfrm rot="5400000" flipH="1" flipV="1">
            <a:off x="4094423" y="1168695"/>
            <a:ext cx="103965" cy="2481263"/>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046C944B-68BA-764A-9927-61AA608A5A02}"/>
              </a:ext>
            </a:extLst>
          </p:cNvPr>
          <p:cNvCxnSpPr>
            <a:cxnSpLocks/>
            <a:stCxn id="3" idx="2"/>
            <a:endCxn id="11" idx="1"/>
          </p:cNvCxnSpPr>
          <p:nvPr/>
        </p:nvCxnSpPr>
        <p:spPr>
          <a:xfrm rot="16200000" flipH="1">
            <a:off x="4184974" y="2802979"/>
            <a:ext cx="554069" cy="3112467"/>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282D-C78D-9243-AF5C-0A2ACBD083B9}"/>
              </a:ext>
            </a:extLst>
          </p:cNvPr>
          <p:cNvSpPr>
            <a:spLocks noGrp="1"/>
          </p:cNvSpPr>
          <p:nvPr>
            <p:ph type="title"/>
          </p:nvPr>
        </p:nvSpPr>
        <p:spPr/>
        <p:txBody>
          <a:bodyPr/>
          <a:lstStyle/>
          <a:p>
            <a:r>
              <a:rPr lang="en-US" dirty="0"/>
              <a:t>Logical Attack Surfaces</a:t>
            </a:r>
          </a:p>
        </p:txBody>
      </p:sp>
      <p:sp>
        <p:nvSpPr>
          <p:cNvPr id="3" name="Content Placeholder 2">
            <a:extLst>
              <a:ext uri="{FF2B5EF4-FFF2-40B4-BE49-F238E27FC236}">
                <a16:creationId xmlns:a16="http://schemas.microsoft.com/office/drawing/2014/main" id="{01BD9C22-6684-3A43-8D95-D8516A1FFB57}"/>
              </a:ext>
            </a:extLst>
          </p:cNvPr>
          <p:cNvSpPr>
            <a:spLocks noGrp="1"/>
          </p:cNvSpPr>
          <p:nvPr>
            <p:ph idx="1"/>
          </p:nvPr>
        </p:nvSpPr>
        <p:spPr/>
        <p:txBody>
          <a:bodyPr/>
          <a:lstStyle/>
          <a:p>
            <a:r>
              <a:rPr lang="en-US" dirty="0"/>
              <a:t>On-board</a:t>
            </a:r>
          </a:p>
          <a:p>
            <a:pPr lvl="1"/>
            <a:r>
              <a:rPr lang="en-US" dirty="0"/>
              <a:t>Weak application isolation/boundaries, or weak system call verification (Android Intents anyone?)</a:t>
            </a:r>
          </a:p>
          <a:p>
            <a:pPr lvl="1"/>
            <a:r>
              <a:rPr lang="en-US" dirty="0"/>
              <a:t>Unencrypted, accessible storage of application data (e.g. shared memory)</a:t>
            </a:r>
          </a:p>
          <a:p>
            <a:pPr lvl="1"/>
            <a:r>
              <a:rPr lang="en-US" dirty="0"/>
              <a:t>Supply chain elements: processors, I/F devices, etc.</a:t>
            </a:r>
          </a:p>
          <a:p>
            <a:pPr lvl="1"/>
            <a:endParaRPr lang="en-US" dirty="0"/>
          </a:p>
          <a:p>
            <a:r>
              <a:rPr lang="en-US" dirty="0"/>
              <a:t>RF interface</a:t>
            </a:r>
          </a:p>
          <a:p>
            <a:pPr lvl="1"/>
            <a:r>
              <a:rPr lang="en-US" dirty="0"/>
              <a:t>Exploiting RF communications protocols to gain access to valuable data in-transit, or to gain access to a system</a:t>
            </a:r>
          </a:p>
          <a:p>
            <a:pPr lvl="1"/>
            <a:endParaRPr lang="en-US" dirty="0"/>
          </a:p>
          <a:p>
            <a:r>
              <a:rPr lang="en-US" dirty="0"/>
              <a:t>Think like an Adversary!</a:t>
            </a:r>
          </a:p>
          <a:p>
            <a:endParaRPr lang="en-US" dirty="0"/>
          </a:p>
        </p:txBody>
      </p:sp>
    </p:spTree>
    <p:extLst>
      <p:ext uri="{BB962C8B-B14F-4D97-AF65-F5344CB8AC3E}">
        <p14:creationId xmlns:p14="http://schemas.microsoft.com/office/powerpoint/2010/main" val="74736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8145-FF62-294B-B2C8-48A187ABFF77}"/>
              </a:ext>
            </a:extLst>
          </p:cNvPr>
          <p:cNvSpPr>
            <a:spLocks noGrp="1"/>
          </p:cNvSpPr>
          <p:nvPr>
            <p:ph type="title"/>
          </p:nvPr>
        </p:nvSpPr>
        <p:spPr>
          <a:xfrm>
            <a:off x="381644" y="-96253"/>
            <a:ext cx="7886700" cy="994172"/>
          </a:xfrm>
        </p:spPr>
        <p:txBody>
          <a:bodyPr>
            <a:normAutofit/>
          </a:bodyPr>
          <a:lstStyle/>
          <a:p>
            <a:r>
              <a:rPr lang="en-US" sz="2800" dirty="0"/>
              <a:t>Networking/Communication Attack Surfaces</a:t>
            </a:r>
          </a:p>
        </p:txBody>
      </p:sp>
      <p:pic>
        <p:nvPicPr>
          <p:cNvPr id="5" name="Picture 4">
            <a:extLst>
              <a:ext uri="{FF2B5EF4-FFF2-40B4-BE49-F238E27FC236}">
                <a16:creationId xmlns:a16="http://schemas.microsoft.com/office/drawing/2014/main" id="{6784BC3A-5F41-2541-9BA4-5F40CCABAECD}"/>
              </a:ext>
            </a:extLst>
          </p:cNvPr>
          <p:cNvPicPr>
            <a:picLocks noChangeAspect="1"/>
          </p:cNvPicPr>
          <p:nvPr/>
        </p:nvPicPr>
        <p:blipFill>
          <a:blip r:embed="rId3"/>
          <a:stretch>
            <a:fillRect/>
          </a:stretch>
        </p:blipFill>
        <p:spPr>
          <a:xfrm>
            <a:off x="1413090" y="942350"/>
            <a:ext cx="6338327" cy="4925051"/>
          </a:xfrm>
          <a:prstGeom prst="rect">
            <a:avLst/>
          </a:prstGeom>
        </p:spPr>
      </p:pic>
      <p:sp>
        <p:nvSpPr>
          <p:cNvPr id="6" name="TextBox 5">
            <a:extLst>
              <a:ext uri="{FF2B5EF4-FFF2-40B4-BE49-F238E27FC236}">
                <a16:creationId xmlns:a16="http://schemas.microsoft.com/office/drawing/2014/main" id="{A81AD9F7-F940-C548-A659-EDF3777C2503}"/>
              </a:ext>
            </a:extLst>
          </p:cNvPr>
          <p:cNvSpPr txBox="1"/>
          <p:nvPr/>
        </p:nvSpPr>
        <p:spPr>
          <a:xfrm>
            <a:off x="1847850" y="5867401"/>
            <a:ext cx="5353050" cy="219291"/>
          </a:xfrm>
          <a:prstGeom prst="rect">
            <a:avLst/>
          </a:prstGeom>
          <a:noFill/>
        </p:spPr>
        <p:txBody>
          <a:bodyPr wrap="square" rtlCol="0">
            <a:spAutoFit/>
          </a:bodyPr>
          <a:lstStyle/>
          <a:p>
            <a:r>
              <a:rPr lang="en-US" sz="825" dirty="0"/>
              <a:t>https://</a:t>
            </a:r>
            <a:r>
              <a:rPr lang="en-US" sz="825" dirty="0" err="1"/>
              <a:t>public.ccsds.org</a:t>
            </a:r>
            <a:r>
              <a:rPr lang="en-US" sz="825" dirty="0"/>
              <a:t>/Pubs/350x1g2.pdf</a:t>
            </a:r>
          </a:p>
        </p:txBody>
      </p:sp>
    </p:spTree>
    <p:extLst>
      <p:ext uri="{BB962C8B-B14F-4D97-AF65-F5344CB8AC3E}">
        <p14:creationId xmlns:p14="http://schemas.microsoft.com/office/powerpoint/2010/main" val="61052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CFC6-6BC6-D849-A85B-D56908650C87}"/>
              </a:ext>
            </a:extLst>
          </p:cNvPr>
          <p:cNvSpPr>
            <a:spLocks noGrp="1"/>
          </p:cNvSpPr>
          <p:nvPr>
            <p:ph type="title"/>
          </p:nvPr>
        </p:nvSpPr>
        <p:spPr/>
        <p:txBody>
          <a:bodyPr/>
          <a:lstStyle/>
          <a:p>
            <a:r>
              <a:rPr lang="en-US" dirty="0"/>
              <a:t>Security Risk Analysis</a:t>
            </a:r>
          </a:p>
        </p:txBody>
      </p:sp>
      <p:sp>
        <p:nvSpPr>
          <p:cNvPr id="3" name="Content Placeholder 2">
            <a:extLst>
              <a:ext uri="{FF2B5EF4-FFF2-40B4-BE49-F238E27FC236}">
                <a16:creationId xmlns:a16="http://schemas.microsoft.com/office/drawing/2014/main" id="{4A393959-08D0-E54A-8E4A-86E00EA6BE79}"/>
              </a:ext>
            </a:extLst>
          </p:cNvPr>
          <p:cNvSpPr>
            <a:spLocks noGrp="1"/>
          </p:cNvSpPr>
          <p:nvPr>
            <p:ph idx="1"/>
          </p:nvPr>
        </p:nvSpPr>
        <p:spPr/>
        <p:txBody>
          <a:bodyPr/>
          <a:lstStyle/>
          <a:p>
            <a:r>
              <a:rPr lang="en-US" dirty="0"/>
              <a:t>Examine risks using a methodological approach</a:t>
            </a:r>
          </a:p>
          <a:p>
            <a:r>
              <a:rPr lang="en-US" dirty="0"/>
              <a:t>Identify threat actors</a:t>
            </a:r>
          </a:p>
          <a:p>
            <a:r>
              <a:rPr lang="en-US" dirty="0"/>
              <a:t>Codify likelihood and consequences (impact)</a:t>
            </a:r>
          </a:p>
          <a:p>
            <a:r>
              <a:rPr lang="en-US" dirty="0"/>
              <a:t>Analyze risks (from attack surface analysis) and rank them</a:t>
            </a:r>
          </a:p>
          <a:p>
            <a:r>
              <a:rPr lang="en-US" dirty="0"/>
              <a:t>Identify mitigations</a:t>
            </a:r>
          </a:p>
          <a:p>
            <a:r>
              <a:rPr lang="en-US" dirty="0"/>
              <a:t>Develop a plan to accomplish mitigations and apply them</a:t>
            </a:r>
          </a:p>
        </p:txBody>
      </p:sp>
      <p:sp>
        <p:nvSpPr>
          <p:cNvPr id="4" name="Slide Number Placeholder 3">
            <a:extLst>
              <a:ext uri="{FF2B5EF4-FFF2-40B4-BE49-F238E27FC236}">
                <a16:creationId xmlns:a16="http://schemas.microsoft.com/office/drawing/2014/main" id="{8078FEE4-46B6-1D47-9D59-D1EBD629FCAD}"/>
              </a:ext>
            </a:extLst>
          </p:cNvPr>
          <p:cNvSpPr>
            <a:spLocks noGrp="1"/>
          </p:cNvSpPr>
          <p:nvPr>
            <p:ph type="sldNum" sz="quarter" idx="12"/>
          </p:nvPr>
        </p:nvSpPr>
        <p:spPr/>
        <p:txBody>
          <a:bodyPr/>
          <a:lstStyle/>
          <a:p>
            <a:fld id="{511E60E2-5F03-4AD1-8874-AA9ACC93B38D}" type="slidenum">
              <a:rPr lang="en-US" smtClean="0"/>
              <a:pPr/>
              <a:t>9</a:t>
            </a:fld>
            <a:endParaRPr lang="en-US" dirty="0"/>
          </a:p>
        </p:txBody>
      </p:sp>
    </p:spTree>
    <p:extLst>
      <p:ext uri="{BB962C8B-B14F-4D97-AF65-F5344CB8AC3E}">
        <p14:creationId xmlns:p14="http://schemas.microsoft.com/office/powerpoint/2010/main" val="1634531230"/>
      </p:ext>
    </p:extLst>
  </p:cSld>
  <p:clrMapOvr>
    <a:masterClrMapping/>
  </p:clrMapOvr>
</p:sld>
</file>

<file path=ppt/theme/theme1.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1950</Words>
  <Application>Microsoft Office PowerPoint</Application>
  <PresentationFormat>On-screen Show (4:3)</PresentationFormat>
  <Paragraphs>301</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Gill Sans Std</vt:lpstr>
      <vt:lpstr>Wingdings</vt:lpstr>
      <vt:lpstr>Alternate V1 - DR_Slides</vt:lpstr>
      <vt:lpstr>Security Considerations for Small Satellites</vt:lpstr>
      <vt:lpstr>Outline</vt:lpstr>
      <vt:lpstr>Why do we care?</vt:lpstr>
      <vt:lpstr>Why do we care?</vt:lpstr>
      <vt:lpstr>Attack Surface Analysis</vt:lpstr>
      <vt:lpstr>Physical Attack Surfaces</vt:lpstr>
      <vt:lpstr>Logical Attack Surfaces</vt:lpstr>
      <vt:lpstr>Networking/Communication Attack Surfaces</vt:lpstr>
      <vt:lpstr>Security Risk Analysis</vt:lpstr>
      <vt:lpstr>Risk Analysis – Threat Actors</vt:lpstr>
      <vt:lpstr>Risk Consequence vs. Likelihood</vt:lpstr>
      <vt:lpstr>Risk Analysis – Attack Surfaces</vt:lpstr>
      <vt:lpstr>Risk Analysis – RF Attack Surfaces</vt:lpstr>
      <vt:lpstr>Evaluation of Attack Surfaces – Mitigations</vt:lpstr>
      <vt:lpstr>Evaluation of Attack Surfaces – Mitigations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Downing, Karen F.</dc:creator>
  <cp:lastModifiedBy>Downing, Karen F.</cp:lastModifiedBy>
  <cp:revision>9</cp:revision>
  <dcterms:created xsi:type="dcterms:W3CDTF">2018-11-14T16:55:24Z</dcterms:created>
  <dcterms:modified xsi:type="dcterms:W3CDTF">2018-11-16T21:10:55Z</dcterms:modified>
</cp:coreProperties>
</file>