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1" r:id="rId1"/>
  </p:sldMasterIdLst>
  <p:notesMasterIdLst>
    <p:notesMasterId r:id="rId15"/>
  </p:notesMasterIdLst>
  <p:handoutMasterIdLst>
    <p:handoutMasterId r:id="rId16"/>
  </p:handoutMasterIdLst>
  <p:sldIdLst>
    <p:sldId id="256" r:id="rId2"/>
    <p:sldId id="257" r:id="rId3"/>
    <p:sldId id="275" r:id="rId4"/>
    <p:sldId id="276" r:id="rId5"/>
    <p:sldId id="277" r:id="rId6"/>
    <p:sldId id="278" r:id="rId7"/>
    <p:sldId id="279" r:id="rId8"/>
    <p:sldId id="280" r:id="rId9"/>
    <p:sldId id="259" r:id="rId10"/>
    <p:sldId id="281" r:id="rId11"/>
    <p:sldId id="282" r:id="rId12"/>
    <p:sldId id="283" r:id="rId13"/>
    <p:sldId id="284" r:id="rId14"/>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4D54"/>
    <a:srgbClr val="E98F8A"/>
    <a:srgbClr val="DC40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5" autoAdjust="0"/>
    <p:restoredTop sz="94799" autoAdjust="0"/>
  </p:normalViewPr>
  <p:slideViewPr>
    <p:cSldViewPr snapToGrid="0" snapToObjects="1">
      <p:cViewPr varScale="1">
        <p:scale>
          <a:sx n="157" d="100"/>
          <a:sy n="157" d="100"/>
        </p:scale>
        <p:origin x="1086" y="2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769A9BA5-82F8-4840-8332-F5B1DD2F5987}" type="datetimeFigureOut">
              <a:rPr lang="en-US" smtClean="0"/>
              <a:t>11/16/2018</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288B95A9-0F52-954A-ADE2-6CC0EF8884F7}" type="slidenum">
              <a:rPr lang="en-US" smtClean="0"/>
              <a:t>‹#›</a:t>
            </a:fld>
            <a:endParaRPr lang="en-US"/>
          </a:p>
        </p:txBody>
      </p:sp>
    </p:spTree>
    <p:extLst>
      <p:ext uri="{BB962C8B-B14F-4D97-AF65-F5344CB8AC3E}">
        <p14:creationId xmlns:p14="http://schemas.microsoft.com/office/powerpoint/2010/main" val="20988298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4CB9A7A8-A31F-F842-8BBC-185BD80278A3}" type="datetimeFigureOut">
              <a:rPr lang="en-US" smtClean="0"/>
              <a:t>11/16/2018</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C518A76A-2EDC-F342-816B-38DB6BE7E55D}" type="slidenum">
              <a:rPr lang="en-US" smtClean="0"/>
              <a:t>‹#›</a:t>
            </a:fld>
            <a:endParaRPr lang="en-US"/>
          </a:p>
        </p:txBody>
      </p:sp>
    </p:spTree>
    <p:extLst>
      <p:ext uri="{BB962C8B-B14F-4D97-AF65-F5344CB8AC3E}">
        <p14:creationId xmlns:p14="http://schemas.microsoft.com/office/powerpoint/2010/main" val="39543247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09325" y="190441"/>
            <a:ext cx="4423728" cy="702791"/>
          </a:xfrm>
        </p:spPr>
        <p:txBody>
          <a:bodyPr anchor="ctr"/>
          <a:lstStyle>
            <a:lvl1pPr algn="l">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209325" y="958202"/>
            <a:ext cx="4423728" cy="577044"/>
          </a:xfrm>
        </p:spPr>
        <p:txBody>
          <a:bodyPr anchor="ct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998717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w/E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1870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58466"/>
            <a:ext cx="4040188" cy="4398766"/>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1870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58466"/>
            <a:ext cx="4041775" cy="4398766"/>
          </a:xfrm>
        </p:spPr>
        <p:txBody>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01824BCF-C1AF-844D-A3B8-F232FC8CF1AA}" type="slidenum">
              <a:rPr lang="en-US" smtClean="0"/>
              <a:t>‹#›</a:t>
            </a:fld>
            <a:endParaRPr lang="en-US"/>
          </a:p>
        </p:txBody>
      </p:sp>
    </p:spTree>
    <p:extLst>
      <p:ext uri="{BB962C8B-B14F-4D97-AF65-F5344CB8AC3E}">
        <p14:creationId xmlns:p14="http://schemas.microsoft.com/office/powerpoint/2010/main" val="100967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1824BCF-C1AF-844D-A3B8-F232FC8CF1AA}" type="slidenum">
              <a:rPr lang="en-US" smtClean="0"/>
              <a:t>‹#›</a:t>
            </a:fld>
            <a:endParaRPr lang="en-US"/>
          </a:p>
        </p:txBody>
      </p:sp>
    </p:spTree>
    <p:extLst>
      <p:ext uri="{BB962C8B-B14F-4D97-AF65-F5344CB8AC3E}">
        <p14:creationId xmlns:p14="http://schemas.microsoft.com/office/powerpoint/2010/main" val="1239034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w/E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1824BCF-C1AF-844D-A3B8-F232FC8CF1AA}" type="slidenum">
              <a:rPr lang="en-US" smtClean="0"/>
              <a:t>‹#›</a:t>
            </a:fld>
            <a:endParaRPr lang="en-US"/>
          </a:p>
        </p:txBody>
      </p:sp>
    </p:spTree>
    <p:extLst>
      <p:ext uri="{BB962C8B-B14F-4D97-AF65-F5344CB8AC3E}">
        <p14:creationId xmlns:p14="http://schemas.microsoft.com/office/powerpoint/2010/main" val="1462735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824BCF-C1AF-844D-A3B8-F232FC8CF1AA}" type="slidenum">
              <a:rPr lang="en-US" smtClean="0"/>
              <a:t>‹#›</a:t>
            </a:fld>
            <a:endParaRPr lang="en-US"/>
          </a:p>
        </p:txBody>
      </p:sp>
    </p:spTree>
    <p:extLst>
      <p:ext uri="{BB962C8B-B14F-4D97-AF65-F5344CB8AC3E}">
        <p14:creationId xmlns:p14="http://schemas.microsoft.com/office/powerpoint/2010/main" val="2791594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ECI">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824BCF-C1AF-844D-A3B8-F232FC8CF1AA}" type="slidenum">
              <a:rPr lang="en-US" smtClean="0"/>
              <a:t>‹#›</a:t>
            </a:fld>
            <a:endParaRPr lang="en-US"/>
          </a:p>
        </p:txBody>
      </p:sp>
      <p:sp>
        <p:nvSpPr>
          <p:cNvPr id="3" name="TextBox 2"/>
          <p:cNvSpPr txBox="1"/>
          <p:nvPr userDrawn="1"/>
        </p:nvSpPr>
        <p:spPr>
          <a:xfrm>
            <a:off x="209325" y="6356350"/>
            <a:ext cx="1018165" cy="323165"/>
          </a:xfrm>
          <a:prstGeom prst="rect">
            <a:avLst/>
          </a:prstGeom>
          <a:noFill/>
        </p:spPr>
        <p:txBody>
          <a:bodyPr wrap="none" rtlCol="0">
            <a:spAutoFit/>
          </a:bodyPr>
          <a:lstStyle/>
          <a:p>
            <a:r>
              <a:rPr lang="en-US" sz="1500" dirty="0" smtClean="0">
                <a:solidFill>
                  <a:schemeClr val="bg1"/>
                </a:solidFill>
                <a:latin typeface="Times New Roman"/>
                <a:cs typeface="Times New Roman"/>
              </a:rPr>
              <a:t>OUO//ECI</a:t>
            </a:r>
            <a:endParaRPr lang="en-US" sz="1500" dirty="0">
              <a:solidFill>
                <a:schemeClr val="bg1"/>
              </a:solidFill>
              <a:latin typeface="Times New Roman"/>
              <a:cs typeface="Times New Roman"/>
            </a:endParaRPr>
          </a:p>
        </p:txBody>
      </p:sp>
    </p:spTree>
    <p:extLst>
      <p:ext uri="{BB962C8B-B14F-4D97-AF65-F5344CB8AC3E}">
        <p14:creationId xmlns:p14="http://schemas.microsoft.com/office/powerpoint/2010/main" val="1915944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4077" y="125610"/>
            <a:ext cx="6729614" cy="683881"/>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3575050" y="809492"/>
            <a:ext cx="5111750" cy="531667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Text Placeholder 8"/>
          <p:cNvSpPr>
            <a:spLocks noGrp="1"/>
          </p:cNvSpPr>
          <p:nvPr>
            <p:ph type="body" sz="quarter" idx="13"/>
          </p:nvPr>
        </p:nvSpPr>
        <p:spPr>
          <a:xfrm>
            <a:off x="457200" y="920750"/>
            <a:ext cx="3008313" cy="514350"/>
          </a:xfrm>
        </p:spPr>
        <p:txBody>
          <a:bodyPr>
            <a:noAutofit/>
          </a:bodyPr>
          <a:lstStyle>
            <a:lvl1pPr marL="0" indent="0">
              <a:buFontTx/>
              <a:buNone/>
              <a:defRPr sz="2400"/>
            </a:lvl1pPr>
            <a:lvl2pPr marL="457200" indent="0">
              <a:buNone/>
              <a:defRPr/>
            </a:lvl2pPr>
          </a:lstStyle>
          <a:p>
            <a:pPr lvl="0"/>
            <a:r>
              <a:rPr lang="en-US" dirty="0" smtClean="0"/>
              <a:t>Click to edit Master text styles</a:t>
            </a:r>
          </a:p>
        </p:txBody>
      </p:sp>
    </p:spTree>
    <p:extLst>
      <p:ext uri="{BB962C8B-B14F-4D97-AF65-F5344CB8AC3E}">
        <p14:creationId xmlns:p14="http://schemas.microsoft.com/office/powerpoint/2010/main" val="1496799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w/ECI">
    <p:spTree>
      <p:nvGrpSpPr>
        <p:cNvPr id="1" name=""/>
        <p:cNvGrpSpPr/>
        <p:nvPr/>
      </p:nvGrpSpPr>
      <p:grpSpPr>
        <a:xfrm>
          <a:off x="0" y="0"/>
          <a:ext cx="0" cy="0"/>
          <a:chOff x="0" y="0"/>
          <a:chExt cx="0" cy="0"/>
        </a:xfrm>
      </p:grpSpPr>
      <p:sp>
        <p:nvSpPr>
          <p:cNvPr id="2" name="Title 1"/>
          <p:cNvSpPr>
            <a:spLocks noGrp="1"/>
          </p:cNvSpPr>
          <p:nvPr>
            <p:ph type="title"/>
          </p:nvPr>
        </p:nvSpPr>
        <p:spPr>
          <a:xfrm>
            <a:off x="604077" y="125610"/>
            <a:ext cx="6729614" cy="683881"/>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3575050" y="809492"/>
            <a:ext cx="5111750" cy="531667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Text Placeholder 8"/>
          <p:cNvSpPr>
            <a:spLocks noGrp="1"/>
          </p:cNvSpPr>
          <p:nvPr>
            <p:ph type="body" sz="quarter" idx="13"/>
          </p:nvPr>
        </p:nvSpPr>
        <p:spPr>
          <a:xfrm>
            <a:off x="457200" y="920750"/>
            <a:ext cx="3008313" cy="514350"/>
          </a:xfrm>
        </p:spPr>
        <p:txBody>
          <a:bodyPr>
            <a:noAutofit/>
          </a:bodyPr>
          <a:lstStyle>
            <a:lvl1pPr marL="0" indent="0">
              <a:buFontTx/>
              <a:buNone/>
              <a:defRPr sz="2400"/>
            </a:lvl1pPr>
            <a:lvl2pPr marL="457200" indent="0">
              <a:buNone/>
              <a:defRPr/>
            </a:lvl2pPr>
          </a:lstStyle>
          <a:p>
            <a:pPr lvl="0"/>
            <a:r>
              <a:rPr lang="en-US" dirty="0" smtClean="0"/>
              <a:t>Click to edit Master text styles</a:t>
            </a:r>
          </a:p>
        </p:txBody>
      </p:sp>
      <p:sp>
        <p:nvSpPr>
          <p:cNvPr id="8" name="TextBox 7"/>
          <p:cNvSpPr txBox="1"/>
          <p:nvPr userDrawn="1"/>
        </p:nvSpPr>
        <p:spPr>
          <a:xfrm>
            <a:off x="209325" y="6356350"/>
            <a:ext cx="1018165" cy="323165"/>
          </a:xfrm>
          <a:prstGeom prst="rect">
            <a:avLst/>
          </a:prstGeom>
          <a:noFill/>
        </p:spPr>
        <p:txBody>
          <a:bodyPr wrap="none" rtlCol="0">
            <a:spAutoFit/>
          </a:bodyPr>
          <a:lstStyle/>
          <a:p>
            <a:r>
              <a:rPr lang="en-US" sz="1500" dirty="0" smtClean="0">
                <a:solidFill>
                  <a:schemeClr val="bg1"/>
                </a:solidFill>
                <a:latin typeface="Times New Roman"/>
                <a:cs typeface="Times New Roman"/>
              </a:rPr>
              <a:t>OUO//ECI</a:t>
            </a:r>
            <a:endParaRPr lang="en-US" sz="1500" dirty="0">
              <a:solidFill>
                <a:schemeClr val="bg1"/>
              </a:solidFill>
              <a:latin typeface="Times New Roman"/>
              <a:cs typeface="Times New Roman"/>
            </a:endParaRPr>
          </a:p>
        </p:txBody>
      </p:sp>
    </p:spTree>
    <p:extLst>
      <p:ext uri="{BB962C8B-B14F-4D97-AF65-F5344CB8AC3E}">
        <p14:creationId xmlns:p14="http://schemas.microsoft.com/office/powerpoint/2010/main" val="546045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1824BCF-C1AF-844D-A3B8-F232FC8CF1AA}" type="slidenum">
              <a:rPr lang="en-US" smtClean="0"/>
              <a:t>‹#›</a:t>
            </a:fld>
            <a:endParaRPr lang="en-US"/>
          </a:p>
        </p:txBody>
      </p:sp>
    </p:spTree>
    <p:extLst>
      <p:ext uri="{BB962C8B-B14F-4D97-AF65-F5344CB8AC3E}">
        <p14:creationId xmlns:p14="http://schemas.microsoft.com/office/powerpoint/2010/main" val="3510137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w/ECI">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1824BCF-C1AF-844D-A3B8-F232FC8CF1AA}" type="slidenum">
              <a:rPr lang="en-US" smtClean="0"/>
              <a:t>‹#›</a:t>
            </a:fld>
            <a:endParaRPr lang="en-US"/>
          </a:p>
        </p:txBody>
      </p:sp>
      <p:sp>
        <p:nvSpPr>
          <p:cNvPr id="6" name="TextBox 5"/>
          <p:cNvSpPr txBox="1"/>
          <p:nvPr userDrawn="1"/>
        </p:nvSpPr>
        <p:spPr>
          <a:xfrm>
            <a:off x="209325" y="6356350"/>
            <a:ext cx="1018165" cy="323165"/>
          </a:xfrm>
          <a:prstGeom prst="rect">
            <a:avLst/>
          </a:prstGeom>
          <a:noFill/>
        </p:spPr>
        <p:txBody>
          <a:bodyPr wrap="none" rtlCol="0">
            <a:spAutoFit/>
          </a:bodyPr>
          <a:lstStyle/>
          <a:p>
            <a:r>
              <a:rPr lang="en-US" sz="1500" dirty="0" smtClean="0">
                <a:solidFill>
                  <a:schemeClr val="bg1"/>
                </a:solidFill>
                <a:latin typeface="Times New Roman"/>
                <a:cs typeface="Times New Roman"/>
              </a:rPr>
              <a:t>OUO//ECI</a:t>
            </a:r>
            <a:endParaRPr lang="en-US" sz="1500" dirty="0">
              <a:solidFill>
                <a:schemeClr val="bg1"/>
              </a:solidFill>
              <a:latin typeface="Times New Roman"/>
              <a:cs typeface="Times New Roman"/>
            </a:endParaRPr>
          </a:p>
        </p:txBody>
      </p:sp>
    </p:spTree>
    <p:extLst>
      <p:ext uri="{BB962C8B-B14F-4D97-AF65-F5344CB8AC3E}">
        <p14:creationId xmlns:p14="http://schemas.microsoft.com/office/powerpoint/2010/main" val="3970812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1824BCF-C1AF-844D-A3B8-F232FC8CF1AA}" type="slidenum">
              <a:rPr lang="en-US" smtClean="0"/>
              <a:t>‹#›</a:t>
            </a:fld>
            <a:endParaRPr lang="en-US"/>
          </a:p>
        </p:txBody>
      </p:sp>
    </p:spTree>
    <p:extLst>
      <p:ext uri="{BB962C8B-B14F-4D97-AF65-F5344CB8AC3E}">
        <p14:creationId xmlns:p14="http://schemas.microsoft.com/office/powerpoint/2010/main" val="237309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ECI">
    <p:spTree>
      <p:nvGrpSpPr>
        <p:cNvPr id="1" name=""/>
        <p:cNvGrpSpPr/>
        <p:nvPr/>
      </p:nvGrpSpPr>
      <p:grpSpPr>
        <a:xfrm>
          <a:off x="0" y="0"/>
          <a:ext cx="0" cy="0"/>
          <a:chOff x="0" y="0"/>
          <a:chExt cx="0" cy="0"/>
        </a:xfrm>
      </p:grpSpPr>
      <p:pic>
        <p:nvPicPr>
          <p:cNvPr id="7" name="Imag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09325" y="190441"/>
            <a:ext cx="4423728" cy="702791"/>
          </a:xfrm>
        </p:spPr>
        <p:txBody>
          <a:bodyPr anchor="ctr"/>
          <a:lstStyle>
            <a:lvl1pPr algn="l">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209325" y="958202"/>
            <a:ext cx="4423728" cy="577044"/>
          </a:xfrm>
        </p:spPr>
        <p:txBody>
          <a:bodyPr anchor="ct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43600" y="5397910"/>
            <a:ext cx="3047289" cy="1317215"/>
          </a:xfrm>
          <a:prstGeom prst="rect">
            <a:avLst/>
          </a:prstGeom>
        </p:spPr>
      </p:pic>
      <p:sp>
        <p:nvSpPr>
          <p:cNvPr id="9" name="TextBox 8"/>
          <p:cNvSpPr txBox="1"/>
          <p:nvPr userDrawn="1"/>
        </p:nvSpPr>
        <p:spPr>
          <a:xfrm>
            <a:off x="209325" y="6356350"/>
            <a:ext cx="4027552" cy="323165"/>
          </a:xfrm>
          <a:prstGeom prst="rect">
            <a:avLst/>
          </a:prstGeom>
          <a:noFill/>
        </p:spPr>
        <p:txBody>
          <a:bodyPr wrap="none" rtlCol="0">
            <a:spAutoFit/>
          </a:bodyPr>
          <a:lstStyle/>
          <a:p>
            <a:pPr algn="l"/>
            <a:r>
              <a:rPr lang="en-US" sz="1500" dirty="0" smtClean="0">
                <a:solidFill>
                  <a:schemeClr val="bg1"/>
                </a:solidFill>
                <a:latin typeface="Times New Roman"/>
                <a:cs typeface="Times New Roman"/>
              </a:rPr>
              <a:t>Official Use Only//</a:t>
            </a:r>
            <a:r>
              <a:rPr lang="en-US" sz="1500" baseline="0" dirty="0" smtClean="0">
                <a:solidFill>
                  <a:schemeClr val="bg1"/>
                </a:solidFill>
                <a:latin typeface="Times New Roman"/>
                <a:cs typeface="Times New Roman"/>
              </a:rPr>
              <a:t>Export Controlled Information</a:t>
            </a:r>
            <a:endParaRPr lang="en-US" sz="1500" dirty="0">
              <a:solidFill>
                <a:schemeClr val="bg1"/>
              </a:solidFill>
              <a:latin typeface="Times New Roman"/>
              <a:cs typeface="Times New Roman"/>
            </a:endParaRPr>
          </a:p>
        </p:txBody>
      </p:sp>
      <p:sp>
        <p:nvSpPr>
          <p:cNvPr id="10" name="TextBox 9"/>
          <p:cNvSpPr txBox="1"/>
          <p:nvPr userDrawn="1"/>
        </p:nvSpPr>
        <p:spPr>
          <a:xfrm>
            <a:off x="4170214" y="6361250"/>
            <a:ext cx="1773386" cy="323165"/>
          </a:xfrm>
          <a:prstGeom prst="rect">
            <a:avLst/>
          </a:prstGeom>
          <a:noFill/>
        </p:spPr>
        <p:txBody>
          <a:bodyPr wrap="square" rtlCol="0">
            <a:spAutoFit/>
          </a:bodyPr>
          <a:lstStyle/>
          <a:p>
            <a:r>
              <a:rPr lang="en-US" sz="1500" dirty="0" smtClean="0">
                <a:solidFill>
                  <a:schemeClr val="bg1"/>
                </a:solidFill>
                <a:latin typeface="Times New Roman"/>
                <a:cs typeface="Times New Roman"/>
              </a:rPr>
              <a:t>LAUR/LACP</a:t>
            </a:r>
            <a:endParaRPr lang="en-US" sz="1500" dirty="0">
              <a:solidFill>
                <a:schemeClr val="bg1"/>
              </a:solidFill>
              <a:latin typeface="Times New Roman"/>
              <a:cs typeface="Times New Roman"/>
            </a:endParaRPr>
          </a:p>
        </p:txBody>
      </p:sp>
      <p:sp>
        <p:nvSpPr>
          <p:cNvPr id="11" name="Text Box 66"/>
          <p:cNvSpPr txBox="1">
            <a:spLocks noChangeArrowheads="1"/>
          </p:cNvSpPr>
          <p:nvPr userDrawn="1"/>
        </p:nvSpPr>
        <p:spPr bwMode="auto">
          <a:xfrm>
            <a:off x="5883729" y="2133600"/>
            <a:ext cx="3260271" cy="1828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just">
              <a:lnSpc>
                <a:spcPct val="115000"/>
              </a:lnSpc>
              <a:spcBef>
                <a:spcPts val="0"/>
              </a:spcBef>
              <a:spcAft>
                <a:spcPts val="0"/>
              </a:spcAft>
            </a:pPr>
            <a:r>
              <a:rPr lang="en-US" sz="800" dirty="0">
                <a:effectLst/>
                <a:latin typeface="Helvetica"/>
                <a:ea typeface="Calibri"/>
                <a:cs typeface="Helvetica"/>
              </a:rPr>
              <a:t>OFFICIAL USE </a:t>
            </a:r>
            <a:r>
              <a:rPr lang="en-US" sz="800" dirty="0" smtClean="0">
                <a:effectLst/>
                <a:latin typeface="Helvetica"/>
                <a:ea typeface="Calibri"/>
                <a:cs typeface="Helvetica"/>
              </a:rPr>
              <a:t>ONLY</a:t>
            </a:r>
          </a:p>
          <a:p>
            <a:pPr marL="0" marR="0" algn="just">
              <a:lnSpc>
                <a:spcPct val="115000"/>
              </a:lnSpc>
              <a:spcBef>
                <a:spcPts val="0"/>
              </a:spcBef>
              <a:spcAft>
                <a:spcPts val="0"/>
              </a:spcAft>
            </a:pPr>
            <a:endParaRPr lang="en-US" sz="800" dirty="0" smtClean="0">
              <a:effectLst/>
              <a:latin typeface="Helvetica"/>
              <a:ea typeface="Calibri"/>
              <a:cs typeface="Helvetica"/>
            </a:endParaRPr>
          </a:p>
          <a:p>
            <a:pPr marL="0" marR="0" algn="just">
              <a:lnSpc>
                <a:spcPct val="115000"/>
              </a:lnSpc>
              <a:spcBef>
                <a:spcPts val="0"/>
              </a:spcBef>
              <a:spcAft>
                <a:spcPts val="0"/>
              </a:spcAft>
            </a:pPr>
            <a:r>
              <a:rPr lang="en-US" sz="750" dirty="0" smtClean="0">
                <a:effectLst/>
                <a:latin typeface="Helvetica"/>
                <a:ea typeface="Calibri"/>
                <a:cs typeface="Helvetica"/>
              </a:rPr>
              <a:t>May </a:t>
            </a:r>
            <a:r>
              <a:rPr lang="en-US" sz="750" dirty="0">
                <a:effectLst/>
                <a:latin typeface="Helvetica"/>
                <a:ea typeface="Calibri"/>
                <a:cs typeface="Helvetica"/>
              </a:rPr>
              <a:t>be exempt from public release under the Freedom of Information Act (5 U.S.C 553), exemption and category: </a:t>
            </a:r>
            <a:endParaRPr lang="en-US" sz="750" dirty="0" smtClean="0">
              <a:effectLst/>
              <a:latin typeface="Helvetica"/>
              <a:ea typeface="Calibri"/>
              <a:cs typeface="Helvetica"/>
            </a:endParaRPr>
          </a:p>
          <a:p>
            <a:pPr marL="0" marR="0" algn="just">
              <a:lnSpc>
                <a:spcPct val="115000"/>
              </a:lnSpc>
              <a:spcBef>
                <a:spcPts val="0"/>
              </a:spcBef>
              <a:spcAft>
                <a:spcPts val="0"/>
              </a:spcAft>
            </a:pPr>
            <a:r>
              <a:rPr lang="en-US" sz="750" u="sng" dirty="0" smtClean="0">
                <a:effectLst/>
                <a:latin typeface="Helvetica"/>
                <a:ea typeface="Calibri"/>
                <a:cs typeface="Helvetica"/>
              </a:rPr>
              <a:t>Exemption </a:t>
            </a:r>
            <a:r>
              <a:rPr lang="en-US" sz="750" u="sng" dirty="0">
                <a:effectLst/>
                <a:latin typeface="Helvetica"/>
                <a:ea typeface="Calibri"/>
                <a:cs typeface="Helvetica"/>
              </a:rPr>
              <a:t>3, Statutory </a:t>
            </a:r>
            <a:r>
              <a:rPr lang="en-US" sz="750" u="sng" dirty="0" smtClean="0">
                <a:effectLst/>
                <a:latin typeface="Helvetica"/>
                <a:ea typeface="Calibri"/>
                <a:cs typeface="Helvetica"/>
              </a:rPr>
              <a:t>Exemption    		           </a:t>
            </a:r>
            <a:r>
              <a:rPr lang="en-US" sz="750" u="none" baseline="0" dirty="0" smtClean="0">
                <a:effectLst/>
                <a:latin typeface="Helvetica"/>
                <a:ea typeface="Calibri"/>
                <a:cs typeface="Helvetica"/>
              </a:rPr>
              <a:t>      </a:t>
            </a:r>
            <a:r>
              <a:rPr lang="en-US" sz="750" u="sng" baseline="0" dirty="0" smtClean="0">
                <a:effectLst/>
                <a:latin typeface="Helvetica"/>
                <a:ea typeface="Calibri"/>
                <a:cs typeface="Helvetica"/>
              </a:rPr>
              <a:t>         </a:t>
            </a:r>
            <a:r>
              <a:rPr lang="en-US" sz="750" u="sng" dirty="0" smtClean="0">
                <a:effectLst/>
                <a:latin typeface="Helvetica"/>
                <a:ea typeface="Calibri"/>
                <a:cs typeface="Helvetica"/>
              </a:rPr>
              <a:t>          </a:t>
            </a:r>
          </a:p>
          <a:p>
            <a:pPr marL="0" marR="0" algn="just">
              <a:lnSpc>
                <a:spcPct val="115000"/>
              </a:lnSpc>
              <a:spcBef>
                <a:spcPts val="0"/>
              </a:spcBef>
              <a:spcAft>
                <a:spcPts val="0"/>
              </a:spcAft>
            </a:pPr>
            <a:endParaRPr lang="en-US" sz="1000" dirty="0">
              <a:effectLst/>
              <a:latin typeface="Helvetica"/>
              <a:ea typeface="Calibri"/>
              <a:cs typeface="Helvetica"/>
            </a:endParaRPr>
          </a:p>
          <a:p>
            <a:pPr marL="0" marR="0" algn="just">
              <a:lnSpc>
                <a:spcPct val="115000"/>
              </a:lnSpc>
              <a:spcBef>
                <a:spcPts val="0"/>
              </a:spcBef>
              <a:spcAft>
                <a:spcPts val="0"/>
              </a:spcAft>
            </a:pPr>
            <a:r>
              <a:rPr lang="en-US" sz="750" dirty="0">
                <a:effectLst/>
                <a:latin typeface="Helvetica"/>
                <a:ea typeface="Calibri"/>
                <a:cs typeface="Helvetica"/>
              </a:rPr>
              <a:t>Department of Energy review required before public release</a:t>
            </a:r>
            <a:br>
              <a:rPr lang="en-US" sz="750" dirty="0">
                <a:effectLst/>
                <a:latin typeface="Helvetica"/>
                <a:ea typeface="Calibri"/>
                <a:cs typeface="Helvetica"/>
              </a:rPr>
            </a:br>
            <a:endParaRPr lang="en-US" sz="750" dirty="0" smtClean="0">
              <a:effectLst/>
              <a:latin typeface="Helvetica"/>
              <a:ea typeface="Calibri"/>
              <a:cs typeface="Helvetica"/>
            </a:endParaRPr>
          </a:p>
          <a:p>
            <a:pPr marL="0" marR="0" algn="just">
              <a:lnSpc>
                <a:spcPct val="115000"/>
              </a:lnSpc>
              <a:spcBef>
                <a:spcPts val="0"/>
              </a:spcBef>
              <a:spcAft>
                <a:spcPts val="0"/>
              </a:spcAft>
            </a:pPr>
            <a:r>
              <a:rPr lang="de-DE" sz="750" dirty="0" smtClean="0">
                <a:effectLst/>
                <a:latin typeface="Helvetica"/>
                <a:ea typeface="Calibri"/>
                <a:cs typeface="Helvetica"/>
              </a:rPr>
              <a:t>Name</a:t>
            </a:r>
            <a:r>
              <a:rPr lang="de-DE" sz="750" dirty="0">
                <a:effectLst/>
                <a:latin typeface="Helvetica"/>
                <a:ea typeface="Calibri"/>
                <a:cs typeface="Helvetica"/>
              </a:rPr>
              <a:t>/</a:t>
            </a:r>
            <a:r>
              <a:rPr lang="de-DE" sz="750" dirty="0" err="1">
                <a:effectLst/>
                <a:latin typeface="Helvetica"/>
                <a:ea typeface="Calibri"/>
                <a:cs typeface="Helvetica"/>
              </a:rPr>
              <a:t>Org</a:t>
            </a:r>
            <a:r>
              <a:rPr lang="de-DE" sz="750" dirty="0">
                <a:effectLst/>
                <a:latin typeface="Helvetica"/>
                <a:ea typeface="Calibri"/>
                <a:cs typeface="Helvetica"/>
              </a:rPr>
              <a:t>: </a:t>
            </a:r>
            <a:r>
              <a:rPr lang="de-DE" sz="750" u="sng" dirty="0">
                <a:effectLst/>
                <a:latin typeface="Helvetica"/>
                <a:ea typeface="Calibri"/>
                <a:cs typeface="Helvetica"/>
              </a:rPr>
              <a:t>  </a:t>
            </a:r>
            <a:r>
              <a:rPr lang="de-DE" sz="750" u="sng" dirty="0" smtClean="0">
                <a:effectLst/>
                <a:latin typeface="Helvetica"/>
                <a:ea typeface="Calibri"/>
                <a:cs typeface="Helvetica"/>
              </a:rPr>
              <a:t>			           </a:t>
            </a:r>
            <a:r>
              <a:rPr lang="de-DE" sz="750" dirty="0">
                <a:effectLst/>
                <a:latin typeface="Helvetica"/>
                <a:ea typeface="Calibri"/>
                <a:cs typeface="Helvetica"/>
              </a:rPr>
              <a:t/>
            </a:r>
            <a:br>
              <a:rPr lang="de-DE" sz="750" dirty="0">
                <a:effectLst/>
                <a:latin typeface="Helvetica"/>
                <a:ea typeface="Calibri"/>
                <a:cs typeface="Helvetica"/>
              </a:rPr>
            </a:br>
            <a:endParaRPr lang="de-DE" sz="750" dirty="0" smtClean="0">
              <a:effectLst/>
              <a:latin typeface="Helvetica"/>
              <a:ea typeface="Calibri"/>
              <a:cs typeface="Helvetica"/>
            </a:endParaRPr>
          </a:p>
          <a:p>
            <a:pPr marL="0" marR="0" algn="just">
              <a:lnSpc>
                <a:spcPct val="115000"/>
              </a:lnSpc>
              <a:spcBef>
                <a:spcPts val="0"/>
              </a:spcBef>
              <a:spcAft>
                <a:spcPts val="0"/>
              </a:spcAft>
            </a:pPr>
            <a:r>
              <a:rPr lang="de-DE" sz="750" dirty="0" smtClean="0">
                <a:effectLst/>
                <a:latin typeface="Helvetica"/>
                <a:ea typeface="Calibri"/>
                <a:cs typeface="Helvetica"/>
              </a:rPr>
              <a:t>Date</a:t>
            </a:r>
            <a:r>
              <a:rPr lang="de-DE" sz="750" dirty="0">
                <a:effectLst/>
                <a:latin typeface="Helvetica"/>
                <a:ea typeface="Calibri"/>
                <a:cs typeface="Helvetica"/>
              </a:rPr>
              <a:t>:          </a:t>
            </a:r>
            <a:r>
              <a:rPr lang="de-DE" sz="750" u="sng" dirty="0">
                <a:effectLst/>
                <a:latin typeface="Helvetica"/>
                <a:ea typeface="Calibri"/>
                <a:cs typeface="Helvetica"/>
              </a:rPr>
              <a:t>  </a:t>
            </a:r>
            <a:r>
              <a:rPr lang="de-DE" sz="750" u="sng" dirty="0" smtClean="0">
                <a:effectLst/>
                <a:latin typeface="Helvetica"/>
                <a:ea typeface="Calibri"/>
                <a:cs typeface="Helvetica"/>
              </a:rPr>
              <a:t>			           </a:t>
            </a:r>
            <a:endParaRPr lang="en-US" sz="1000" dirty="0">
              <a:effectLst/>
              <a:latin typeface="Helvetica"/>
              <a:ea typeface="Calibri"/>
              <a:cs typeface="Helvetica"/>
            </a:endParaRPr>
          </a:p>
          <a:p>
            <a:pPr marL="0" marR="0" algn="just">
              <a:lnSpc>
                <a:spcPct val="115000"/>
              </a:lnSpc>
              <a:spcBef>
                <a:spcPts val="0"/>
              </a:spcBef>
              <a:spcAft>
                <a:spcPts val="0"/>
              </a:spcAft>
            </a:pPr>
            <a:endParaRPr lang="en-US" sz="750" dirty="0" smtClean="0">
              <a:effectLst/>
              <a:latin typeface="Helvetica"/>
              <a:ea typeface="Calibri"/>
              <a:cs typeface="Helvetica"/>
            </a:endParaRPr>
          </a:p>
          <a:p>
            <a:pPr marL="0" marR="0" algn="just">
              <a:lnSpc>
                <a:spcPct val="115000"/>
              </a:lnSpc>
              <a:spcBef>
                <a:spcPts val="0"/>
              </a:spcBef>
              <a:spcAft>
                <a:spcPts val="0"/>
              </a:spcAft>
            </a:pPr>
            <a:r>
              <a:rPr lang="en-US" sz="750" dirty="0" smtClean="0">
                <a:effectLst/>
                <a:latin typeface="Helvetica"/>
                <a:ea typeface="Calibri"/>
                <a:cs typeface="Helvetica"/>
              </a:rPr>
              <a:t>Guidance </a:t>
            </a:r>
            <a:r>
              <a:rPr lang="en-US" sz="750" dirty="0">
                <a:effectLst/>
                <a:latin typeface="Helvetica"/>
                <a:ea typeface="Calibri"/>
                <a:cs typeface="Helvetica"/>
              </a:rPr>
              <a:t>(if applicable)</a:t>
            </a:r>
            <a:r>
              <a:rPr lang="en-US" sz="750" dirty="0" smtClean="0">
                <a:effectLst/>
                <a:latin typeface="Helvetica"/>
                <a:ea typeface="Calibri"/>
                <a:cs typeface="Helvetica"/>
              </a:rPr>
              <a:t>: </a:t>
            </a:r>
            <a:r>
              <a:rPr lang="en-US" sz="750" u="sng" dirty="0" smtClean="0">
                <a:effectLst/>
                <a:latin typeface="Helvetica"/>
                <a:ea typeface="Calibri"/>
                <a:cs typeface="Helvetica"/>
              </a:rPr>
              <a:t>		</a:t>
            </a:r>
            <a:r>
              <a:rPr lang="en-US" sz="750" u="sng" baseline="0" dirty="0" smtClean="0">
                <a:effectLst/>
                <a:latin typeface="Helvetica"/>
                <a:ea typeface="Calibri"/>
                <a:cs typeface="Helvetica"/>
              </a:rPr>
              <a:t>           </a:t>
            </a:r>
            <a:endParaRPr lang="en-US" sz="1000" dirty="0">
              <a:effectLst/>
              <a:latin typeface="Helvetica"/>
              <a:ea typeface="Calibri"/>
              <a:cs typeface="Helvetica"/>
            </a:endParaRPr>
          </a:p>
        </p:txBody>
      </p:sp>
      <p:sp>
        <p:nvSpPr>
          <p:cNvPr id="12" name="Text Box 67"/>
          <p:cNvSpPr txBox="1">
            <a:spLocks noChangeArrowheads="1"/>
          </p:cNvSpPr>
          <p:nvPr userDrawn="1"/>
        </p:nvSpPr>
        <p:spPr bwMode="auto">
          <a:xfrm>
            <a:off x="5896776" y="4038600"/>
            <a:ext cx="3247224" cy="1295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just">
              <a:lnSpc>
                <a:spcPct val="115000"/>
              </a:lnSpc>
              <a:spcBef>
                <a:spcPts val="0"/>
              </a:spcBef>
              <a:spcAft>
                <a:spcPts val="1000"/>
              </a:spcAft>
            </a:pPr>
            <a:r>
              <a:rPr lang="en-US" sz="800" dirty="0">
                <a:effectLst/>
                <a:latin typeface="Helvetica"/>
                <a:ea typeface="Calibri"/>
                <a:cs typeface="Helvetica"/>
              </a:rPr>
              <a:t>EXPORT CONTROLLED INFORMATION</a:t>
            </a:r>
            <a:br>
              <a:rPr lang="en-US" sz="800" dirty="0">
                <a:effectLst/>
                <a:latin typeface="Helvetica"/>
                <a:ea typeface="Calibri"/>
                <a:cs typeface="Helvetica"/>
              </a:rPr>
            </a:br>
            <a:r>
              <a:rPr lang="en-US" sz="750" dirty="0">
                <a:effectLst/>
                <a:latin typeface="Helvetica"/>
                <a:ea typeface="Calibri"/>
                <a:cs typeface="Helvetica"/>
              </a:rPr>
              <a:t>This document contains technical data, the export of which is restricted by the Arms Export Control Act (22 U.S.C. 2751, et seq.), the Atomic Energy Act of 1954, as amended (42 U.S.C. 2077), or the Export Administration Act of 1979, as amended (50 U.S.C. 2401, et seq.). Violations of these laws may result in severe administrative, civil, or criminal penalties. Distribution authorized to U.S. Government agencies and their contractors; other requests shall be approved by the cognizant DOE Departmental Element.</a:t>
            </a:r>
            <a:endParaRPr lang="en-US" sz="1000" dirty="0">
              <a:effectLst/>
              <a:latin typeface="Helvetica"/>
              <a:ea typeface="Calibri"/>
              <a:cs typeface="Helvetica"/>
            </a:endParaRPr>
          </a:p>
        </p:txBody>
      </p:sp>
      <p:sp>
        <p:nvSpPr>
          <p:cNvPr id="17" name="Content Placeholder 16"/>
          <p:cNvSpPr>
            <a:spLocks noGrp="1"/>
          </p:cNvSpPr>
          <p:nvPr>
            <p:ph sz="quarter" idx="13"/>
          </p:nvPr>
        </p:nvSpPr>
        <p:spPr>
          <a:xfrm>
            <a:off x="6405969" y="3167724"/>
            <a:ext cx="2584591" cy="195262"/>
          </a:xfrm>
        </p:spPr>
        <p:txBody>
          <a:bodyPr>
            <a:noAutofit/>
          </a:bodyPr>
          <a:lstStyle>
            <a:lvl1pPr marL="0" indent="0">
              <a:buFontTx/>
              <a:buNone/>
              <a:defRPr sz="11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27" name="Content Placeholder 26"/>
          <p:cNvSpPr>
            <a:spLocks noGrp="1"/>
          </p:cNvSpPr>
          <p:nvPr>
            <p:ph sz="quarter" idx="14"/>
          </p:nvPr>
        </p:nvSpPr>
        <p:spPr>
          <a:xfrm>
            <a:off x="6405969" y="3377478"/>
            <a:ext cx="2584591" cy="293148"/>
          </a:xfrm>
        </p:spPr>
        <p:txBody>
          <a:bodyPr>
            <a:noAutofit/>
          </a:bodyPr>
          <a:lstStyle>
            <a:lvl1pPr marL="0" indent="0">
              <a:buFontTx/>
              <a:buNone/>
              <a:defRPr sz="1100" b="1"/>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r>
              <a:rPr lang="en-US" dirty="0" smtClean="0"/>
              <a:t>Click to edit Master text styles</a:t>
            </a:r>
            <a:endParaRPr lang="en-US" dirty="0"/>
          </a:p>
        </p:txBody>
      </p:sp>
      <p:sp>
        <p:nvSpPr>
          <p:cNvPr id="28" name="Content Placeholder 26"/>
          <p:cNvSpPr>
            <a:spLocks noGrp="1"/>
          </p:cNvSpPr>
          <p:nvPr>
            <p:ph sz="quarter" idx="15" hasCustomPrompt="1"/>
          </p:nvPr>
        </p:nvSpPr>
        <p:spPr>
          <a:xfrm>
            <a:off x="7004928" y="3654170"/>
            <a:ext cx="1985961" cy="308229"/>
          </a:xfrm>
        </p:spPr>
        <p:txBody>
          <a:bodyPr>
            <a:noAutofit/>
          </a:bodyPr>
          <a:lstStyle>
            <a:lvl1pPr marL="0" indent="0">
              <a:buFontTx/>
              <a:buNone/>
              <a:defRPr sz="1100" b="1"/>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r>
              <a:rPr lang="en-US" dirty="0" smtClean="0"/>
              <a:t>Click to edit Master text level</a:t>
            </a:r>
            <a:endParaRPr lang="en-US" dirty="0"/>
          </a:p>
        </p:txBody>
      </p:sp>
      <p:sp>
        <p:nvSpPr>
          <p:cNvPr id="14" name="ZoneTexte 1"/>
          <p:cNvSpPr txBox="1"/>
          <p:nvPr userDrawn="1"/>
        </p:nvSpPr>
        <p:spPr>
          <a:xfrm>
            <a:off x="209325" y="5710019"/>
            <a:ext cx="3292889" cy="646331"/>
          </a:xfrm>
          <a:prstGeom prst="rect">
            <a:avLst/>
          </a:prstGeom>
          <a:solidFill>
            <a:srgbClr val="BFBFBF">
              <a:alpha val="61176"/>
            </a:srgbClr>
          </a:solidFill>
        </p:spPr>
        <p:txBody>
          <a:bodyPr wrap="none" rtlCol="0">
            <a:spAutoFit/>
          </a:bodyPr>
          <a:lstStyle/>
          <a:p>
            <a:r>
              <a:rPr lang="en-US" sz="1800" b="1" dirty="0" smtClean="0"/>
              <a:t>SuperCam CDR</a:t>
            </a:r>
          </a:p>
          <a:p>
            <a:r>
              <a:rPr lang="en-US" sz="1800" b="1" dirty="0" smtClean="0"/>
              <a:t>Los Alamos, December</a:t>
            </a:r>
            <a:r>
              <a:rPr lang="en-US" sz="1800" b="1" baseline="0" dirty="0" smtClean="0"/>
              <a:t> 7-8, 2016</a:t>
            </a:r>
            <a:endParaRPr lang="en-US" sz="1800" b="1" dirty="0"/>
          </a:p>
        </p:txBody>
      </p:sp>
    </p:spTree>
    <p:extLst>
      <p:ext uri="{BB962C8B-B14F-4D97-AF65-F5344CB8AC3E}">
        <p14:creationId xmlns:p14="http://schemas.microsoft.com/office/powerpoint/2010/main" val="39715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w/E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824BCF-C1AF-844D-A3B8-F232FC8CF1AA}" type="slidenum">
              <a:rPr lang="en-US" smtClean="0"/>
              <a:t>‹#›</a:t>
            </a:fld>
            <a:endParaRPr lang="en-US"/>
          </a:p>
        </p:txBody>
      </p:sp>
      <p:sp>
        <p:nvSpPr>
          <p:cNvPr id="8" name="TextBox 7"/>
          <p:cNvSpPr txBox="1"/>
          <p:nvPr userDrawn="1"/>
        </p:nvSpPr>
        <p:spPr>
          <a:xfrm>
            <a:off x="209325" y="6356350"/>
            <a:ext cx="1018165" cy="323165"/>
          </a:xfrm>
          <a:prstGeom prst="rect">
            <a:avLst/>
          </a:prstGeom>
          <a:noFill/>
        </p:spPr>
        <p:txBody>
          <a:bodyPr wrap="none" rtlCol="0">
            <a:spAutoFit/>
          </a:bodyPr>
          <a:lstStyle/>
          <a:p>
            <a:r>
              <a:rPr lang="en-US" sz="1500" dirty="0" smtClean="0">
                <a:solidFill>
                  <a:schemeClr val="bg1"/>
                </a:solidFill>
                <a:latin typeface="Times New Roman"/>
                <a:cs typeface="Times New Roman"/>
              </a:rPr>
              <a:t>OUO//ECI</a:t>
            </a:r>
            <a:endParaRPr lang="en-US" sz="1500" dirty="0">
              <a:solidFill>
                <a:schemeClr val="bg1"/>
              </a:solidFill>
              <a:latin typeface="Times New Roman"/>
              <a:cs typeface="Times New Roman"/>
            </a:endParaRPr>
          </a:p>
        </p:txBody>
      </p:sp>
    </p:spTree>
    <p:extLst>
      <p:ext uri="{BB962C8B-B14F-4D97-AF65-F5344CB8AC3E}">
        <p14:creationId xmlns:p14="http://schemas.microsoft.com/office/powerpoint/2010/main" val="1618812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7404"/>
            <a:ext cx="2057400" cy="5387307"/>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7404"/>
            <a:ext cx="6019800" cy="5387307"/>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824BCF-C1AF-844D-A3B8-F232FC8CF1AA}" type="slidenum">
              <a:rPr lang="en-US" smtClean="0"/>
              <a:t>‹#›</a:t>
            </a:fld>
            <a:endParaRPr lang="en-US"/>
          </a:p>
        </p:txBody>
      </p:sp>
    </p:spTree>
    <p:extLst>
      <p:ext uri="{BB962C8B-B14F-4D97-AF65-F5344CB8AC3E}">
        <p14:creationId xmlns:p14="http://schemas.microsoft.com/office/powerpoint/2010/main" val="2112408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w/EC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7403"/>
            <a:ext cx="2057400" cy="5331481"/>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7404"/>
            <a:ext cx="6019800" cy="533148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824BCF-C1AF-844D-A3B8-F232FC8CF1AA}" type="slidenum">
              <a:rPr lang="en-US" smtClean="0"/>
              <a:t>‹#›</a:t>
            </a:fld>
            <a:endParaRPr lang="en-US"/>
          </a:p>
        </p:txBody>
      </p:sp>
      <p:sp>
        <p:nvSpPr>
          <p:cNvPr id="5" name="TextBox 4"/>
          <p:cNvSpPr txBox="1"/>
          <p:nvPr userDrawn="1"/>
        </p:nvSpPr>
        <p:spPr>
          <a:xfrm>
            <a:off x="209325" y="6356350"/>
            <a:ext cx="1018165" cy="323165"/>
          </a:xfrm>
          <a:prstGeom prst="rect">
            <a:avLst/>
          </a:prstGeom>
          <a:noFill/>
        </p:spPr>
        <p:txBody>
          <a:bodyPr wrap="none" rtlCol="0">
            <a:spAutoFit/>
          </a:bodyPr>
          <a:lstStyle/>
          <a:p>
            <a:r>
              <a:rPr lang="en-US" sz="1500" dirty="0" smtClean="0">
                <a:solidFill>
                  <a:schemeClr val="bg1"/>
                </a:solidFill>
                <a:latin typeface="Times New Roman"/>
                <a:cs typeface="Times New Roman"/>
              </a:rPr>
              <a:t>OUO//ECI</a:t>
            </a:r>
            <a:endParaRPr lang="en-US" sz="1500" dirty="0">
              <a:solidFill>
                <a:schemeClr val="bg1"/>
              </a:solidFill>
              <a:latin typeface="Times New Roman"/>
              <a:cs typeface="Times New Roman"/>
            </a:endParaRPr>
          </a:p>
        </p:txBody>
      </p:sp>
    </p:spTree>
    <p:extLst>
      <p:ext uri="{BB962C8B-B14F-4D97-AF65-F5344CB8AC3E}">
        <p14:creationId xmlns:p14="http://schemas.microsoft.com/office/powerpoint/2010/main" val="230245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824BCF-C1AF-844D-A3B8-F232FC8CF1AA}" type="slidenum">
              <a:rPr lang="en-US" smtClean="0"/>
              <a:t>‹#›</a:t>
            </a:fld>
            <a:endParaRPr lang="en-US"/>
          </a:p>
        </p:txBody>
      </p:sp>
      <p:pic>
        <p:nvPicPr>
          <p:cNvPr id="5" name="Picture 4"/>
          <p:cNvPicPr>
            <a:picLocks noChangeAspect="1"/>
          </p:cNvPicPr>
          <p:nvPr userDrawn="1"/>
        </p:nvPicPr>
        <p:blipFill>
          <a:blip r:embed="rId2"/>
          <a:stretch>
            <a:fillRect/>
          </a:stretch>
        </p:blipFill>
        <p:spPr>
          <a:xfrm>
            <a:off x="7217649" y="40265"/>
            <a:ext cx="1856556" cy="928278"/>
          </a:xfrm>
          <a:prstGeom prst="rect">
            <a:avLst/>
          </a:prstGeom>
        </p:spPr>
      </p:pic>
      <p:sp>
        <p:nvSpPr>
          <p:cNvPr id="4" name="TextBox 3"/>
          <p:cNvSpPr txBox="1"/>
          <p:nvPr userDrawn="1"/>
        </p:nvSpPr>
        <p:spPr>
          <a:xfrm>
            <a:off x="117184" y="6350000"/>
            <a:ext cx="1194558" cy="430887"/>
          </a:xfrm>
          <a:prstGeom prst="rect">
            <a:avLst/>
          </a:prstGeom>
          <a:noFill/>
        </p:spPr>
        <p:txBody>
          <a:bodyPr wrap="none" rtlCol="0">
            <a:spAutoFit/>
          </a:bodyPr>
          <a:lstStyle/>
          <a:p>
            <a:r>
              <a:rPr lang="en-US" sz="1050" dirty="0" smtClean="0">
                <a:solidFill>
                  <a:schemeClr val="bg1"/>
                </a:solidFill>
              </a:rPr>
              <a:t>Unlimited</a:t>
            </a:r>
            <a:r>
              <a:rPr lang="en-US" sz="1050" baseline="0" dirty="0" smtClean="0">
                <a:solidFill>
                  <a:schemeClr val="bg1"/>
                </a:solidFill>
              </a:rPr>
              <a:t> release</a:t>
            </a:r>
          </a:p>
          <a:p>
            <a:r>
              <a:rPr lang="en-US" sz="1050" baseline="0" dirty="0" smtClean="0">
                <a:solidFill>
                  <a:schemeClr val="bg1"/>
                </a:solidFill>
              </a:rPr>
              <a:t>LA-UR-18-30943</a:t>
            </a:r>
            <a:endParaRPr lang="en-US" sz="1050" dirty="0">
              <a:solidFill>
                <a:schemeClr val="bg1"/>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79133472"/>
              </p:ext>
            </p:extLst>
          </p:nvPr>
        </p:nvGraphicFramePr>
        <p:xfrm>
          <a:off x="457200" y="3399314"/>
          <a:ext cx="8229600" cy="365760"/>
        </p:xfrm>
        <a:graphic>
          <a:graphicData uri="http://schemas.openxmlformats.org/drawingml/2006/table">
            <a:tbl>
              <a:tblPr/>
              <a:tblGrid>
                <a:gridCol w="4114800">
                  <a:extLst>
                    <a:ext uri="{9D8B030D-6E8A-4147-A177-3AD203B41FA5}">
                      <a16:colId xmlns:a16="http://schemas.microsoft.com/office/drawing/2014/main" val="1202241975"/>
                    </a:ext>
                  </a:extLst>
                </a:gridCol>
                <a:gridCol w="4114800">
                  <a:extLst>
                    <a:ext uri="{9D8B030D-6E8A-4147-A177-3AD203B41FA5}">
                      <a16:colId xmlns:a16="http://schemas.microsoft.com/office/drawing/2014/main" val="2992844683"/>
                    </a:ext>
                  </a:extLst>
                </a:gridCol>
              </a:tblGrid>
              <a:tr h="0">
                <a:tc>
                  <a:txBody>
                    <a:bodyPr/>
                    <a:lstStyle/>
                    <a:p>
                      <a:endParaRPr lang="en-US" dirty="0"/>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3186328199"/>
                  </a:ext>
                </a:extLst>
              </a:tr>
            </a:tbl>
          </a:graphicData>
        </a:graphic>
      </p:graphicFrame>
    </p:spTree>
    <p:extLst>
      <p:ext uri="{BB962C8B-B14F-4D97-AF65-F5344CB8AC3E}">
        <p14:creationId xmlns:p14="http://schemas.microsoft.com/office/powerpoint/2010/main" val="85117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E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824BCF-C1AF-844D-A3B8-F232FC8CF1AA}" type="slidenum">
              <a:rPr lang="en-US" smtClean="0"/>
              <a:t>‹#›</a:t>
            </a:fld>
            <a:endParaRPr lang="en-US"/>
          </a:p>
        </p:txBody>
      </p:sp>
    </p:spTree>
    <p:extLst>
      <p:ext uri="{BB962C8B-B14F-4D97-AF65-F5344CB8AC3E}">
        <p14:creationId xmlns:p14="http://schemas.microsoft.com/office/powerpoint/2010/main" val="132147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01824BCF-C1AF-844D-A3B8-F232FC8CF1AA}" type="slidenum">
              <a:rPr lang="en-US" smtClean="0"/>
              <a:t>‹#›</a:t>
            </a:fld>
            <a:endParaRPr lang="en-US"/>
          </a:p>
        </p:txBody>
      </p:sp>
    </p:spTree>
    <p:extLst>
      <p:ext uri="{BB962C8B-B14F-4D97-AF65-F5344CB8AC3E}">
        <p14:creationId xmlns:p14="http://schemas.microsoft.com/office/powerpoint/2010/main" val="394321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w/EC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01824BCF-C1AF-844D-A3B8-F232FC8CF1AA}" type="slidenum">
              <a:rPr lang="en-US" smtClean="0"/>
              <a:t>‹#›</a:t>
            </a:fld>
            <a:endParaRPr lang="en-US"/>
          </a:p>
        </p:txBody>
      </p:sp>
    </p:spTree>
    <p:extLst>
      <p:ext uri="{BB962C8B-B14F-4D97-AF65-F5344CB8AC3E}">
        <p14:creationId xmlns:p14="http://schemas.microsoft.com/office/powerpoint/2010/main" val="267970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972135"/>
            <a:ext cx="4038600" cy="5057183"/>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72135"/>
            <a:ext cx="4038600" cy="5057183"/>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01824BCF-C1AF-844D-A3B8-F232FC8CF1AA}" type="slidenum">
              <a:rPr lang="en-US" smtClean="0"/>
              <a:t>‹#›</a:t>
            </a:fld>
            <a:endParaRPr lang="en-US"/>
          </a:p>
        </p:txBody>
      </p:sp>
    </p:spTree>
    <p:extLst>
      <p:ext uri="{BB962C8B-B14F-4D97-AF65-F5344CB8AC3E}">
        <p14:creationId xmlns:p14="http://schemas.microsoft.com/office/powerpoint/2010/main" val="46478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E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972135"/>
            <a:ext cx="4038600" cy="5057183"/>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72135"/>
            <a:ext cx="4038600" cy="5057183"/>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01824BCF-C1AF-844D-A3B8-F232FC8CF1AA}" type="slidenum">
              <a:rPr lang="en-US" smtClean="0"/>
              <a:t>‹#›</a:t>
            </a:fld>
            <a:endParaRPr lang="en-US"/>
          </a:p>
        </p:txBody>
      </p:sp>
    </p:spTree>
    <p:extLst>
      <p:ext uri="{BB962C8B-B14F-4D97-AF65-F5344CB8AC3E}">
        <p14:creationId xmlns:p14="http://schemas.microsoft.com/office/powerpoint/2010/main" val="383633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1870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58466"/>
            <a:ext cx="4040188" cy="4398766"/>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1870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58466"/>
            <a:ext cx="4041775" cy="4398766"/>
          </a:xfrm>
        </p:spPr>
        <p:txBody>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01824BCF-C1AF-844D-A3B8-F232FC8CF1AA}" type="slidenum">
              <a:rPr lang="en-US" smtClean="0"/>
              <a:t>‹#›</a:t>
            </a:fld>
            <a:endParaRPr lang="en-US"/>
          </a:p>
        </p:txBody>
      </p:sp>
    </p:spTree>
    <p:extLst>
      <p:ext uri="{BB962C8B-B14F-4D97-AF65-F5344CB8AC3E}">
        <p14:creationId xmlns:p14="http://schemas.microsoft.com/office/powerpoint/2010/main" val="152719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gi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19"/>
          <p:cNvPicPr>
            <a:picLocks noChangeAspect="1"/>
          </p:cNvPicPr>
          <p:nvPr userDrawn="1"/>
        </p:nvPicPr>
        <p:blipFill rotWithShape="1">
          <a:blip r:embed="rId24"/>
          <a:srcRect t="1063" r="36500" b="95511"/>
          <a:stretch/>
        </p:blipFill>
        <p:spPr>
          <a:xfrm>
            <a:off x="0" y="6160085"/>
            <a:ext cx="9151938" cy="697915"/>
          </a:xfrm>
          <a:prstGeom prst="rect">
            <a:avLst/>
          </a:prstGeom>
        </p:spPr>
      </p:pic>
      <p:sp>
        <p:nvSpPr>
          <p:cNvPr id="3" name="Text Placeholder 2"/>
          <p:cNvSpPr>
            <a:spLocks noGrp="1"/>
          </p:cNvSpPr>
          <p:nvPr>
            <p:ph type="body" idx="1"/>
          </p:nvPr>
        </p:nvSpPr>
        <p:spPr>
          <a:xfrm>
            <a:off x="457200" y="1062447"/>
            <a:ext cx="8229600" cy="50400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0" name="Group 9"/>
          <p:cNvGrpSpPr>
            <a:grpSpLocks/>
          </p:cNvGrpSpPr>
          <p:nvPr userDrawn="1"/>
        </p:nvGrpSpPr>
        <p:grpSpPr bwMode="auto">
          <a:xfrm>
            <a:off x="0" y="0"/>
            <a:ext cx="8542338" cy="1052513"/>
            <a:chOff x="80" y="624"/>
            <a:chExt cx="5381" cy="663"/>
          </a:xfrm>
        </p:grpSpPr>
        <p:sp>
          <p:nvSpPr>
            <p:cNvPr id="11" name="Rectangle 2"/>
            <p:cNvSpPr>
              <a:spLocks noChangeArrowheads="1"/>
            </p:cNvSpPr>
            <p:nvPr/>
          </p:nvSpPr>
          <p:spPr bwMode="ltGray">
            <a:xfrm>
              <a:off x="263" y="692"/>
              <a:ext cx="276" cy="299"/>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a:latin typeface="Times New Roman"/>
                <a:cs typeface="Times New Roman"/>
              </a:endParaRPr>
            </a:p>
          </p:txBody>
        </p:sp>
        <p:sp>
          <p:nvSpPr>
            <p:cNvPr id="12" name="Rectangle 3"/>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imes New Roman"/>
                <a:cs typeface="Times New Roman"/>
              </a:endParaRPr>
            </a:p>
          </p:txBody>
        </p:sp>
        <p:sp>
          <p:nvSpPr>
            <p:cNvPr id="13" name="Rectangle 4"/>
            <p:cNvSpPr>
              <a:spLocks noChangeArrowheads="1"/>
            </p:cNvSpPr>
            <p:nvPr/>
          </p:nvSpPr>
          <p:spPr bwMode="ltGray">
            <a:xfrm>
              <a:off x="341" y="958"/>
              <a:ext cx="266" cy="299"/>
            </a:xfrm>
            <a:prstGeom prst="rect">
              <a:avLst/>
            </a:prstGeom>
            <a:solidFill>
              <a:schemeClr val="folHlink"/>
            </a:solidFill>
            <a:ln w="9525">
              <a:noFill/>
              <a:miter lim="800000"/>
              <a:headEnd/>
              <a:tailEnd/>
            </a:ln>
            <a:effectLst/>
          </p:spPr>
          <p:txBody>
            <a:bodyPr wrap="none" anchor="ctr"/>
            <a:lstStyle/>
            <a:p>
              <a:pPr algn="ctr" eaLnBrk="1" hangingPunct="1">
                <a:defRPr/>
              </a:pPr>
              <a:endParaRPr kumimoji="1" lang="en-US" sz="2400">
                <a:latin typeface="Times New Roman"/>
                <a:cs typeface="Times New Roman"/>
              </a:endParaRPr>
            </a:p>
          </p:txBody>
        </p:sp>
        <p:sp>
          <p:nvSpPr>
            <p:cNvPr id="14" name="Rectangle 5"/>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imes New Roman"/>
                <a:cs typeface="Times New Roman"/>
              </a:endParaRPr>
            </a:p>
          </p:txBody>
        </p:sp>
        <p:sp>
          <p:nvSpPr>
            <p:cNvPr id="15" name="Rectangle 6"/>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defRPr/>
              </a:pPr>
              <a:endParaRPr kumimoji="1" lang="en-US" sz="2400">
                <a:latin typeface="Times New Roman"/>
                <a:cs typeface="Times New Roman"/>
              </a:endParaRPr>
            </a:p>
          </p:txBody>
        </p:sp>
        <p:sp>
          <p:nvSpPr>
            <p:cNvPr id="16" name="Rectangle 7"/>
            <p:cNvSpPr>
              <a:spLocks noChangeArrowheads="1"/>
            </p:cNvSpPr>
            <p:nvPr/>
          </p:nvSpPr>
          <p:spPr bwMode="gray">
            <a:xfrm>
              <a:off x="480" y="624"/>
              <a:ext cx="20" cy="663"/>
            </a:xfrm>
            <a:prstGeom prst="rect">
              <a:avLst/>
            </a:prstGeom>
            <a:solidFill>
              <a:schemeClr val="bg2"/>
            </a:solidFill>
            <a:ln w="9525">
              <a:noFill/>
              <a:miter lim="800000"/>
              <a:headEnd/>
              <a:tailEnd/>
            </a:ln>
            <a:effectLst/>
          </p:spPr>
          <p:txBody>
            <a:bodyPr wrap="none" anchor="ctr"/>
            <a:lstStyle/>
            <a:p>
              <a:pPr algn="ctr" eaLnBrk="1" hangingPunct="1">
                <a:defRPr/>
              </a:pPr>
              <a:endParaRPr kumimoji="1" lang="en-US" sz="2400">
                <a:latin typeface="Times New Roman"/>
                <a:cs typeface="Times New Roman"/>
              </a:endParaRPr>
            </a:p>
          </p:txBody>
        </p:sp>
        <p:sp>
          <p:nvSpPr>
            <p:cNvPr id="17" name="Rectangle 8"/>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imes New Roman"/>
                <a:cs typeface="Times New Roman"/>
              </a:endParaRPr>
            </a:p>
          </p:txBody>
        </p:sp>
      </p:grpSp>
      <p:pic>
        <p:nvPicPr>
          <p:cNvPr id="19" name="Image 2"/>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7269001" y="51924"/>
            <a:ext cx="1789322" cy="771525"/>
          </a:xfrm>
          <a:prstGeom prst="rect">
            <a:avLst/>
          </a:prstGeom>
        </p:spPr>
      </p:pic>
      <p:pic>
        <p:nvPicPr>
          <p:cNvPr id="26" name="Picture 25" descr="PPT.png"/>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5461" y="7839"/>
            <a:ext cx="7139892" cy="1054608"/>
          </a:xfrm>
          <a:prstGeom prst="rect">
            <a:avLst/>
          </a:prstGeom>
        </p:spPr>
      </p:pic>
      <p:sp>
        <p:nvSpPr>
          <p:cNvPr id="2" name="Title Placeholder 1"/>
          <p:cNvSpPr>
            <a:spLocks noGrp="1"/>
          </p:cNvSpPr>
          <p:nvPr>
            <p:ph type="title"/>
          </p:nvPr>
        </p:nvSpPr>
        <p:spPr>
          <a:xfrm>
            <a:off x="1208087" y="274638"/>
            <a:ext cx="6060914" cy="5069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8052022" y="6356350"/>
            <a:ext cx="634777" cy="365125"/>
          </a:xfrm>
          <a:prstGeom prst="rect">
            <a:avLst/>
          </a:prstGeom>
        </p:spPr>
        <p:txBody>
          <a:bodyPr vert="horz" lIns="91440" tIns="45720" rIns="91440" bIns="45720" rtlCol="0" anchor="ctr"/>
          <a:lstStyle>
            <a:lvl1pPr algn="r">
              <a:defRPr sz="1500">
                <a:solidFill>
                  <a:schemeClr val="bg1"/>
                </a:solidFill>
                <a:latin typeface="Times New Roman"/>
                <a:cs typeface="Times New Roman"/>
              </a:defRPr>
            </a:lvl1pPr>
          </a:lstStyle>
          <a:p>
            <a:fld id="{01824BCF-C1AF-844D-A3B8-F232FC8CF1AA}" type="slidenum">
              <a:rPr lang="en-US" smtClean="0"/>
              <a:pPr/>
              <a:t>‹#›</a:t>
            </a:fld>
            <a:endParaRPr lang="en-US" dirty="0"/>
          </a:p>
        </p:txBody>
      </p:sp>
      <p:pic>
        <p:nvPicPr>
          <p:cNvPr id="18" name="Picture 17"/>
          <p:cNvPicPr>
            <a:picLocks noChangeAspect="1"/>
          </p:cNvPicPr>
          <p:nvPr userDrawn="1"/>
        </p:nvPicPr>
        <p:blipFill>
          <a:blip r:embed="rId27"/>
          <a:stretch>
            <a:fillRect/>
          </a:stretch>
        </p:blipFill>
        <p:spPr>
          <a:xfrm>
            <a:off x="7217649" y="40265"/>
            <a:ext cx="1856556" cy="928278"/>
          </a:xfrm>
          <a:prstGeom prst="rect">
            <a:avLst/>
          </a:prstGeom>
        </p:spPr>
      </p:pic>
    </p:spTree>
    <p:extLst>
      <p:ext uri="{BB962C8B-B14F-4D97-AF65-F5344CB8AC3E}">
        <p14:creationId xmlns:p14="http://schemas.microsoft.com/office/powerpoint/2010/main" val="2696282415"/>
      </p:ext>
    </p:extLst>
  </p:cSld>
  <p:clrMap bg1="lt1" tx1="dk1" bg2="lt2" tx2="dk2" accent1="accent1" accent2="accent2" accent3="accent3" accent4="accent4" accent5="accent5" accent6="accent6" hlink="hlink" folHlink="folHlink"/>
  <p:sldLayoutIdLst>
    <p:sldLayoutId id="2147483952" r:id="rId1"/>
    <p:sldLayoutId id="2147483973" r:id="rId2"/>
    <p:sldLayoutId id="2147483953" r:id="rId3"/>
    <p:sldLayoutId id="2147483963" r:id="rId4"/>
    <p:sldLayoutId id="2147483954" r:id="rId5"/>
    <p:sldLayoutId id="2147483964" r:id="rId6"/>
    <p:sldLayoutId id="2147483955" r:id="rId7"/>
    <p:sldLayoutId id="2147483965" r:id="rId8"/>
    <p:sldLayoutId id="2147483956" r:id="rId9"/>
    <p:sldLayoutId id="2147483966" r:id="rId10"/>
    <p:sldLayoutId id="2147483957" r:id="rId11"/>
    <p:sldLayoutId id="2147483967" r:id="rId12"/>
    <p:sldLayoutId id="2147483958" r:id="rId13"/>
    <p:sldLayoutId id="2147483968" r:id="rId14"/>
    <p:sldLayoutId id="2147483959" r:id="rId15"/>
    <p:sldLayoutId id="2147483969" r:id="rId16"/>
    <p:sldLayoutId id="2147483960" r:id="rId17"/>
    <p:sldLayoutId id="2147483970" r:id="rId18"/>
    <p:sldLayoutId id="2147483961" r:id="rId19"/>
    <p:sldLayoutId id="2147483971" r:id="rId20"/>
    <p:sldLayoutId id="2147483962" r:id="rId21"/>
    <p:sldLayoutId id="2147483972" r:id="rId22"/>
  </p:sldLayoutIdLst>
  <p:hf hdr="0" ftr="0" dt="0"/>
  <p:txStyles>
    <p:titleStyle>
      <a:lvl1pPr algn="l" defTabSz="457200" rtl="0" eaLnBrk="1" latinLnBrk="0" hangingPunct="1">
        <a:spcBef>
          <a:spcPct val="0"/>
        </a:spcBef>
        <a:buNone/>
        <a:defRPr sz="3200" b="1"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Wingdings" charset="2"/>
        <a:buChar char="§"/>
        <a:defRPr sz="26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Wingdings" charset="2"/>
        <a:buChar char="§"/>
        <a:defRPr sz="24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Wingdings" charset="2"/>
        <a:buChar char="§"/>
        <a:defRPr sz="22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Wingdings" charset="2"/>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Wingdings" charset="2"/>
        <a:buChar char="§"/>
        <a:defRPr sz="18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2.jpg@01D2F677.93E70E20" TargetMode="Externa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1" y="28354"/>
            <a:ext cx="6773779" cy="496283"/>
          </a:xfrm>
        </p:spPr>
        <p:txBody>
          <a:bodyPr/>
          <a:lstStyle/>
          <a:p>
            <a:r>
              <a:rPr lang="en-US" sz="4000" i="1" dirty="0" smtClean="0">
                <a:latin typeface="+mn-lt"/>
              </a:rPr>
              <a:t>Gathering Spectra on Mars</a:t>
            </a:r>
            <a:endParaRPr lang="en-US" sz="4000" i="1" dirty="0">
              <a:latin typeface="+mn-lt"/>
            </a:endParaRPr>
          </a:p>
        </p:txBody>
      </p:sp>
      <p:sp>
        <p:nvSpPr>
          <p:cNvPr id="16" name="Subtitle 15"/>
          <p:cNvSpPr>
            <a:spLocks noGrp="1"/>
          </p:cNvSpPr>
          <p:nvPr>
            <p:ph type="subTitle" idx="1"/>
          </p:nvPr>
        </p:nvSpPr>
        <p:spPr>
          <a:xfrm>
            <a:off x="22830" y="595821"/>
            <a:ext cx="4982301" cy="577044"/>
          </a:xfrm>
        </p:spPr>
        <p:txBody>
          <a:bodyPr>
            <a:noAutofit/>
          </a:bodyPr>
          <a:lstStyle/>
          <a:p>
            <a:pPr algn="ctr"/>
            <a:r>
              <a:rPr lang="en-US" sz="1800" b="1" dirty="0">
                <a:solidFill>
                  <a:schemeClr val="tx1"/>
                </a:solidFill>
                <a:latin typeface="+mn-lt"/>
              </a:rPr>
              <a:t>An Overview of </a:t>
            </a:r>
            <a:r>
              <a:rPr lang="en-US" sz="1800" b="1" dirty="0" smtClean="0">
                <a:solidFill>
                  <a:schemeClr val="tx1"/>
                </a:solidFill>
                <a:latin typeface="+mn-lt"/>
              </a:rPr>
              <a:t>Flight </a:t>
            </a:r>
            <a:r>
              <a:rPr lang="en-US" sz="1800" b="1" dirty="0">
                <a:solidFill>
                  <a:schemeClr val="tx1"/>
                </a:solidFill>
                <a:latin typeface="+mn-lt"/>
              </a:rPr>
              <a:t>Software for Two </a:t>
            </a:r>
            <a:r>
              <a:rPr lang="en-US" sz="1800" b="1" dirty="0" smtClean="0">
                <a:solidFill>
                  <a:schemeClr val="tx1"/>
                </a:solidFill>
                <a:latin typeface="+mn-lt"/>
              </a:rPr>
              <a:t>Spectrometer Instruments </a:t>
            </a:r>
            <a:r>
              <a:rPr lang="en-US" sz="1800" b="1" dirty="0">
                <a:solidFill>
                  <a:schemeClr val="tx1"/>
                </a:solidFill>
                <a:latin typeface="+mn-lt"/>
              </a:rPr>
              <a:t>on the Mars2020 Rover</a:t>
            </a:r>
            <a:endParaRPr lang="en-US" sz="1800" dirty="0">
              <a:solidFill>
                <a:schemeClr val="tx1"/>
              </a:solidFill>
              <a:latin typeface="+mn-lt"/>
            </a:endParaRPr>
          </a:p>
        </p:txBody>
      </p:sp>
      <p:sp>
        <p:nvSpPr>
          <p:cNvPr id="4" name="Slide Number Placeholder 3"/>
          <p:cNvSpPr>
            <a:spLocks noGrp="1"/>
          </p:cNvSpPr>
          <p:nvPr>
            <p:ph type="sldNum" sz="quarter" idx="12"/>
          </p:nvPr>
        </p:nvSpPr>
        <p:spPr/>
        <p:txBody>
          <a:bodyPr/>
          <a:lstStyle/>
          <a:p>
            <a:fld id="{D739C4FB-7D33-419B-8833-D1372BFD11C8}" type="slidenum">
              <a:rPr lang="en-US" smtClean="0"/>
              <a:pPr/>
              <a:t>1</a:t>
            </a:fld>
            <a:endParaRPr lang="en-US"/>
          </a:p>
        </p:txBody>
      </p:sp>
      <p:pic>
        <p:nvPicPr>
          <p:cNvPr id="17" name="Picture 16" descr="cid:image002.jpg@01D2F677.93E70E20"/>
          <p:cNvPicPr/>
          <p:nvPr/>
        </p:nvPicPr>
        <p:blipFill rotWithShape="1">
          <a:blip r:embed="rId2" r:link="rId3">
            <a:extLst>
              <a:ext uri="{28A0092B-C50C-407E-A947-70E740481C1C}">
                <a14:useLocalDpi xmlns:a14="http://schemas.microsoft.com/office/drawing/2010/main" val="0"/>
              </a:ext>
            </a:extLst>
          </a:blip>
          <a:srcRect t="-20" b="4431"/>
          <a:stretch/>
        </p:blipFill>
        <p:spPr bwMode="auto">
          <a:xfrm>
            <a:off x="6238099" y="3802018"/>
            <a:ext cx="2849526" cy="2971800"/>
          </a:xfrm>
          <a:prstGeom prst="rect">
            <a:avLst/>
          </a:prstGeom>
          <a:noFill/>
          <a:ln>
            <a:noFill/>
          </a:ln>
          <a:scene3d>
            <a:camera prst="orthographicFront"/>
            <a:lightRig rig="threePt" dir="t"/>
          </a:scene3d>
          <a:sp3d>
            <a:bevelT w="203200" h="107950" prst="coolSlant"/>
          </a:sp3d>
        </p:spPr>
      </p:pic>
      <p:pic>
        <p:nvPicPr>
          <p:cNvPr id="18" name="Picture 17"/>
          <p:cNvPicPr>
            <a:picLocks noChangeAspect="1"/>
          </p:cNvPicPr>
          <p:nvPr/>
        </p:nvPicPr>
        <p:blipFill>
          <a:blip r:embed="rId4"/>
          <a:stretch>
            <a:fillRect/>
          </a:stretch>
        </p:blipFill>
        <p:spPr>
          <a:xfrm>
            <a:off x="6238099" y="1756360"/>
            <a:ext cx="2849526" cy="1323975"/>
          </a:xfrm>
          <a:prstGeom prst="rect">
            <a:avLst/>
          </a:prstGeom>
          <a:scene3d>
            <a:camera prst="orthographicFront"/>
            <a:lightRig rig="threePt" dir="t"/>
          </a:scene3d>
          <a:sp3d>
            <a:bevelT w="165100" prst="coolSlant"/>
          </a:sp3d>
        </p:spPr>
      </p:pic>
      <p:sp>
        <p:nvSpPr>
          <p:cNvPr id="19" name="ZoneTexte 1"/>
          <p:cNvSpPr txBox="1"/>
          <p:nvPr/>
        </p:nvSpPr>
        <p:spPr>
          <a:xfrm>
            <a:off x="67232" y="5355930"/>
            <a:ext cx="6123799" cy="1077218"/>
          </a:xfrm>
          <a:prstGeom prst="rect">
            <a:avLst/>
          </a:prstGeom>
          <a:noFill/>
        </p:spPr>
        <p:txBody>
          <a:bodyPr wrap="square" rtlCol="0">
            <a:spAutoFit/>
          </a:bodyPr>
          <a:lstStyle/>
          <a:p>
            <a:r>
              <a:rPr lang="en-US" sz="3200" b="1" dirty="0" smtClean="0">
                <a:ln w="3175">
                  <a:solidFill>
                    <a:schemeClr val="tx1"/>
                  </a:solidFill>
                </a:ln>
                <a:solidFill>
                  <a:schemeClr val="bg1"/>
                </a:solidFill>
                <a:effectLst>
                  <a:outerShdw blurRad="38100" dist="38100" dir="2700000" algn="tl">
                    <a:srgbClr val="000000">
                      <a:alpha val="43137"/>
                    </a:srgbClr>
                  </a:outerShdw>
                </a:effectLst>
              </a:rPr>
              <a:t>John Michel</a:t>
            </a:r>
          </a:p>
          <a:p>
            <a:r>
              <a:rPr lang="en-US" sz="3200" b="1" dirty="0" smtClean="0">
                <a:ln w="3175">
                  <a:solidFill>
                    <a:schemeClr val="tx1"/>
                  </a:solidFill>
                </a:ln>
                <a:solidFill>
                  <a:schemeClr val="bg1"/>
                </a:solidFill>
                <a:effectLst>
                  <a:outerShdw blurRad="38100" dist="38100" dir="2700000" algn="tl">
                    <a:srgbClr val="000000">
                      <a:alpha val="43137"/>
                    </a:srgbClr>
                  </a:outerShdw>
                </a:effectLst>
              </a:rPr>
              <a:t>Los Alamos National Laboratory</a:t>
            </a:r>
          </a:p>
        </p:txBody>
      </p:sp>
      <p:sp>
        <p:nvSpPr>
          <p:cNvPr id="10" name="ZoneTexte 1"/>
          <p:cNvSpPr txBox="1"/>
          <p:nvPr/>
        </p:nvSpPr>
        <p:spPr>
          <a:xfrm>
            <a:off x="0" y="1813403"/>
            <a:ext cx="2438401" cy="2862322"/>
          </a:xfrm>
          <a:prstGeom prst="rect">
            <a:avLst/>
          </a:prstGeom>
          <a:noFill/>
        </p:spPr>
        <p:txBody>
          <a:bodyPr wrap="square" rtlCol="0">
            <a:spAutoFit/>
          </a:bodyPr>
          <a:lstStyle/>
          <a:p>
            <a:pPr algn="ctr"/>
            <a:r>
              <a:rPr lang="en-US" sz="3600" b="1" i="1" dirty="0" smtClean="0">
                <a:ln w="3175">
                  <a:solidFill>
                    <a:schemeClr val="tx1"/>
                  </a:solidFill>
                </a:ln>
                <a:solidFill>
                  <a:schemeClr val="tx2">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Satellite Flight Software Workshop 2018</a:t>
            </a:r>
            <a:endParaRPr lang="en-US" sz="3600" b="1" i="1" dirty="0">
              <a:ln w="3175">
                <a:solidFill>
                  <a:schemeClr val="tx1"/>
                </a:solidFill>
              </a:ln>
              <a:solidFill>
                <a:schemeClr val="tx2">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p:cNvSpPr txBox="1"/>
          <p:nvPr/>
        </p:nvSpPr>
        <p:spPr>
          <a:xfrm>
            <a:off x="67232" y="6503888"/>
            <a:ext cx="832279" cy="307777"/>
          </a:xfrm>
          <a:prstGeom prst="rect">
            <a:avLst/>
          </a:prstGeom>
          <a:noFill/>
        </p:spPr>
        <p:txBody>
          <a:bodyPr wrap="none" rtlCol="0">
            <a:spAutoFit/>
          </a:bodyPr>
          <a:lstStyle/>
          <a:p>
            <a:r>
              <a:rPr lang="en-US" sz="700" dirty="0" smtClean="0">
                <a:solidFill>
                  <a:schemeClr val="bg1"/>
                </a:solidFill>
              </a:rPr>
              <a:t>Unlimited</a:t>
            </a:r>
            <a:r>
              <a:rPr lang="en-US" sz="700" baseline="0" dirty="0" smtClean="0">
                <a:solidFill>
                  <a:schemeClr val="bg1"/>
                </a:solidFill>
              </a:rPr>
              <a:t> release</a:t>
            </a:r>
          </a:p>
          <a:p>
            <a:r>
              <a:rPr lang="en-US" sz="700" baseline="0" dirty="0" smtClean="0">
                <a:solidFill>
                  <a:schemeClr val="bg1"/>
                </a:solidFill>
              </a:rPr>
              <a:t>LA-UR-18-30943</a:t>
            </a:r>
            <a:endParaRPr lang="en-US" sz="700" dirty="0">
              <a:solidFill>
                <a:schemeClr val="bg1"/>
              </a:solidFill>
            </a:endParaRPr>
          </a:p>
        </p:txBody>
      </p:sp>
    </p:spTree>
    <p:extLst>
      <p:ext uri="{BB962C8B-B14F-4D97-AF65-F5344CB8AC3E}">
        <p14:creationId xmlns:p14="http://schemas.microsoft.com/office/powerpoint/2010/main" val="3734126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SHERLOC Automation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1824BCF-C1AF-844D-A3B8-F232FC8CF1AA}" type="slidenum">
              <a:rPr lang="en-US" smtClean="0"/>
              <a:t>10</a:t>
            </a:fld>
            <a:endParaRPr lang="en-US"/>
          </a:p>
        </p:txBody>
      </p:sp>
      <p:sp>
        <p:nvSpPr>
          <p:cNvPr id="13" name="TextBox 12"/>
          <p:cNvSpPr txBox="1"/>
          <p:nvPr/>
        </p:nvSpPr>
        <p:spPr>
          <a:xfrm>
            <a:off x="168781" y="1243052"/>
            <a:ext cx="4213062" cy="5478423"/>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dirty="0" smtClean="0"/>
              <a:t>Using a scanning mirror, SHERLOC gathers hundreds of spectra in a coarse pre-defined pattern</a:t>
            </a:r>
          </a:p>
          <a:p>
            <a:pPr marL="285750" indent="-285750">
              <a:spcBef>
                <a:spcPts val="600"/>
              </a:spcBef>
              <a:spcAft>
                <a:spcPts val="600"/>
              </a:spcAft>
              <a:buFont typeface="Arial" panose="020B0604020202020204" pitchFamily="34" charset="0"/>
              <a:buChar char="•"/>
            </a:pPr>
            <a:r>
              <a:rPr lang="en-US" sz="2000" dirty="0" smtClean="0"/>
              <a:t>Instead of sending all the spectra back to Earth, go back to the ‘most interesting’ point and perform a fine scan</a:t>
            </a:r>
          </a:p>
          <a:p>
            <a:pPr marL="285750" indent="-285750">
              <a:spcBef>
                <a:spcPts val="600"/>
              </a:spcBef>
              <a:spcAft>
                <a:spcPts val="600"/>
              </a:spcAft>
              <a:buFont typeface="Arial" panose="020B0604020202020204" pitchFamily="34" charset="0"/>
              <a:buChar char="•"/>
            </a:pPr>
            <a:r>
              <a:rPr lang="en-US" sz="2000" dirty="0" smtClean="0"/>
              <a:t>However spectra processing must be done for accurate analysis</a:t>
            </a:r>
          </a:p>
          <a:p>
            <a:pPr marL="742950" lvl="1" indent="-285750">
              <a:spcBef>
                <a:spcPts val="600"/>
              </a:spcBef>
              <a:spcAft>
                <a:spcPts val="600"/>
              </a:spcAft>
              <a:buFont typeface="Arial" panose="020B0604020202020204" pitchFamily="34" charset="0"/>
              <a:buChar char="•"/>
            </a:pPr>
            <a:r>
              <a:rPr lang="en-US" sz="2000" dirty="0" smtClean="0"/>
              <a:t>Background subtraction</a:t>
            </a:r>
          </a:p>
          <a:p>
            <a:pPr marL="742950" lvl="1" indent="-285750">
              <a:spcBef>
                <a:spcPts val="600"/>
              </a:spcBef>
              <a:spcAft>
                <a:spcPts val="600"/>
              </a:spcAft>
              <a:buFont typeface="Arial" panose="020B0604020202020204" pitchFamily="34" charset="0"/>
              <a:buChar char="•"/>
            </a:pPr>
            <a:r>
              <a:rPr lang="en-US" sz="2000" dirty="0" smtClean="0"/>
              <a:t>Bad pixel removal</a:t>
            </a:r>
          </a:p>
          <a:p>
            <a:pPr marL="742950" lvl="1" indent="-285750">
              <a:spcBef>
                <a:spcPts val="600"/>
              </a:spcBef>
              <a:spcAft>
                <a:spcPts val="600"/>
              </a:spcAft>
              <a:buFont typeface="Arial" panose="020B0604020202020204" pitchFamily="34" charset="0"/>
              <a:buChar char="•"/>
            </a:pPr>
            <a:r>
              <a:rPr lang="en-US" sz="2000" dirty="0" smtClean="0"/>
              <a:t>Laser normalization</a:t>
            </a:r>
          </a:p>
          <a:p>
            <a:pPr marL="742950" lvl="1" indent="-285750">
              <a:spcBef>
                <a:spcPts val="600"/>
              </a:spcBef>
              <a:spcAft>
                <a:spcPts val="600"/>
              </a:spcAft>
              <a:buFont typeface="Arial" panose="020B0604020202020204" pitchFamily="34" charset="0"/>
              <a:buChar char="•"/>
            </a:pPr>
            <a:r>
              <a:rPr lang="en-US" sz="2000" dirty="0" smtClean="0"/>
              <a:t>Cosmic ray removal</a:t>
            </a:r>
          </a:p>
          <a:p>
            <a:pPr marL="285750" indent="-285750">
              <a:spcBef>
                <a:spcPts val="600"/>
              </a:spcBef>
              <a:spcAft>
                <a:spcPts val="600"/>
              </a:spcAft>
              <a:buFont typeface="Arial" panose="020B0604020202020204" pitchFamily="34" charset="0"/>
              <a:buChar char="•"/>
            </a:pPr>
            <a:endParaRPr lang="en-US" sz="2000" dirty="0" smtClean="0"/>
          </a:p>
        </p:txBody>
      </p:sp>
      <p:grpSp>
        <p:nvGrpSpPr>
          <p:cNvPr id="21" name="Group 20"/>
          <p:cNvGrpSpPr/>
          <p:nvPr/>
        </p:nvGrpSpPr>
        <p:grpSpPr>
          <a:xfrm>
            <a:off x="4273550" y="1117226"/>
            <a:ext cx="4413249" cy="2610223"/>
            <a:chOff x="4733363" y="1117227"/>
            <a:chExt cx="3953436" cy="2421904"/>
          </a:xfrm>
        </p:grpSpPr>
        <p:grpSp>
          <p:nvGrpSpPr>
            <p:cNvPr id="14" name="Group 13"/>
            <p:cNvGrpSpPr/>
            <p:nvPr/>
          </p:nvGrpSpPr>
          <p:grpSpPr>
            <a:xfrm>
              <a:off x="4733363" y="1117227"/>
              <a:ext cx="3953436" cy="2421904"/>
              <a:chOff x="4733363" y="1117227"/>
              <a:chExt cx="3953436" cy="2421904"/>
            </a:xfrm>
          </p:grpSpPr>
          <p:pic>
            <p:nvPicPr>
              <p:cNvPr id="8" name="Picture 7"/>
              <p:cNvPicPr>
                <a:picLocks noChangeAspect="1"/>
              </p:cNvPicPr>
              <p:nvPr/>
            </p:nvPicPr>
            <p:blipFill>
              <a:blip r:embed="rId2"/>
              <a:stretch>
                <a:fillRect/>
              </a:stretch>
            </p:blipFill>
            <p:spPr>
              <a:xfrm>
                <a:off x="4733363" y="1117227"/>
                <a:ext cx="3953436" cy="2086255"/>
              </a:xfrm>
              <a:prstGeom prst="rect">
                <a:avLst/>
              </a:prstGeom>
            </p:spPr>
          </p:pic>
          <p:sp>
            <p:nvSpPr>
              <p:cNvPr id="10" name="TextBox 9"/>
              <p:cNvSpPr txBox="1"/>
              <p:nvPr/>
            </p:nvSpPr>
            <p:spPr>
              <a:xfrm>
                <a:off x="5047193" y="3123633"/>
                <a:ext cx="3302507" cy="415498"/>
              </a:xfrm>
              <a:prstGeom prst="rect">
                <a:avLst/>
              </a:prstGeom>
              <a:noFill/>
            </p:spPr>
            <p:txBody>
              <a:bodyPr wrap="none" rtlCol="0">
                <a:spAutoFit/>
              </a:bodyPr>
              <a:lstStyle/>
              <a:p>
                <a:pPr algn="ctr"/>
                <a:r>
                  <a:rPr lang="en-US" sz="1050" dirty="0" smtClean="0"/>
                  <a:t>0                                        1024                                         2048</a:t>
                </a:r>
              </a:p>
              <a:p>
                <a:pPr algn="ctr"/>
                <a:r>
                  <a:rPr lang="en-US" sz="1050" dirty="0" smtClean="0"/>
                  <a:t>Channel number</a:t>
                </a:r>
                <a:endParaRPr lang="en-US" sz="1050" dirty="0"/>
              </a:p>
            </p:txBody>
          </p:sp>
        </p:grpSp>
        <p:grpSp>
          <p:nvGrpSpPr>
            <p:cNvPr id="20" name="Group 19"/>
            <p:cNvGrpSpPr/>
            <p:nvPr/>
          </p:nvGrpSpPr>
          <p:grpSpPr>
            <a:xfrm>
              <a:off x="5479676" y="1246185"/>
              <a:ext cx="91888" cy="1877448"/>
              <a:chOff x="5479676" y="1246185"/>
              <a:chExt cx="91888" cy="1877448"/>
            </a:xfrm>
          </p:grpSpPr>
          <p:cxnSp>
            <p:nvCxnSpPr>
              <p:cNvPr id="16" name="Straight Connector 15"/>
              <p:cNvCxnSpPr/>
              <p:nvPr/>
            </p:nvCxnSpPr>
            <p:spPr>
              <a:xfrm>
                <a:off x="5479676" y="1246185"/>
                <a:ext cx="0" cy="187744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571564" y="1246185"/>
                <a:ext cx="0" cy="187744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79676" y="1246185"/>
                <a:ext cx="91888"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6085914" y="1246185"/>
              <a:ext cx="91888" cy="1877448"/>
              <a:chOff x="5479676" y="1246185"/>
              <a:chExt cx="91888" cy="1877448"/>
            </a:xfrm>
          </p:grpSpPr>
          <p:cxnSp>
            <p:nvCxnSpPr>
              <p:cNvPr id="23" name="Straight Connector 22"/>
              <p:cNvCxnSpPr/>
              <p:nvPr/>
            </p:nvCxnSpPr>
            <p:spPr>
              <a:xfrm>
                <a:off x="5479676" y="1246185"/>
                <a:ext cx="0" cy="18774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571564" y="1246185"/>
                <a:ext cx="0" cy="18774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479676" y="1246185"/>
                <a:ext cx="91888"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6698446" y="1246185"/>
              <a:ext cx="228665" cy="1877448"/>
              <a:chOff x="5479676" y="1246185"/>
              <a:chExt cx="91888" cy="1877448"/>
            </a:xfrm>
          </p:grpSpPr>
          <p:cxnSp>
            <p:nvCxnSpPr>
              <p:cNvPr id="27" name="Straight Connector 26"/>
              <p:cNvCxnSpPr/>
              <p:nvPr/>
            </p:nvCxnSpPr>
            <p:spPr>
              <a:xfrm>
                <a:off x="5479676" y="1246185"/>
                <a:ext cx="0" cy="18774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71564" y="1246185"/>
                <a:ext cx="0" cy="18774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5479676" y="1246185"/>
                <a:ext cx="91888"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7592461" y="1246185"/>
              <a:ext cx="91888" cy="1877448"/>
              <a:chOff x="5479676" y="1246185"/>
              <a:chExt cx="91888" cy="1877448"/>
            </a:xfrm>
          </p:grpSpPr>
          <p:cxnSp>
            <p:nvCxnSpPr>
              <p:cNvPr id="31" name="Straight Connector 30"/>
              <p:cNvCxnSpPr/>
              <p:nvPr/>
            </p:nvCxnSpPr>
            <p:spPr>
              <a:xfrm>
                <a:off x="5479676" y="1246185"/>
                <a:ext cx="0" cy="187744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571564" y="1246185"/>
                <a:ext cx="0" cy="187744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5479676" y="1246185"/>
                <a:ext cx="91888"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4" name="TextBox 33"/>
          <p:cNvSpPr txBox="1"/>
          <p:nvPr/>
        </p:nvSpPr>
        <p:spPr>
          <a:xfrm>
            <a:off x="4683072" y="3772227"/>
            <a:ext cx="3764048" cy="2339102"/>
          </a:xfrm>
          <a:prstGeom prst="rect">
            <a:avLst/>
          </a:prstGeom>
          <a:noFill/>
          <a:ln>
            <a:solidFill>
              <a:schemeClr val="tx1"/>
            </a:solidFill>
          </a:ln>
        </p:spPr>
        <p:txBody>
          <a:bodyPr wrap="square" rtlCol="0">
            <a:spAutoFit/>
          </a:bodyPr>
          <a:lstStyle/>
          <a:p>
            <a:pPr>
              <a:spcBef>
                <a:spcPts val="600"/>
              </a:spcBef>
              <a:spcAft>
                <a:spcPts val="600"/>
              </a:spcAft>
            </a:pPr>
            <a:r>
              <a:rPr lang="en-US" b="1" dirty="0" smtClean="0"/>
              <a:t>Science team defines weighted regions of channels (blue lines)</a:t>
            </a:r>
          </a:p>
          <a:p>
            <a:pPr>
              <a:spcBef>
                <a:spcPts val="600"/>
              </a:spcBef>
              <a:spcAft>
                <a:spcPts val="600"/>
              </a:spcAft>
            </a:pPr>
            <a:r>
              <a:rPr lang="en-US" b="1" dirty="0" smtClean="0"/>
              <a:t>Spectrum with greatest weighted intensity summed from those regions considered ‘most interesting’</a:t>
            </a:r>
          </a:p>
          <a:p>
            <a:pPr>
              <a:spcBef>
                <a:spcPts val="600"/>
              </a:spcBef>
              <a:spcAft>
                <a:spcPts val="600"/>
              </a:spcAft>
            </a:pPr>
            <a:r>
              <a:rPr lang="en-US" b="1" dirty="0" smtClean="0"/>
              <a:t>SHERLOC software automatically goes back to that spectrum location</a:t>
            </a:r>
          </a:p>
        </p:txBody>
      </p:sp>
    </p:spTree>
    <p:extLst>
      <p:ext uri="{BB962C8B-B14F-4D97-AF65-F5344CB8AC3E}">
        <p14:creationId xmlns:p14="http://schemas.microsoft.com/office/powerpoint/2010/main" val="252297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SHERLOC Automation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1824BCF-C1AF-844D-A3B8-F232FC8CF1AA}" type="slidenum">
              <a:rPr lang="en-US" smtClean="0"/>
              <a:t>11</a:t>
            </a:fld>
            <a:endParaRPr lang="en-US"/>
          </a:p>
        </p:txBody>
      </p:sp>
      <p:sp>
        <p:nvSpPr>
          <p:cNvPr id="13" name="TextBox 12"/>
          <p:cNvSpPr txBox="1"/>
          <p:nvPr/>
        </p:nvSpPr>
        <p:spPr>
          <a:xfrm>
            <a:off x="168781" y="960925"/>
            <a:ext cx="4213062" cy="5201424"/>
          </a:xfrm>
          <a:prstGeom prst="rect">
            <a:avLst/>
          </a:prstGeom>
          <a:noFill/>
        </p:spPr>
        <p:txBody>
          <a:bodyPr wrap="square" rtlCol="0">
            <a:spAutoFit/>
          </a:bodyPr>
          <a:lstStyle/>
          <a:p>
            <a:pPr>
              <a:spcBef>
                <a:spcPts val="600"/>
              </a:spcBef>
              <a:spcAft>
                <a:spcPts val="600"/>
              </a:spcAft>
            </a:pPr>
            <a:r>
              <a:rPr lang="en-US" sz="2000" b="1" dirty="0" smtClean="0"/>
              <a:t>Cosmic Ray Removal</a:t>
            </a:r>
          </a:p>
          <a:p>
            <a:pPr marL="285750" indent="-285750">
              <a:spcBef>
                <a:spcPts val="600"/>
              </a:spcBef>
              <a:spcAft>
                <a:spcPts val="600"/>
              </a:spcAft>
              <a:buFont typeface="Arial" panose="020B0604020202020204" pitchFamily="34" charset="0"/>
              <a:buChar char="•"/>
            </a:pPr>
            <a:r>
              <a:rPr lang="en-US" dirty="0" smtClean="0"/>
              <a:t>Cosmic ray’s affecting CCD data can cause erroneous analysis results</a:t>
            </a:r>
          </a:p>
          <a:p>
            <a:pPr marL="285750" indent="-285750">
              <a:spcBef>
                <a:spcPts val="600"/>
              </a:spcBef>
              <a:spcAft>
                <a:spcPts val="600"/>
              </a:spcAft>
              <a:buFont typeface="Arial" panose="020B0604020202020204" pitchFamily="34" charset="0"/>
              <a:buChar char="•"/>
            </a:pPr>
            <a:r>
              <a:rPr lang="en-US" dirty="0" smtClean="0"/>
              <a:t>Multiple spectra are gathered from one spot</a:t>
            </a:r>
          </a:p>
          <a:p>
            <a:pPr marL="285750" indent="-285750">
              <a:spcBef>
                <a:spcPts val="600"/>
              </a:spcBef>
              <a:spcAft>
                <a:spcPts val="600"/>
              </a:spcAft>
              <a:buFont typeface="Arial" panose="020B0604020202020204" pitchFamily="34" charset="0"/>
              <a:buChar char="•"/>
            </a:pPr>
            <a:r>
              <a:rPr lang="en-US" dirty="0" smtClean="0"/>
              <a:t>Data for each wavelength channel is analyzed</a:t>
            </a:r>
          </a:p>
          <a:p>
            <a:pPr marL="285750" indent="-285750">
              <a:spcBef>
                <a:spcPts val="600"/>
              </a:spcBef>
              <a:spcAft>
                <a:spcPts val="600"/>
              </a:spcAft>
              <a:buFont typeface="Arial" panose="020B0604020202020204" pitchFamily="34" charset="0"/>
              <a:buChar char="•"/>
            </a:pPr>
            <a:r>
              <a:rPr lang="en-US" dirty="0" smtClean="0"/>
              <a:t>JPL developed statistical analysis technique implemented in flight software used to find outliers</a:t>
            </a:r>
          </a:p>
          <a:p>
            <a:pPr marL="742950" lvl="1" indent="-285750">
              <a:spcBef>
                <a:spcPts val="600"/>
              </a:spcBef>
              <a:spcAft>
                <a:spcPts val="600"/>
              </a:spcAft>
              <a:buFont typeface="Arial" panose="020B0604020202020204" pitchFamily="34" charset="0"/>
              <a:buChar char="•"/>
            </a:pPr>
            <a:r>
              <a:rPr lang="en-US" dirty="0" smtClean="0"/>
              <a:t>Sigma clipping plus Freedman-</a:t>
            </a:r>
            <a:r>
              <a:rPr lang="en-US" dirty="0" err="1" smtClean="0"/>
              <a:t>Diaconis</a:t>
            </a:r>
            <a:r>
              <a:rPr lang="en-US" dirty="0" smtClean="0"/>
              <a:t> rule</a:t>
            </a:r>
          </a:p>
          <a:p>
            <a:pPr marL="285750" indent="-285750">
              <a:spcBef>
                <a:spcPts val="600"/>
              </a:spcBef>
              <a:spcAft>
                <a:spcPts val="600"/>
              </a:spcAft>
              <a:buFont typeface="Arial" panose="020B0604020202020204" pitchFamily="34" charset="0"/>
              <a:buChar char="•"/>
            </a:pPr>
            <a:r>
              <a:rPr lang="en-US" dirty="0" smtClean="0"/>
              <a:t>Demonstrated very large datasets (1296 spectra take ~5 minutes on flight processor)</a:t>
            </a:r>
          </a:p>
        </p:txBody>
      </p:sp>
      <p:grpSp>
        <p:nvGrpSpPr>
          <p:cNvPr id="14" name="Group 13"/>
          <p:cNvGrpSpPr/>
          <p:nvPr/>
        </p:nvGrpSpPr>
        <p:grpSpPr>
          <a:xfrm>
            <a:off x="4908550" y="1117227"/>
            <a:ext cx="3778249" cy="1490468"/>
            <a:chOff x="4733363" y="1117227"/>
            <a:chExt cx="3953436" cy="2418405"/>
          </a:xfrm>
        </p:grpSpPr>
        <p:pic>
          <p:nvPicPr>
            <p:cNvPr id="8" name="Picture 7"/>
            <p:cNvPicPr>
              <a:picLocks noChangeAspect="1"/>
            </p:cNvPicPr>
            <p:nvPr/>
          </p:nvPicPr>
          <p:blipFill>
            <a:blip r:embed="rId2"/>
            <a:stretch>
              <a:fillRect/>
            </a:stretch>
          </p:blipFill>
          <p:spPr>
            <a:xfrm>
              <a:off x="4733363" y="1117227"/>
              <a:ext cx="3953436" cy="2086255"/>
            </a:xfrm>
            <a:prstGeom prst="rect">
              <a:avLst/>
            </a:prstGeom>
          </p:spPr>
        </p:pic>
        <p:sp>
          <p:nvSpPr>
            <p:cNvPr id="10" name="TextBox 9"/>
            <p:cNvSpPr txBox="1"/>
            <p:nvPr/>
          </p:nvSpPr>
          <p:spPr>
            <a:xfrm>
              <a:off x="4986563" y="3123633"/>
              <a:ext cx="3423766" cy="411999"/>
            </a:xfrm>
            <a:prstGeom prst="rect">
              <a:avLst/>
            </a:prstGeom>
            <a:noFill/>
          </p:spPr>
          <p:txBody>
            <a:bodyPr wrap="none" rtlCol="0">
              <a:spAutoFit/>
            </a:bodyPr>
            <a:lstStyle/>
            <a:p>
              <a:pPr algn="ctr"/>
              <a:r>
                <a:rPr lang="en-US" sz="1050" dirty="0" smtClean="0"/>
                <a:t>0                                        1024                                         2048</a:t>
              </a:r>
            </a:p>
          </p:txBody>
        </p:sp>
      </p:grpSp>
      <p:grpSp>
        <p:nvGrpSpPr>
          <p:cNvPr id="35" name="Group 34"/>
          <p:cNvGrpSpPr/>
          <p:nvPr/>
        </p:nvGrpSpPr>
        <p:grpSpPr>
          <a:xfrm>
            <a:off x="4908550" y="2802139"/>
            <a:ext cx="3778249" cy="1490468"/>
            <a:chOff x="4733363" y="1117227"/>
            <a:chExt cx="3953436" cy="2418405"/>
          </a:xfrm>
        </p:grpSpPr>
        <p:pic>
          <p:nvPicPr>
            <p:cNvPr id="36" name="Picture 35"/>
            <p:cNvPicPr>
              <a:picLocks noChangeAspect="1"/>
            </p:cNvPicPr>
            <p:nvPr/>
          </p:nvPicPr>
          <p:blipFill>
            <a:blip r:embed="rId2"/>
            <a:stretch>
              <a:fillRect/>
            </a:stretch>
          </p:blipFill>
          <p:spPr>
            <a:xfrm>
              <a:off x="4733363" y="1117227"/>
              <a:ext cx="3953436" cy="2086255"/>
            </a:xfrm>
            <a:prstGeom prst="rect">
              <a:avLst/>
            </a:prstGeom>
          </p:spPr>
        </p:pic>
        <p:sp>
          <p:nvSpPr>
            <p:cNvPr id="37" name="TextBox 36"/>
            <p:cNvSpPr txBox="1"/>
            <p:nvPr/>
          </p:nvSpPr>
          <p:spPr>
            <a:xfrm>
              <a:off x="4986563" y="3123633"/>
              <a:ext cx="3423766" cy="411999"/>
            </a:xfrm>
            <a:prstGeom prst="rect">
              <a:avLst/>
            </a:prstGeom>
            <a:noFill/>
          </p:spPr>
          <p:txBody>
            <a:bodyPr wrap="none" rtlCol="0">
              <a:spAutoFit/>
            </a:bodyPr>
            <a:lstStyle/>
            <a:p>
              <a:pPr algn="ctr"/>
              <a:r>
                <a:rPr lang="en-US" sz="1050" dirty="0" smtClean="0"/>
                <a:t>0                                        1024                                         2048</a:t>
              </a:r>
            </a:p>
          </p:txBody>
        </p:sp>
      </p:grpSp>
      <p:grpSp>
        <p:nvGrpSpPr>
          <p:cNvPr id="38" name="Group 37"/>
          <p:cNvGrpSpPr/>
          <p:nvPr/>
        </p:nvGrpSpPr>
        <p:grpSpPr>
          <a:xfrm>
            <a:off x="4965700" y="4515720"/>
            <a:ext cx="3778249" cy="1490468"/>
            <a:chOff x="4733363" y="1117227"/>
            <a:chExt cx="3953436" cy="2418405"/>
          </a:xfrm>
        </p:grpSpPr>
        <p:pic>
          <p:nvPicPr>
            <p:cNvPr id="39" name="Picture 38"/>
            <p:cNvPicPr>
              <a:picLocks noChangeAspect="1"/>
            </p:cNvPicPr>
            <p:nvPr/>
          </p:nvPicPr>
          <p:blipFill>
            <a:blip r:embed="rId2"/>
            <a:stretch>
              <a:fillRect/>
            </a:stretch>
          </p:blipFill>
          <p:spPr>
            <a:xfrm>
              <a:off x="4733363" y="1117227"/>
              <a:ext cx="3953436" cy="2086255"/>
            </a:xfrm>
            <a:prstGeom prst="rect">
              <a:avLst/>
            </a:prstGeom>
          </p:spPr>
        </p:pic>
        <p:sp>
          <p:nvSpPr>
            <p:cNvPr id="40" name="TextBox 39"/>
            <p:cNvSpPr txBox="1"/>
            <p:nvPr/>
          </p:nvSpPr>
          <p:spPr>
            <a:xfrm>
              <a:off x="4986563" y="3123633"/>
              <a:ext cx="3423766" cy="411999"/>
            </a:xfrm>
            <a:prstGeom prst="rect">
              <a:avLst/>
            </a:prstGeom>
            <a:noFill/>
          </p:spPr>
          <p:txBody>
            <a:bodyPr wrap="none" rtlCol="0">
              <a:spAutoFit/>
            </a:bodyPr>
            <a:lstStyle/>
            <a:p>
              <a:pPr algn="ctr"/>
              <a:r>
                <a:rPr lang="en-US" sz="1050" dirty="0" smtClean="0"/>
                <a:t>0                                        1024                                         2048</a:t>
              </a:r>
            </a:p>
          </p:txBody>
        </p:sp>
      </p:grpSp>
      <p:cxnSp>
        <p:nvCxnSpPr>
          <p:cNvPr id="5" name="Straight Connector 4"/>
          <p:cNvCxnSpPr/>
          <p:nvPr/>
        </p:nvCxnSpPr>
        <p:spPr>
          <a:xfrm flipH="1" flipV="1">
            <a:off x="6786555" y="3204829"/>
            <a:ext cx="11119" cy="765215"/>
          </a:xfrm>
          <a:prstGeom prst="line">
            <a:avLst/>
          </a:prstGeom>
          <a:ln>
            <a:solidFill>
              <a:srgbClr val="D64D54"/>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271634" y="1117227"/>
            <a:ext cx="1583190" cy="276999"/>
          </a:xfrm>
          <a:prstGeom prst="rect">
            <a:avLst/>
          </a:prstGeom>
          <a:noFill/>
        </p:spPr>
        <p:txBody>
          <a:bodyPr wrap="none" rtlCol="0">
            <a:spAutoFit/>
          </a:bodyPr>
          <a:lstStyle/>
          <a:p>
            <a:r>
              <a:rPr lang="en-US" sz="1200" b="1" dirty="0" smtClean="0"/>
              <a:t>Location A – spectra 1</a:t>
            </a:r>
            <a:endParaRPr lang="en-US" sz="1200" b="1" dirty="0"/>
          </a:p>
        </p:txBody>
      </p:sp>
      <p:sp>
        <p:nvSpPr>
          <p:cNvPr id="47" name="TextBox 46"/>
          <p:cNvSpPr txBox="1"/>
          <p:nvPr/>
        </p:nvSpPr>
        <p:spPr>
          <a:xfrm>
            <a:off x="5271634" y="2799365"/>
            <a:ext cx="1583190" cy="276999"/>
          </a:xfrm>
          <a:prstGeom prst="rect">
            <a:avLst/>
          </a:prstGeom>
          <a:noFill/>
        </p:spPr>
        <p:txBody>
          <a:bodyPr wrap="none" rtlCol="0">
            <a:spAutoFit/>
          </a:bodyPr>
          <a:lstStyle/>
          <a:p>
            <a:r>
              <a:rPr lang="en-US" sz="1200" b="1" dirty="0" smtClean="0"/>
              <a:t>Location A – spectra 2</a:t>
            </a:r>
            <a:endParaRPr lang="en-US" sz="1200" b="1" dirty="0"/>
          </a:p>
        </p:txBody>
      </p:sp>
      <p:sp>
        <p:nvSpPr>
          <p:cNvPr id="48" name="TextBox 47"/>
          <p:cNvSpPr txBox="1"/>
          <p:nvPr/>
        </p:nvSpPr>
        <p:spPr>
          <a:xfrm>
            <a:off x="5322434" y="4515720"/>
            <a:ext cx="1583190" cy="276999"/>
          </a:xfrm>
          <a:prstGeom prst="rect">
            <a:avLst/>
          </a:prstGeom>
          <a:noFill/>
        </p:spPr>
        <p:txBody>
          <a:bodyPr wrap="none" rtlCol="0">
            <a:spAutoFit/>
          </a:bodyPr>
          <a:lstStyle/>
          <a:p>
            <a:r>
              <a:rPr lang="en-US" sz="1200" b="1" dirty="0" smtClean="0"/>
              <a:t>Location A – spectra 3</a:t>
            </a:r>
            <a:endParaRPr lang="en-US" sz="1200" b="1" dirty="0"/>
          </a:p>
        </p:txBody>
      </p:sp>
      <p:sp>
        <p:nvSpPr>
          <p:cNvPr id="49" name="TextBox 48"/>
          <p:cNvSpPr txBox="1"/>
          <p:nvPr/>
        </p:nvSpPr>
        <p:spPr>
          <a:xfrm>
            <a:off x="5322434" y="3276436"/>
            <a:ext cx="1267911" cy="276999"/>
          </a:xfrm>
          <a:prstGeom prst="rect">
            <a:avLst/>
          </a:prstGeom>
          <a:noFill/>
        </p:spPr>
        <p:txBody>
          <a:bodyPr wrap="none" rtlCol="0">
            <a:spAutoFit/>
          </a:bodyPr>
          <a:lstStyle/>
          <a:p>
            <a:r>
              <a:rPr lang="en-US" sz="1200" b="1" dirty="0" smtClean="0">
                <a:solidFill>
                  <a:srgbClr val="7030A0"/>
                </a:solidFill>
              </a:rPr>
              <a:t>Cosmic ray effect</a:t>
            </a:r>
            <a:endParaRPr lang="en-US" sz="1200" b="1" dirty="0">
              <a:solidFill>
                <a:srgbClr val="7030A0"/>
              </a:solidFill>
            </a:endParaRPr>
          </a:p>
        </p:txBody>
      </p:sp>
      <p:cxnSp>
        <p:nvCxnSpPr>
          <p:cNvPr id="9" name="Straight Arrow Connector 8"/>
          <p:cNvCxnSpPr>
            <a:stCxn id="49" idx="3"/>
          </p:cNvCxnSpPr>
          <p:nvPr/>
        </p:nvCxnSpPr>
        <p:spPr>
          <a:xfrm flipV="1">
            <a:off x="6590345" y="3414935"/>
            <a:ext cx="196210" cy="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727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50" y="274638"/>
            <a:ext cx="6157751" cy="506940"/>
          </a:xfrm>
        </p:spPr>
        <p:txBody>
          <a:bodyPr/>
          <a:lstStyle/>
          <a:p>
            <a:r>
              <a:rPr lang="en-US" dirty="0" smtClean="0">
                <a:latin typeface="Times New Roman" panose="02020603050405020304" pitchFamily="18" charset="0"/>
                <a:cs typeface="Times New Roman" panose="02020603050405020304" pitchFamily="18" charset="0"/>
              </a:rPr>
              <a:t>SuperCam Image Optimization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1824BCF-C1AF-844D-A3B8-F232FC8CF1AA}" type="slidenum">
              <a:rPr lang="en-US" smtClean="0"/>
              <a:t>12</a:t>
            </a:fld>
            <a:endParaRPr lang="en-US"/>
          </a:p>
        </p:txBody>
      </p:sp>
      <p:sp>
        <p:nvSpPr>
          <p:cNvPr id="13" name="TextBox 12"/>
          <p:cNvSpPr txBox="1"/>
          <p:nvPr/>
        </p:nvSpPr>
        <p:spPr>
          <a:xfrm>
            <a:off x="168780" y="1243052"/>
            <a:ext cx="5730370" cy="1692771"/>
          </a:xfrm>
          <a:prstGeom prst="rect">
            <a:avLst/>
          </a:prstGeom>
          <a:noFill/>
        </p:spPr>
        <p:txBody>
          <a:bodyPr wrap="square" rtlCol="0">
            <a:spAutoFit/>
          </a:bodyPr>
          <a:lstStyle/>
          <a:p>
            <a:pPr>
              <a:spcBef>
                <a:spcPts val="600"/>
              </a:spcBef>
              <a:spcAft>
                <a:spcPts val="600"/>
              </a:spcAft>
            </a:pPr>
            <a:r>
              <a:rPr lang="en-US" sz="2400" b="1" dirty="0" smtClean="0"/>
              <a:t>Focus stacking </a:t>
            </a:r>
            <a:r>
              <a:rPr lang="en-US" sz="2400" b="1" dirty="0" err="1" smtClean="0"/>
              <a:t>a.k.a</a:t>
            </a:r>
            <a:r>
              <a:rPr lang="en-US" sz="2400" b="1" dirty="0" smtClean="0"/>
              <a:t> Z-stacking</a:t>
            </a:r>
          </a:p>
          <a:p>
            <a:pPr marL="285750" indent="-285750">
              <a:spcBef>
                <a:spcPts val="600"/>
              </a:spcBef>
              <a:spcAft>
                <a:spcPts val="600"/>
              </a:spcAft>
              <a:buFont typeface="Arial" panose="020B0604020202020204" pitchFamily="34" charset="0"/>
              <a:buChar char="•"/>
            </a:pPr>
            <a:r>
              <a:rPr lang="en-US" sz="2000" dirty="0" smtClean="0"/>
              <a:t>Combine multiple images into one image selecting the best focus for each pixel</a:t>
            </a:r>
          </a:p>
          <a:p>
            <a:pPr marL="285750" indent="-285750">
              <a:spcBef>
                <a:spcPts val="600"/>
              </a:spcBef>
              <a:spcAft>
                <a:spcPts val="600"/>
              </a:spcAft>
              <a:buFont typeface="Arial" panose="020B0604020202020204" pitchFamily="34" charset="0"/>
              <a:buChar char="•"/>
            </a:pPr>
            <a:r>
              <a:rPr lang="en-US" sz="2000" dirty="0" smtClean="0"/>
              <a:t>Resulting image has greater depth of field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0" y="849630"/>
            <a:ext cx="2468880" cy="24688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750" y="2629428"/>
            <a:ext cx="2468880" cy="24688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972" y="4137025"/>
            <a:ext cx="2468880" cy="2468880"/>
          </a:xfrm>
          <a:prstGeom prst="rect">
            <a:avLst/>
          </a:prstGeom>
        </p:spPr>
      </p:pic>
      <p:sp>
        <p:nvSpPr>
          <p:cNvPr id="11" name="TextBox 10"/>
          <p:cNvSpPr txBox="1"/>
          <p:nvPr/>
        </p:nvSpPr>
        <p:spPr>
          <a:xfrm>
            <a:off x="168780" y="3014534"/>
            <a:ext cx="3488820" cy="317009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dirty="0"/>
              <a:t>Data reduction technique, transmit fewer images</a:t>
            </a:r>
          </a:p>
          <a:p>
            <a:pPr marL="285750" indent="-285750">
              <a:spcBef>
                <a:spcPts val="600"/>
              </a:spcBef>
              <a:spcAft>
                <a:spcPts val="600"/>
              </a:spcAft>
              <a:buFont typeface="Arial" panose="020B0604020202020204" pitchFamily="34" charset="0"/>
              <a:buChar char="•"/>
            </a:pPr>
            <a:r>
              <a:rPr lang="en-US" sz="2000" dirty="0" smtClean="0"/>
              <a:t>Apply </a:t>
            </a:r>
            <a:r>
              <a:rPr lang="en-US" sz="2000" dirty="0"/>
              <a:t>Gaussian blur </a:t>
            </a:r>
            <a:r>
              <a:rPr lang="en-US" sz="2000" dirty="0" smtClean="0"/>
              <a:t>and Laplacian filters to determine sharpest pixel</a:t>
            </a:r>
          </a:p>
          <a:p>
            <a:pPr marL="285750" indent="-285750">
              <a:spcBef>
                <a:spcPts val="600"/>
              </a:spcBef>
              <a:spcAft>
                <a:spcPts val="600"/>
              </a:spcAft>
              <a:buFont typeface="Arial" panose="020B0604020202020204" pitchFamily="34" charset="0"/>
              <a:buChar char="•"/>
            </a:pPr>
            <a:r>
              <a:rPr lang="en-US" sz="2000" dirty="0" smtClean="0"/>
              <a:t>Registration currently not supported, images must be very similar </a:t>
            </a:r>
            <a:r>
              <a:rPr lang="en-US" sz="2000" dirty="0" err="1" smtClean="0"/>
              <a:t>wrt</a:t>
            </a:r>
            <a:r>
              <a:rPr lang="en-US" sz="2000" dirty="0" smtClean="0"/>
              <a:t>. position and content</a:t>
            </a:r>
          </a:p>
        </p:txBody>
      </p:sp>
      <p:sp>
        <p:nvSpPr>
          <p:cNvPr id="12" name="TextBox 11"/>
          <p:cNvSpPr txBox="1"/>
          <p:nvPr/>
        </p:nvSpPr>
        <p:spPr>
          <a:xfrm>
            <a:off x="6623020" y="5198200"/>
            <a:ext cx="2435920" cy="923330"/>
          </a:xfrm>
          <a:prstGeom prst="rect">
            <a:avLst/>
          </a:prstGeom>
          <a:noFill/>
          <a:ln>
            <a:solidFill>
              <a:schemeClr val="tx1"/>
            </a:solidFill>
          </a:ln>
        </p:spPr>
        <p:txBody>
          <a:bodyPr wrap="square" rtlCol="0">
            <a:spAutoFit/>
          </a:bodyPr>
          <a:lstStyle/>
          <a:p>
            <a:pPr>
              <a:spcBef>
                <a:spcPts val="600"/>
              </a:spcBef>
              <a:spcAft>
                <a:spcPts val="600"/>
              </a:spcAft>
            </a:pPr>
            <a:r>
              <a:rPr lang="en-US" b="1" dirty="0" smtClean="0"/>
              <a:t>Drill hole on Mars captured by </a:t>
            </a:r>
            <a:r>
              <a:rPr lang="en-US" b="1" dirty="0" err="1" smtClean="0"/>
              <a:t>ChemCam</a:t>
            </a:r>
            <a:r>
              <a:rPr lang="en-US" b="1" dirty="0" smtClean="0"/>
              <a:t> instrument</a:t>
            </a:r>
          </a:p>
        </p:txBody>
      </p:sp>
    </p:spTree>
    <p:extLst>
      <p:ext uri="{BB962C8B-B14F-4D97-AF65-F5344CB8AC3E}">
        <p14:creationId xmlns:p14="http://schemas.microsoft.com/office/powerpoint/2010/main" val="358289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824BCF-C1AF-844D-A3B8-F232FC8CF1AA}" type="slidenum">
              <a:rPr lang="en-US" smtClean="0"/>
              <a:t>13</a:t>
            </a:fld>
            <a:endParaRPr lang="en-US"/>
          </a:p>
        </p:txBody>
      </p:sp>
      <p:sp>
        <p:nvSpPr>
          <p:cNvPr id="3" name="Rectangle 2"/>
          <p:cNvSpPr/>
          <p:nvPr/>
        </p:nvSpPr>
        <p:spPr>
          <a:xfrm>
            <a:off x="0" y="816864"/>
            <a:ext cx="9144000" cy="565099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2"/>
          <a:stretch>
            <a:fillRect/>
          </a:stretch>
        </p:blipFill>
        <p:spPr>
          <a:xfrm>
            <a:off x="177800" y="1201506"/>
            <a:ext cx="8788400" cy="4454988"/>
          </a:xfrm>
          <a:prstGeom prst="rect">
            <a:avLst/>
          </a:prstGeom>
          <a:ln>
            <a:solidFill>
              <a:schemeClr val="bg1">
                <a:lumMod val="50000"/>
              </a:schemeClr>
            </a:solidFill>
          </a:ln>
        </p:spPr>
      </p:pic>
    </p:spTree>
    <p:extLst>
      <p:ext uri="{BB962C8B-B14F-4D97-AF65-F5344CB8AC3E}">
        <p14:creationId xmlns:p14="http://schemas.microsoft.com/office/powerpoint/2010/main" val="385014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Outline</a:t>
            </a:r>
            <a:endParaRPr lang="en-US" dirty="0"/>
          </a:p>
        </p:txBody>
      </p:sp>
      <p:sp>
        <p:nvSpPr>
          <p:cNvPr id="9" name="Content Placeholder 8"/>
          <p:cNvSpPr>
            <a:spLocks noGrp="1"/>
          </p:cNvSpPr>
          <p:nvPr>
            <p:ph idx="1"/>
          </p:nvPr>
        </p:nvSpPr>
        <p:spPr>
          <a:xfrm>
            <a:off x="457200" y="1062447"/>
            <a:ext cx="8229600" cy="5293903"/>
          </a:xfrm>
        </p:spPr>
        <p:txBody>
          <a:bodyPr>
            <a:normAutofit fontScale="92500" lnSpcReduction="20000"/>
          </a:bodyPr>
          <a:lstStyle/>
          <a:p>
            <a:pPr>
              <a:lnSpc>
                <a:spcPct val="120000"/>
              </a:lnSpc>
              <a:spcBef>
                <a:spcPts val="0"/>
              </a:spcBef>
              <a:spcAft>
                <a:spcPts val="600"/>
              </a:spcAft>
            </a:pPr>
            <a:r>
              <a:rPr lang="en-US" b="1" i="1" dirty="0" smtClean="0">
                <a:latin typeface="+mn-lt"/>
              </a:rPr>
              <a:t>Overview of SuperCam and SHERLOC Instruments</a:t>
            </a:r>
          </a:p>
          <a:p>
            <a:pPr>
              <a:lnSpc>
                <a:spcPct val="120000"/>
              </a:lnSpc>
              <a:spcBef>
                <a:spcPts val="0"/>
              </a:spcBef>
              <a:spcAft>
                <a:spcPts val="600"/>
              </a:spcAft>
            </a:pPr>
            <a:r>
              <a:rPr lang="en-US" b="1" i="1" dirty="0" smtClean="0">
                <a:latin typeface="+mn-lt"/>
              </a:rPr>
              <a:t>Instrument Flight Software</a:t>
            </a:r>
            <a:endParaRPr lang="en-US" dirty="0" smtClean="0">
              <a:latin typeface="+mn-lt"/>
            </a:endParaRPr>
          </a:p>
          <a:p>
            <a:pPr lvl="1">
              <a:lnSpc>
                <a:spcPct val="120000"/>
              </a:lnSpc>
              <a:spcBef>
                <a:spcPts val="0"/>
              </a:spcBef>
              <a:spcAft>
                <a:spcPts val="600"/>
              </a:spcAft>
            </a:pPr>
            <a:r>
              <a:rPr lang="en-US" dirty="0" smtClean="0">
                <a:latin typeface="+mn-lt"/>
              </a:rPr>
              <a:t>Interfaces</a:t>
            </a:r>
          </a:p>
          <a:p>
            <a:pPr lvl="1">
              <a:lnSpc>
                <a:spcPct val="120000"/>
              </a:lnSpc>
              <a:spcBef>
                <a:spcPts val="0"/>
              </a:spcBef>
              <a:spcAft>
                <a:spcPts val="600"/>
              </a:spcAft>
            </a:pPr>
            <a:r>
              <a:rPr lang="en-US" dirty="0" smtClean="0">
                <a:latin typeface="+mn-lt"/>
              </a:rPr>
              <a:t>Design </a:t>
            </a:r>
            <a:r>
              <a:rPr lang="en-US" dirty="0">
                <a:latin typeface="+mn-lt"/>
              </a:rPr>
              <a:t>and </a:t>
            </a:r>
            <a:r>
              <a:rPr lang="en-US" dirty="0" smtClean="0">
                <a:latin typeface="+mn-lt"/>
              </a:rPr>
              <a:t>Architecture</a:t>
            </a:r>
          </a:p>
          <a:p>
            <a:pPr lvl="1">
              <a:lnSpc>
                <a:spcPct val="120000"/>
              </a:lnSpc>
              <a:spcBef>
                <a:spcPts val="0"/>
              </a:spcBef>
              <a:spcAft>
                <a:spcPts val="600"/>
              </a:spcAft>
            </a:pPr>
            <a:r>
              <a:rPr lang="en-US" dirty="0" smtClean="0">
                <a:latin typeface="+mn-lt"/>
              </a:rPr>
              <a:t>Development and Test Environment</a:t>
            </a:r>
          </a:p>
          <a:p>
            <a:pPr lvl="1">
              <a:lnSpc>
                <a:spcPct val="120000"/>
              </a:lnSpc>
              <a:spcBef>
                <a:spcPts val="0"/>
              </a:spcBef>
              <a:spcAft>
                <a:spcPts val="600"/>
              </a:spcAft>
            </a:pPr>
            <a:r>
              <a:rPr lang="en-US" dirty="0" smtClean="0">
                <a:latin typeface="+mn-lt"/>
              </a:rPr>
              <a:t>Electronic Data Sheet </a:t>
            </a:r>
          </a:p>
          <a:p>
            <a:pPr>
              <a:lnSpc>
                <a:spcPct val="120000"/>
              </a:lnSpc>
              <a:spcBef>
                <a:spcPts val="0"/>
              </a:spcBef>
              <a:spcAft>
                <a:spcPts val="600"/>
              </a:spcAft>
            </a:pPr>
            <a:r>
              <a:rPr lang="en-US" b="1" i="1" dirty="0" smtClean="0">
                <a:latin typeface="+mn-lt"/>
              </a:rPr>
              <a:t>Automation</a:t>
            </a:r>
          </a:p>
          <a:p>
            <a:pPr lvl="1">
              <a:lnSpc>
                <a:spcPct val="120000"/>
              </a:lnSpc>
              <a:spcBef>
                <a:spcPts val="0"/>
              </a:spcBef>
              <a:spcAft>
                <a:spcPts val="600"/>
              </a:spcAft>
            </a:pPr>
            <a:r>
              <a:rPr lang="en-US" dirty="0" smtClean="0">
                <a:latin typeface="+mn-lt"/>
              </a:rPr>
              <a:t>SHERLOC Onboard Spectra Processing</a:t>
            </a:r>
          </a:p>
          <a:p>
            <a:pPr lvl="2">
              <a:lnSpc>
                <a:spcPct val="120000"/>
              </a:lnSpc>
              <a:spcBef>
                <a:spcPts val="0"/>
              </a:spcBef>
              <a:spcAft>
                <a:spcPts val="600"/>
              </a:spcAft>
            </a:pPr>
            <a:r>
              <a:rPr lang="en-US" dirty="0" smtClean="0">
                <a:latin typeface="+mn-lt"/>
              </a:rPr>
              <a:t>Automated Target Selection</a:t>
            </a:r>
          </a:p>
          <a:p>
            <a:pPr lvl="2">
              <a:lnSpc>
                <a:spcPct val="120000"/>
              </a:lnSpc>
              <a:spcBef>
                <a:spcPts val="0"/>
              </a:spcBef>
              <a:spcAft>
                <a:spcPts val="600"/>
              </a:spcAft>
            </a:pPr>
            <a:r>
              <a:rPr lang="en-US" dirty="0">
                <a:latin typeface="+mn-lt"/>
              </a:rPr>
              <a:t>Cosmic Ray </a:t>
            </a:r>
            <a:r>
              <a:rPr lang="en-US" dirty="0" smtClean="0">
                <a:latin typeface="+mn-lt"/>
              </a:rPr>
              <a:t>Removal</a:t>
            </a:r>
          </a:p>
          <a:p>
            <a:pPr lvl="1">
              <a:lnSpc>
                <a:spcPct val="120000"/>
              </a:lnSpc>
              <a:spcBef>
                <a:spcPts val="0"/>
              </a:spcBef>
              <a:spcAft>
                <a:spcPts val="600"/>
              </a:spcAft>
            </a:pPr>
            <a:r>
              <a:rPr lang="en-US" dirty="0" smtClean="0">
                <a:latin typeface="+mn-lt"/>
              </a:rPr>
              <a:t>SuperCam Image Optimization</a:t>
            </a:r>
          </a:p>
          <a:p>
            <a:pPr lvl="2">
              <a:lnSpc>
                <a:spcPct val="120000"/>
              </a:lnSpc>
              <a:spcBef>
                <a:spcPts val="0"/>
              </a:spcBef>
              <a:spcAft>
                <a:spcPts val="600"/>
              </a:spcAft>
            </a:pPr>
            <a:r>
              <a:rPr lang="en-US" dirty="0" smtClean="0">
                <a:latin typeface="+mn-lt"/>
              </a:rPr>
              <a:t>Focus Stacking</a:t>
            </a:r>
          </a:p>
        </p:txBody>
      </p:sp>
      <p:sp>
        <p:nvSpPr>
          <p:cNvPr id="4" name="Slide Number Placeholder 3"/>
          <p:cNvSpPr>
            <a:spLocks noGrp="1"/>
          </p:cNvSpPr>
          <p:nvPr>
            <p:ph type="sldNum" sz="quarter" idx="12"/>
          </p:nvPr>
        </p:nvSpPr>
        <p:spPr/>
        <p:txBody>
          <a:bodyPr/>
          <a:lstStyle/>
          <a:p>
            <a:fld id="{D739C4FB-7D33-419B-8833-D1372BFD11C8}" type="slidenum">
              <a:rPr lang="en-US" smtClean="0"/>
              <a:t>2</a:t>
            </a:fld>
            <a:endParaRPr lang="en-US"/>
          </a:p>
        </p:txBody>
      </p:sp>
    </p:spTree>
    <p:extLst>
      <p:ext uri="{BB962C8B-B14F-4D97-AF65-F5344CB8AC3E}">
        <p14:creationId xmlns:p14="http://schemas.microsoft.com/office/powerpoint/2010/main" val="1936290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Mars2020 Rover</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4912"/>
            <a:ext cx="9144000" cy="5381438"/>
          </a:xfrm>
          <a:prstGeom prst="rect">
            <a:avLst/>
          </a:prstGeom>
        </p:spPr>
      </p:pic>
      <p:sp>
        <p:nvSpPr>
          <p:cNvPr id="5" name="TextBox 4"/>
          <p:cNvSpPr txBox="1"/>
          <p:nvPr/>
        </p:nvSpPr>
        <p:spPr>
          <a:xfrm>
            <a:off x="4442843" y="1216958"/>
            <a:ext cx="2826158" cy="461665"/>
          </a:xfrm>
          <a:prstGeom prst="rect">
            <a:avLst/>
          </a:prstGeom>
          <a:noFill/>
        </p:spPr>
        <p:txBody>
          <a:bodyPr wrap="none" rtlCol="0">
            <a:spAutoFit/>
          </a:bodyPr>
          <a:lstStyle/>
          <a:p>
            <a:r>
              <a:rPr lang="en-US" sz="2400" b="1" dirty="0" smtClean="0"/>
              <a:t>SuperCam Mast Unit</a:t>
            </a:r>
            <a:endParaRPr lang="en-US" sz="2400" b="1" dirty="0"/>
          </a:p>
        </p:txBody>
      </p:sp>
      <p:sp>
        <p:nvSpPr>
          <p:cNvPr id="10" name="TextBox 9"/>
          <p:cNvSpPr txBox="1"/>
          <p:nvPr/>
        </p:nvSpPr>
        <p:spPr>
          <a:xfrm>
            <a:off x="5212080" y="2268617"/>
            <a:ext cx="2378650" cy="830997"/>
          </a:xfrm>
          <a:prstGeom prst="rect">
            <a:avLst/>
          </a:prstGeom>
          <a:noFill/>
        </p:spPr>
        <p:txBody>
          <a:bodyPr wrap="square" rtlCol="0">
            <a:spAutoFit/>
          </a:bodyPr>
          <a:lstStyle/>
          <a:p>
            <a:pPr algn="r"/>
            <a:r>
              <a:rPr lang="en-US" sz="2400" b="1" dirty="0" smtClean="0"/>
              <a:t>SHERLOC Turret Assembly</a:t>
            </a:r>
          </a:p>
        </p:txBody>
      </p:sp>
      <p:cxnSp>
        <p:nvCxnSpPr>
          <p:cNvPr id="11" name="Straight Arrow Connector 10"/>
          <p:cNvCxnSpPr/>
          <p:nvPr/>
        </p:nvCxnSpPr>
        <p:spPr>
          <a:xfrm flipH="1">
            <a:off x="3718112" y="1447790"/>
            <a:ext cx="724731"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10" idx="3"/>
          </p:cNvCxnSpPr>
          <p:nvPr/>
        </p:nvCxnSpPr>
        <p:spPr>
          <a:xfrm>
            <a:off x="7590730" y="2684116"/>
            <a:ext cx="851436"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0547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16961" y="3414195"/>
            <a:ext cx="3953427" cy="2762636"/>
          </a:xfrm>
          <a:prstGeom prst="rect">
            <a:avLst/>
          </a:prstGeom>
        </p:spPr>
      </p:pic>
      <p:sp>
        <p:nvSpPr>
          <p:cNvPr id="8" name="Title 7"/>
          <p:cNvSpPr>
            <a:spLocks noGrp="1"/>
          </p:cNvSpPr>
          <p:nvPr>
            <p:ph type="title"/>
          </p:nvPr>
        </p:nvSpPr>
        <p:spPr/>
        <p:txBody>
          <a:bodyPr/>
          <a:lstStyle/>
          <a:p>
            <a:r>
              <a:rPr lang="en-US" dirty="0" smtClean="0"/>
              <a:t>SuperCam Instrument	</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4</a:t>
            </a:fld>
            <a:endParaRPr lang="en-US"/>
          </a:p>
        </p:txBody>
      </p:sp>
      <p:grpSp>
        <p:nvGrpSpPr>
          <p:cNvPr id="9" name="Group 8"/>
          <p:cNvGrpSpPr/>
          <p:nvPr/>
        </p:nvGrpSpPr>
        <p:grpSpPr>
          <a:xfrm>
            <a:off x="4989805" y="975801"/>
            <a:ext cx="3858361" cy="2501818"/>
            <a:chOff x="4989805" y="1029593"/>
            <a:chExt cx="3858361" cy="250181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805" y="1029593"/>
              <a:ext cx="3785517" cy="2438693"/>
            </a:xfrm>
            <a:prstGeom prst="rect">
              <a:avLst/>
            </a:prstGeom>
          </p:spPr>
        </p:pic>
        <p:sp>
          <p:nvSpPr>
            <p:cNvPr id="7" name="Rectangle 6"/>
            <p:cNvSpPr/>
            <p:nvPr/>
          </p:nvSpPr>
          <p:spPr>
            <a:xfrm>
              <a:off x="5264524" y="1405218"/>
              <a:ext cx="638735" cy="228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86800" y="2897841"/>
              <a:ext cx="161366" cy="6335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5304872" y="1176615"/>
            <a:ext cx="1108637" cy="369332"/>
          </a:xfrm>
          <a:prstGeom prst="rect">
            <a:avLst/>
          </a:prstGeom>
          <a:noFill/>
        </p:spPr>
        <p:txBody>
          <a:bodyPr wrap="none" rtlCol="0">
            <a:spAutoFit/>
          </a:bodyPr>
          <a:lstStyle/>
          <a:p>
            <a:r>
              <a:rPr lang="en-US" dirty="0" smtClean="0"/>
              <a:t>Mast Unit</a:t>
            </a:r>
            <a:endParaRPr lang="en-US" dirty="0"/>
          </a:p>
        </p:txBody>
      </p:sp>
      <p:sp>
        <p:nvSpPr>
          <p:cNvPr id="15" name="TextBox 14"/>
          <p:cNvSpPr txBox="1"/>
          <p:nvPr/>
        </p:nvSpPr>
        <p:spPr>
          <a:xfrm>
            <a:off x="5303910" y="3615308"/>
            <a:ext cx="1109599" cy="369332"/>
          </a:xfrm>
          <a:prstGeom prst="rect">
            <a:avLst/>
          </a:prstGeom>
          <a:noFill/>
        </p:spPr>
        <p:txBody>
          <a:bodyPr wrap="none" rtlCol="0">
            <a:spAutoFit/>
          </a:bodyPr>
          <a:lstStyle/>
          <a:p>
            <a:r>
              <a:rPr lang="en-US" dirty="0" smtClean="0"/>
              <a:t>Body Unit</a:t>
            </a:r>
            <a:endParaRPr lang="en-US" dirty="0"/>
          </a:p>
        </p:txBody>
      </p:sp>
      <p:sp>
        <p:nvSpPr>
          <p:cNvPr id="16" name="TextBox 15"/>
          <p:cNvSpPr txBox="1"/>
          <p:nvPr/>
        </p:nvSpPr>
        <p:spPr>
          <a:xfrm>
            <a:off x="282389" y="1090851"/>
            <a:ext cx="4634572" cy="5047536"/>
          </a:xfrm>
          <a:prstGeom prst="rect">
            <a:avLst/>
          </a:prstGeom>
          <a:noFill/>
        </p:spPr>
        <p:txBody>
          <a:bodyPr wrap="square" rtlCol="0">
            <a:spAutoFit/>
          </a:bodyPr>
          <a:lstStyle/>
          <a:p>
            <a:pPr>
              <a:spcBef>
                <a:spcPts val="600"/>
              </a:spcBef>
              <a:spcAft>
                <a:spcPts val="600"/>
              </a:spcAft>
            </a:pPr>
            <a:r>
              <a:rPr lang="en-US" dirty="0" smtClean="0"/>
              <a:t>Upgraded version of </a:t>
            </a:r>
            <a:r>
              <a:rPr lang="en-US" dirty="0" err="1" smtClean="0"/>
              <a:t>ChemCam</a:t>
            </a:r>
            <a:r>
              <a:rPr lang="en-US" dirty="0" smtClean="0"/>
              <a:t> instrument currently operating on Curiosity rover </a:t>
            </a:r>
          </a:p>
          <a:p>
            <a:pPr>
              <a:spcBef>
                <a:spcPts val="600"/>
              </a:spcBef>
              <a:spcAft>
                <a:spcPts val="600"/>
              </a:spcAft>
            </a:pPr>
            <a:r>
              <a:rPr lang="en-US" dirty="0"/>
              <a:t>L</a:t>
            </a:r>
            <a:r>
              <a:rPr lang="en-US" dirty="0" smtClean="0"/>
              <a:t>ead by Los Alamos National Laboratory </a:t>
            </a:r>
            <a:r>
              <a:rPr lang="en-US" dirty="0"/>
              <a:t>(PI: Roger Wiens) and the French space agencies CNES and IRAP (Deputy-PI: Sylvestre Maurice)</a:t>
            </a:r>
            <a:endParaRPr lang="en-US" dirty="0" smtClean="0"/>
          </a:p>
          <a:p>
            <a:pPr marL="342900" indent="-342900">
              <a:spcBef>
                <a:spcPts val="600"/>
              </a:spcBef>
              <a:spcAft>
                <a:spcPts val="600"/>
              </a:spcAft>
              <a:buFont typeface="Arial" panose="020B0604020202020204" pitchFamily="34" charset="0"/>
              <a:buChar char="•"/>
            </a:pPr>
            <a:r>
              <a:rPr lang="en-US" dirty="0" smtClean="0"/>
              <a:t>Laser Induced Breakdown Spectroscopy (LIBS) and microphone</a:t>
            </a:r>
          </a:p>
          <a:p>
            <a:pPr marL="342900" indent="-342900">
              <a:spcBef>
                <a:spcPts val="600"/>
              </a:spcBef>
              <a:spcAft>
                <a:spcPts val="600"/>
              </a:spcAft>
              <a:buFont typeface="Arial" panose="020B0604020202020204" pitchFamily="34" charset="0"/>
              <a:buChar char="•"/>
            </a:pPr>
            <a:r>
              <a:rPr lang="en-US" dirty="0" smtClean="0"/>
              <a:t>Raman/Fluorescence Spectroscopy</a:t>
            </a:r>
          </a:p>
          <a:p>
            <a:pPr marL="342900" indent="-342900">
              <a:spcBef>
                <a:spcPts val="600"/>
              </a:spcBef>
              <a:spcAft>
                <a:spcPts val="600"/>
              </a:spcAft>
              <a:buFont typeface="Arial" panose="020B0604020202020204" pitchFamily="34" charset="0"/>
              <a:buChar char="•"/>
            </a:pPr>
            <a:r>
              <a:rPr lang="en-US" dirty="0" smtClean="0"/>
              <a:t>Visible and Infrared Spectroscopy</a:t>
            </a:r>
          </a:p>
          <a:p>
            <a:pPr marL="342900" indent="-342900">
              <a:spcBef>
                <a:spcPts val="600"/>
              </a:spcBef>
              <a:spcAft>
                <a:spcPts val="600"/>
              </a:spcAft>
              <a:buFont typeface="Arial" panose="020B0604020202020204" pitchFamily="34" charset="0"/>
              <a:buChar char="•"/>
            </a:pPr>
            <a:r>
              <a:rPr lang="en-US" dirty="0" smtClean="0"/>
              <a:t>Color Remote Micro Imaging</a:t>
            </a:r>
          </a:p>
          <a:p>
            <a:pPr>
              <a:spcBef>
                <a:spcPts val="600"/>
              </a:spcBef>
              <a:spcAft>
                <a:spcPts val="600"/>
              </a:spcAft>
            </a:pPr>
            <a:r>
              <a:rPr lang="en-US" dirty="0" smtClean="0"/>
              <a:t>Mast unit contains lasers, telescope, IR spectrometer, imager, and microphone</a:t>
            </a:r>
          </a:p>
          <a:p>
            <a:pPr>
              <a:spcBef>
                <a:spcPts val="600"/>
              </a:spcBef>
              <a:spcAft>
                <a:spcPts val="600"/>
              </a:spcAft>
            </a:pPr>
            <a:r>
              <a:rPr lang="en-US" dirty="0" smtClean="0"/>
              <a:t>Body unit contains three spectrometers, main processor, and rover communications </a:t>
            </a:r>
            <a:endParaRPr lang="en-US" dirty="0"/>
          </a:p>
        </p:txBody>
      </p:sp>
    </p:spTree>
    <p:extLst>
      <p:ext uri="{BB962C8B-B14F-4D97-AF65-F5344CB8AC3E}">
        <p14:creationId xmlns:p14="http://schemas.microsoft.com/office/powerpoint/2010/main" val="4052646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SHERLOC Instrument	</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5</a:t>
            </a:fld>
            <a:endParaRPr lang="en-US"/>
          </a:p>
        </p:txBody>
      </p:sp>
      <p:sp>
        <p:nvSpPr>
          <p:cNvPr id="16" name="TextBox 15"/>
          <p:cNvSpPr txBox="1"/>
          <p:nvPr/>
        </p:nvSpPr>
        <p:spPr>
          <a:xfrm>
            <a:off x="282389" y="1033701"/>
            <a:ext cx="4634572" cy="5139869"/>
          </a:xfrm>
          <a:prstGeom prst="rect">
            <a:avLst/>
          </a:prstGeom>
          <a:noFill/>
        </p:spPr>
        <p:txBody>
          <a:bodyPr wrap="square" rtlCol="0">
            <a:spAutoFit/>
          </a:bodyPr>
          <a:lstStyle/>
          <a:p>
            <a:pPr>
              <a:spcBef>
                <a:spcPts val="600"/>
              </a:spcBef>
              <a:spcAft>
                <a:spcPts val="600"/>
              </a:spcAft>
            </a:pPr>
            <a:r>
              <a:rPr lang="en-US" sz="2000" dirty="0" smtClean="0"/>
              <a:t>New rover instrument lead by JPL 		 </a:t>
            </a:r>
            <a:r>
              <a:rPr lang="en-US" dirty="0" smtClean="0"/>
              <a:t>(</a:t>
            </a:r>
            <a:r>
              <a:rPr lang="en-US" dirty="0"/>
              <a:t>PI: Luther </a:t>
            </a:r>
            <a:r>
              <a:rPr lang="en-US" dirty="0" err="1"/>
              <a:t>Beegle</a:t>
            </a:r>
            <a:r>
              <a:rPr lang="en-US" dirty="0"/>
              <a:t>, Deputy-PI: </a:t>
            </a:r>
            <a:r>
              <a:rPr lang="en-US" dirty="0" err="1"/>
              <a:t>Roh</a:t>
            </a:r>
            <a:r>
              <a:rPr lang="en-US" dirty="0"/>
              <a:t> </a:t>
            </a:r>
            <a:r>
              <a:rPr lang="en-US" dirty="0" err="1"/>
              <a:t>Bhartia</a:t>
            </a:r>
            <a:r>
              <a:rPr lang="en-US" dirty="0"/>
              <a:t>)</a:t>
            </a:r>
            <a:endParaRPr lang="en-US" sz="2000" dirty="0" smtClean="0"/>
          </a:p>
          <a:p>
            <a:pPr>
              <a:spcBef>
                <a:spcPts val="600"/>
              </a:spcBef>
              <a:spcAft>
                <a:spcPts val="600"/>
              </a:spcAft>
            </a:pPr>
            <a:r>
              <a:rPr lang="en-US" sz="2000" dirty="0"/>
              <a:t>Scanning Habitable Environments with Raman &amp; Luminescence for Organics &amp; </a:t>
            </a:r>
            <a:r>
              <a:rPr lang="en-US" sz="2000" dirty="0" smtClean="0"/>
              <a:t>Chemicals (SHERLOC)</a:t>
            </a:r>
          </a:p>
          <a:p>
            <a:pPr marL="342900" indent="-342900">
              <a:spcAft>
                <a:spcPts val="600"/>
              </a:spcAft>
              <a:buFont typeface="Arial" panose="020B0604020202020204" pitchFamily="34" charset="0"/>
              <a:buChar char="•"/>
            </a:pPr>
            <a:r>
              <a:rPr lang="en-US" sz="2000" dirty="0" smtClean="0"/>
              <a:t>Raman/Fluorescence Spectroscopy focused on organics at micro-scale</a:t>
            </a:r>
          </a:p>
          <a:p>
            <a:pPr marL="342900" indent="-342900">
              <a:spcAft>
                <a:spcPts val="600"/>
              </a:spcAft>
              <a:buFont typeface="Arial" panose="020B0604020202020204" pitchFamily="34" charset="0"/>
              <a:buChar char="•"/>
            </a:pPr>
            <a:r>
              <a:rPr lang="en-US" sz="2000" dirty="0" smtClean="0"/>
              <a:t>Scanning mirror</a:t>
            </a:r>
          </a:p>
          <a:p>
            <a:pPr marL="342900" indent="-342900">
              <a:spcAft>
                <a:spcPts val="600"/>
              </a:spcAft>
              <a:buFont typeface="Arial" panose="020B0604020202020204" pitchFamily="34" charset="0"/>
              <a:buChar char="•"/>
            </a:pPr>
            <a:r>
              <a:rPr lang="en-US" sz="2000" dirty="0" smtClean="0"/>
              <a:t>UV laser</a:t>
            </a:r>
          </a:p>
          <a:p>
            <a:pPr marL="342900" indent="-342900">
              <a:spcAft>
                <a:spcPts val="600"/>
              </a:spcAft>
              <a:buFont typeface="Arial" panose="020B0604020202020204" pitchFamily="34" charset="0"/>
              <a:buChar char="•"/>
            </a:pPr>
            <a:r>
              <a:rPr lang="en-US" sz="2000" dirty="0" smtClean="0"/>
              <a:t>Onboard spectra analysis</a:t>
            </a:r>
          </a:p>
          <a:p>
            <a:pPr>
              <a:spcBef>
                <a:spcPts val="600"/>
              </a:spcBef>
              <a:spcAft>
                <a:spcPts val="600"/>
              </a:spcAft>
            </a:pPr>
            <a:r>
              <a:rPr lang="en-US" sz="2000" dirty="0" smtClean="0"/>
              <a:t>Laser and scanning mirror on end of rover arm</a:t>
            </a:r>
          </a:p>
          <a:p>
            <a:pPr>
              <a:spcBef>
                <a:spcPts val="600"/>
              </a:spcBef>
              <a:spcAft>
                <a:spcPts val="600"/>
              </a:spcAft>
            </a:pPr>
            <a:r>
              <a:rPr lang="en-US" sz="2000" dirty="0" smtClean="0"/>
              <a:t>LANL provided spectroscopy electronics subsystem and flight software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267" y="3380930"/>
            <a:ext cx="2672314" cy="2576118"/>
          </a:xfrm>
          <a:prstGeom prst="rect">
            <a:avLst/>
          </a:prstGeom>
        </p:spPr>
      </p:pic>
      <p:sp>
        <p:nvSpPr>
          <p:cNvPr id="10" name="TextBox 9"/>
          <p:cNvSpPr txBox="1"/>
          <p:nvPr/>
        </p:nvSpPr>
        <p:spPr>
          <a:xfrm>
            <a:off x="5346193" y="2964875"/>
            <a:ext cx="2386038" cy="307777"/>
          </a:xfrm>
          <a:prstGeom prst="rect">
            <a:avLst/>
          </a:prstGeom>
          <a:noFill/>
        </p:spPr>
        <p:txBody>
          <a:bodyPr wrap="none" rtlCol="0">
            <a:spAutoFit/>
          </a:bodyPr>
          <a:lstStyle/>
          <a:p>
            <a:r>
              <a:rPr lang="en-US" sz="1400" dirty="0" smtClean="0"/>
              <a:t>Arm mounted laser and optics</a:t>
            </a:r>
            <a:endParaRPr lang="en-US" sz="1400" dirty="0"/>
          </a:p>
        </p:txBody>
      </p:sp>
      <p:sp>
        <p:nvSpPr>
          <p:cNvPr id="19" name="TextBox 18"/>
          <p:cNvSpPr txBox="1"/>
          <p:nvPr/>
        </p:nvSpPr>
        <p:spPr>
          <a:xfrm>
            <a:off x="5258769" y="5989317"/>
            <a:ext cx="3885231" cy="307777"/>
          </a:xfrm>
          <a:prstGeom prst="rect">
            <a:avLst/>
          </a:prstGeom>
          <a:noFill/>
        </p:spPr>
        <p:txBody>
          <a:bodyPr wrap="none" rtlCol="0">
            <a:spAutoFit/>
          </a:bodyPr>
          <a:lstStyle/>
          <a:p>
            <a:r>
              <a:rPr lang="en-US" sz="1400" dirty="0" smtClean="0"/>
              <a:t>Rover mounted spectrometer electronics with CPU</a:t>
            </a:r>
            <a:endParaRPr lang="en-US"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961" y="889856"/>
            <a:ext cx="3238952" cy="2076740"/>
          </a:xfrm>
          <a:prstGeom prst="rect">
            <a:avLst/>
          </a:prstGeom>
        </p:spPr>
      </p:pic>
    </p:spTree>
    <p:extLst>
      <p:ext uri="{BB962C8B-B14F-4D97-AF65-F5344CB8AC3E}">
        <p14:creationId xmlns:p14="http://schemas.microsoft.com/office/powerpoint/2010/main" val="2532358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7397003" y="3377792"/>
            <a:ext cx="1680811" cy="1086257"/>
          </a:xfrm>
          <a:prstGeom prst="roundRect">
            <a:avLst/>
          </a:prstGeom>
          <a:solidFill>
            <a:schemeClr val="tx1"/>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lang="en-US" sz="1400" b="1" dirty="0"/>
          </a:p>
        </p:txBody>
      </p:sp>
      <p:sp>
        <p:nvSpPr>
          <p:cNvPr id="8" name="Title 7"/>
          <p:cNvSpPr>
            <a:spLocks noGrp="1"/>
          </p:cNvSpPr>
          <p:nvPr>
            <p:ph type="title"/>
          </p:nvPr>
        </p:nvSpPr>
        <p:spPr>
          <a:xfrm>
            <a:off x="1208087" y="274638"/>
            <a:ext cx="6207966" cy="506940"/>
          </a:xfrm>
        </p:spPr>
        <p:txBody>
          <a:bodyPr/>
          <a:lstStyle/>
          <a:p>
            <a:r>
              <a:rPr lang="en-US" dirty="0" smtClean="0"/>
              <a:t>Shared Hardware and Software	</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6</a:t>
            </a:fld>
            <a:endParaRPr lang="en-US"/>
          </a:p>
        </p:txBody>
      </p:sp>
      <p:sp>
        <p:nvSpPr>
          <p:cNvPr id="16" name="TextBox 15"/>
          <p:cNvSpPr txBox="1"/>
          <p:nvPr/>
        </p:nvSpPr>
        <p:spPr>
          <a:xfrm>
            <a:off x="282389" y="1179751"/>
            <a:ext cx="4087421" cy="4893647"/>
          </a:xfrm>
          <a:prstGeom prst="rect">
            <a:avLst/>
          </a:prstGeom>
          <a:noFill/>
        </p:spPr>
        <p:txBody>
          <a:bodyPr wrap="square" rtlCol="0">
            <a:spAutoFit/>
          </a:bodyPr>
          <a:lstStyle/>
          <a:p>
            <a:pPr>
              <a:spcBef>
                <a:spcPts val="600"/>
              </a:spcBef>
              <a:spcAft>
                <a:spcPts val="600"/>
              </a:spcAft>
            </a:pPr>
            <a:r>
              <a:rPr lang="en-US" dirty="0" smtClean="0"/>
              <a:t>Same LANL designed rad hard LEON3 based processor board used for both instruments</a:t>
            </a:r>
          </a:p>
          <a:p>
            <a:pPr marL="800100" lvl="1" indent="-342900">
              <a:spcBef>
                <a:spcPts val="600"/>
              </a:spcBef>
              <a:spcAft>
                <a:spcPts val="600"/>
              </a:spcAft>
              <a:buFont typeface="Arial" panose="020B0604020202020204" pitchFamily="34" charset="0"/>
              <a:buChar char="•"/>
            </a:pPr>
            <a:r>
              <a:rPr lang="en-US" dirty="0" err="1" smtClean="0"/>
              <a:t>Actel</a:t>
            </a:r>
            <a:r>
              <a:rPr lang="en-US" dirty="0" smtClean="0"/>
              <a:t> FPGA</a:t>
            </a:r>
          </a:p>
          <a:p>
            <a:pPr marL="800100" lvl="1" indent="-342900">
              <a:spcBef>
                <a:spcPts val="600"/>
              </a:spcBef>
              <a:spcAft>
                <a:spcPts val="600"/>
              </a:spcAft>
              <a:buFont typeface="Arial" panose="020B0604020202020204" pitchFamily="34" charset="0"/>
              <a:buChar char="•"/>
            </a:pPr>
            <a:r>
              <a:rPr lang="en-US" dirty="0" smtClean="0"/>
              <a:t>250 MB SDRAM</a:t>
            </a:r>
          </a:p>
          <a:p>
            <a:pPr>
              <a:spcBef>
                <a:spcPts val="600"/>
              </a:spcBef>
              <a:spcAft>
                <a:spcPts val="600"/>
              </a:spcAft>
            </a:pPr>
            <a:r>
              <a:rPr lang="en-US" dirty="0" smtClean="0"/>
              <a:t>~35% software code shared</a:t>
            </a:r>
          </a:p>
          <a:p>
            <a:pPr marL="800100" lvl="1" indent="-342900">
              <a:spcBef>
                <a:spcPts val="600"/>
              </a:spcBef>
              <a:spcAft>
                <a:spcPts val="600"/>
              </a:spcAft>
              <a:buFont typeface="Arial" panose="020B0604020202020204" pitchFamily="34" charset="0"/>
              <a:buChar char="•"/>
            </a:pPr>
            <a:r>
              <a:rPr lang="en-US" dirty="0" smtClean="0"/>
              <a:t>Rover compute element (RCE) interface</a:t>
            </a:r>
          </a:p>
          <a:p>
            <a:pPr marL="800100" lvl="1" indent="-342900">
              <a:spcBef>
                <a:spcPts val="600"/>
              </a:spcBef>
              <a:spcAft>
                <a:spcPts val="600"/>
              </a:spcAft>
              <a:buFont typeface="Arial" panose="020B0604020202020204" pitchFamily="34" charset="0"/>
              <a:buChar char="•"/>
            </a:pPr>
            <a:r>
              <a:rPr lang="en-US" dirty="0" err="1" smtClean="0"/>
              <a:t>SpaceWire</a:t>
            </a:r>
            <a:r>
              <a:rPr lang="en-US" dirty="0" smtClean="0"/>
              <a:t> based spectrometer interfaces</a:t>
            </a:r>
          </a:p>
          <a:p>
            <a:pPr>
              <a:spcBef>
                <a:spcPts val="600"/>
              </a:spcBef>
              <a:spcAft>
                <a:spcPts val="600"/>
              </a:spcAft>
            </a:pPr>
            <a:r>
              <a:rPr lang="en-US" dirty="0" smtClean="0"/>
              <a:t>FPGA firmware includes spacewire endpoint to convert Mast Unit and Spectrometer electronics to DMA capable spacewire</a:t>
            </a:r>
          </a:p>
        </p:txBody>
      </p:sp>
      <p:sp>
        <p:nvSpPr>
          <p:cNvPr id="9" name="Rounded Rectangle 8"/>
          <p:cNvSpPr/>
          <p:nvPr/>
        </p:nvSpPr>
        <p:spPr>
          <a:xfrm>
            <a:off x="5015563" y="4447055"/>
            <a:ext cx="1997083" cy="1583482"/>
          </a:xfrm>
          <a:prstGeom prst="roundRect">
            <a:avLst/>
          </a:prstGeom>
          <a:gradFill flip="none" rotWithShape="1">
            <a:gsLst>
              <a:gs pos="0">
                <a:schemeClr val="accent3">
                  <a:lumMod val="0"/>
                  <a:lumOff val="100000"/>
                </a:schemeClr>
              </a:gs>
              <a:gs pos="24000">
                <a:srgbClr val="FFC000"/>
              </a:gs>
              <a:gs pos="100000">
                <a:schemeClr val="accent3">
                  <a:lumMod val="100000"/>
                </a:schemeClr>
              </a:gs>
            </a:gsLst>
            <a:path path="circle">
              <a:fillToRect l="50000" t="-80000" r="50000" b="180000"/>
            </a:path>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600" b="1" dirty="0" smtClean="0">
                <a:solidFill>
                  <a:schemeClr val="tx1"/>
                </a:solidFill>
              </a:rPr>
              <a:t>LEON3</a:t>
            </a:r>
            <a:r>
              <a:rPr lang="en-US" sz="1600" b="1" dirty="0">
                <a:solidFill>
                  <a:schemeClr val="tx1"/>
                </a:solidFill>
              </a:rPr>
              <a:t> </a:t>
            </a:r>
            <a:r>
              <a:rPr lang="en-US" sz="1600" b="1" dirty="0" smtClean="0">
                <a:solidFill>
                  <a:schemeClr val="tx1"/>
                </a:solidFill>
              </a:rPr>
              <a:t>CPU Running Instrument Flight Software</a:t>
            </a:r>
            <a:endParaRPr lang="en-US" sz="1600" b="1" dirty="0">
              <a:solidFill>
                <a:schemeClr val="tx1"/>
              </a:solidFill>
            </a:endParaRPr>
          </a:p>
        </p:txBody>
      </p:sp>
      <p:sp>
        <p:nvSpPr>
          <p:cNvPr id="11" name="Rounded Rectangle 10"/>
          <p:cNvSpPr/>
          <p:nvPr/>
        </p:nvSpPr>
        <p:spPr>
          <a:xfrm>
            <a:off x="5303792" y="2803765"/>
            <a:ext cx="1420622" cy="817000"/>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400" b="1" dirty="0" smtClean="0"/>
              <a:t>FPGA with </a:t>
            </a:r>
            <a:r>
              <a:rPr lang="en-US" sz="1400" b="1" dirty="0" err="1" smtClean="0"/>
              <a:t>SpaceWire</a:t>
            </a:r>
            <a:r>
              <a:rPr lang="en-US" sz="1400" b="1" dirty="0" smtClean="0"/>
              <a:t> endpoint(s)</a:t>
            </a:r>
            <a:endParaRPr lang="en-US" sz="1400" b="1" dirty="0"/>
          </a:p>
        </p:txBody>
      </p:sp>
      <p:sp>
        <p:nvSpPr>
          <p:cNvPr id="12" name="Rounded Rectangle 11"/>
          <p:cNvSpPr/>
          <p:nvPr/>
        </p:nvSpPr>
        <p:spPr>
          <a:xfrm>
            <a:off x="6242642" y="1250929"/>
            <a:ext cx="1420622" cy="817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400" b="1" dirty="0" smtClean="0"/>
              <a:t>Spectrometer Electronics (CCD readout)</a:t>
            </a:r>
            <a:endParaRPr lang="en-US" sz="1400" b="1" dirty="0"/>
          </a:p>
        </p:txBody>
      </p:sp>
      <p:sp>
        <p:nvSpPr>
          <p:cNvPr id="13" name="Rounded Rectangle 12"/>
          <p:cNvSpPr/>
          <p:nvPr/>
        </p:nvSpPr>
        <p:spPr>
          <a:xfrm>
            <a:off x="4236793" y="934180"/>
            <a:ext cx="1420622" cy="81700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400" b="1" dirty="0" smtClean="0"/>
              <a:t>SuperCam</a:t>
            </a:r>
          </a:p>
          <a:p>
            <a:pPr algn="ctr">
              <a:spcAft>
                <a:spcPts val="600"/>
              </a:spcAft>
            </a:pPr>
            <a:r>
              <a:rPr lang="en-US" sz="1400" b="1" dirty="0" smtClean="0"/>
              <a:t>Mast Unit</a:t>
            </a:r>
            <a:endParaRPr lang="en-US" sz="1400" b="1" dirty="0"/>
          </a:p>
        </p:txBody>
      </p:sp>
      <p:sp>
        <p:nvSpPr>
          <p:cNvPr id="2" name="TextBox 1"/>
          <p:cNvSpPr txBox="1"/>
          <p:nvPr/>
        </p:nvSpPr>
        <p:spPr>
          <a:xfrm>
            <a:off x="6771021" y="2058131"/>
            <a:ext cx="1196994" cy="523220"/>
          </a:xfrm>
          <a:prstGeom prst="rect">
            <a:avLst/>
          </a:prstGeom>
          <a:noFill/>
        </p:spPr>
        <p:txBody>
          <a:bodyPr wrap="none" rtlCol="0">
            <a:spAutoFit/>
          </a:bodyPr>
          <a:lstStyle/>
          <a:p>
            <a:r>
              <a:rPr lang="en-US" sz="1400" dirty="0" smtClean="0"/>
              <a:t>(1) SHERLOC</a:t>
            </a:r>
          </a:p>
          <a:p>
            <a:r>
              <a:rPr lang="en-US" sz="1400" dirty="0" smtClean="0"/>
              <a:t>(3) SuperCam</a:t>
            </a:r>
            <a:endParaRPr lang="en-US" sz="1400" dirty="0"/>
          </a:p>
        </p:txBody>
      </p:sp>
      <p:cxnSp>
        <p:nvCxnSpPr>
          <p:cNvPr id="7" name="Elbow Connector 6"/>
          <p:cNvCxnSpPr/>
          <p:nvPr/>
        </p:nvCxnSpPr>
        <p:spPr>
          <a:xfrm rot="5400000" flipH="1" flipV="1">
            <a:off x="6135939" y="2163603"/>
            <a:ext cx="730755" cy="539409"/>
          </a:xfrm>
          <a:prstGeom prst="bentConnector3">
            <a:avLst/>
          </a:prstGeom>
          <a:ln w="28575"/>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a:xfrm rot="16200000" flipV="1">
            <a:off x="4542666" y="2306563"/>
            <a:ext cx="1316509" cy="205744"/>
          </a:xfrm>
          <a:prstGeom prst="bentConnector3">
            <a:avLst>
              <a:gd name="adj1" fmla="val 80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11" idx="1"/>
          </p:cNvCxnSpPr>
          <p:nvPr/>
        </p:nvCxnSpPr>
        <p:spPr>
          <a:xfrm rot="10800000">
            <a:off x="4892304" y="1751181"/>
            <a:ext cx="411488" cy="1461085"/>
          </a:xfrm>
          <a:prstGeom prst="bentConnector2">
            <a:avLst/>
          </a:prstGeom>
          <a:ln w="28575">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471682" y="1781726"/>
            <a:ext cx="1420621" cy="738664"/>
          </a:xfrm>
          <a:prstGeom prst="rect">
            <a:avLst/>
          </a:prstGeom>
          <a:noFill/>
        </p:spPr>
        <p:txBody>
          <a:bodyPr wrap="square" rtlCol="0">
            <a:spAutoFit/>
          </a:bodyPr>
          <a:lstStyle/>
          <a:p>
            <a:pPr algn="r"/>
            <a:r>
              <a:rPr lang="en-US" sz="1400" dirty="0" smtClean="0"/>
              <a:t>UART and custom LVDS high speed serial</a:t>
            </a:r>
            <a:endParaRPr lang="en-US" sz="1400" dirty="0"/>
          </a:p>
        </p:txBody>
      </p:sp>
      <p:cxnSp>
        <p:nvCxnSpPr>
          <p:cNvPr id="21" name="Elbow Connector 20"/>
          <p:cNvCxnSpPr/>
          <p:nvPr/>
        </p:nvCxnSpPr>
        <p:spPr>
          <a:xfrm rot="16200000" flipV="1">
            <a:off x="5454909" y="4033909"/>
            <a:ext cx="826290" cy="2"/>
          </a:xfrm>
          <a:prstGeom prst="bentConnector3">
            <a:avLst>
              <a:gd name="adj1" fmla="val 50000"/>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370447" y="3625846"/>
            <a:ext cx="1362812" cy="738664"/>
          </a:xfrm>
          <a:prstGeom prst="rect">
            <a:avLst/>
          </a:prstGeom>
          <a:noFill/>
        </p:spPr>
        <p:txBody>
          <a:bodyPr wrap="square" rtlCol="0">
            <a:spAutoFit/>
          </a:bodyPr>
          <a:lstStyle/>
          <a:p>
            <a:pPr algn="r"/>
            <a:r>
              <a:rPr lang="en-US" sz="1400" dirty="0" smtClean="0"/>
              <a:t>DMA capable high speed </a:t>
            </a:r>
            <a:r>
              <a:rPr lang="en-US" sz="1400" dirty="0" err="1" smtClean="0"/>
              <a:t>SpaceWire</a:t>
            </a:r>
            <a:r>
              <a:rPr lang="en-US" sz="1400" dirty="0" smtClean="0"/>
              <a:t> links</a:t>
            </a:r>
            <a:endParaRPr lang="en-US" sz="1400" dirty="0"/>
          </a:p>
        </p:txBody>
      </p:sp>
      <p:sp>
        <p:nvSpPr>
          <p:cNvPr id="19" name="Rounded Rectangle 18"/>
          <p:cNvSpPr/>
          <p:nvPr/>
        </p:nvSpPr>
        <p:spPr>
          <a:xfrm>
            <a:off x="7530549" y="3504793"/>
            <a:ext cx="1413915" cy="817000"/>
          </a:xfrm>
          <a:prstGeom prst="roundRect">
            <a:avLst/>
          </a:prstGeom>
          <a:gradFill flip="none" rotWithShape="1">
            <a:gsLst>
              <a:gs pos="0">
                <a:srgbClr val="FF0000"/>
              </a:gs>
              <a:gs pos="10000">
                <a:schemeClr val="accent6">
                  <a:lumMod val="40000"/>
                  <a:lumOff val="60000"/>
                </a:schemeClr>
              </a:gs>
              <a:gs pos="100000">
                <a:schemeClr val="accent2">
                  <a:lumMod val="100000"/>
                </a:schemeClr>
              </a:gs>
            </a:gsLst>
            <a:path path="circle">
              <a:fillToRect l="50000" t="-80000" r="50000" b="180000"/>
            </a:path>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400" b="1" dirty="0" smtClean="0"/>
              <a:t>Rover Compute Element</a:t>
            </a:r>
            <a:endParaRPr lang="en-US" sz="1400" b="1" dirty="0"/>
          </a:p>
        </p:txBody>
      </p:sp>
      <p:cxnSp>
        <p:nvCxnSpPr>
          <p:cNvPr id="22" name="Elbow Connector 21"/>
          <p:cNvCxnSpPr>
            <a:stCxn id="19" idx="0"/>
            <a:endCxn id="11" idx="3"/>
          </p:cNvCxnSpPr>
          <p:nvPr/>
        </p:nvCxnSpPr>
        <p:spPr>
          <a:xfrm rot="16200000" flipV="1">
            <a:off x="7334697" y="2601982"/>
            <a:ext cx="292528" cy="1513093"/>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219326" y="2683963"/>
            <a:ext cx="1652547" cy="523220"/>
          </a:xfrm>
          <a:prstGeom prst="rect">
            <a:avLst/>
          </a:prstGeom>
          <a:noFill/>
        </p:spPr>
        <p:txBody>
          <a:bodyPr wrap="square" rtlCol="0">
            <a:spAutoFit/>
          </a:bodyPr>
          <a:lstStyle/>
          <a:p>
            <a:r>
              <a:rPr lang="en-US" sz="1400" dirty="0" smtClean="0"/>
              <a:t>Custom Rover LVDS high speed serial</a:t>
            </a:r>
            <a:endParaRPr lang="en-US" sz="1400" dirty="0"/>
          </a:p>
        </p:txBody>
      </p:sp>
      <p:cxnSp>
        <p:nvCxnSpPr>
          <p:cNvPr id="45" name="Elbow Connector 44"/>
          <p:cNvCxnSpPr/>
          <p:nvPr/>
        </p:nvCxnSpPr>
        <p:spPr>
          <a:xfrm rot="16200000" flipV="1">
            <a:off x="5880359" y="4033908"/>
            <a:ext cx="826290" cy="2"/>
          </a:xfrm>
          <a:prstGeom prst="bentConnector3">
            <a:avLst>
              <a:gd name="adj1" fmla="val 50000"/>
            </a:avLst>
          </a:prstGeom>
          <a:ln w="3810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46" name="Elbow Connector 45"/>
          <p:cNvCxnSpPr/>
          <p:nvPr/>
        </p:nvCxnSpPr>
        <p:spPr>
          <a:xfrm rot="16200000" flipV="1">
            <a:off x="5322371" y="4038990"/>
            <a:ext cx="826290" cy="2"/>
          </a:xfrm>
          <a:prstGeom prst="bentConnector3">
            <a:avLst>
              <a:gd name="adj1" fmla="val 50000"/>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266026" y="3654849"/>
            <a:ext cx="932681" cy="738664"/>
          </a:xfrm>
          <a:prstGeom prst="rect">
            <a:avLst/>
          </a:prstGeom>
          <a:noFill/>
        </p:spPr>
        <p:txBody>
          <a:bodyPr wrap="square" rtlCol="0">
            <a:spAutoFit/>
          </a:bodyPr>
          <a:lstStyle/>
          <a:p>
            <a:r>
              <a:rPr lang="en-US" sz="1400" dirty="0" smtClean="0"/>
              <a:t>Memory mapped I/O</a:t>
            </a:r>
            <a:endParaRPr lang="en-US" sz="1400" dirty="0"/>
          </a:p>
        </p:txBody>
      </p:sp>
    </p:spTree>
    <p:extLst>
      <p:ext uri="{BB962C8B-B14F-4D97-AF65-F5344CB8AC3E}">
        <p14:creationId xmlns:p14="http://schemas.microsoft.com/office/powerpoint/2010/main" val="2381389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08087" y="274638"/>
            <a:ext cx="6207966" cy="506940"/>
          </a:xfrm>
        </p:spPr>
        <p:txBody>
          <a:bodyPr/>
          <a:lstStyle/>
          <a:p>
            <a:r>
              <a:rPr lang="en-US" dirty="0" smtClean="0"/>
              <a:t>Software Development 	</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7</a:t>
            </a:fld>
            <a:endParaRPr lang="en-US"/>
          </a:p>
        </p:txBody>
      </p:sp>
      <p:sp>
        <p:nvSpPr>
          <p:cNvPr id="19" name="TextBox 18"/>
          <p:cNvSpPr txBox="1"/>
          <p:nvPr/>
        </p:nvSpPr>
        <p:spPr>
          <a:xfrm>
            <a:off x="282388" y="1112142"/>
            <a:ext cx="5756461" cy="501675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smtClean="0"/>
              <a:t>Both instruments approximately 13 KLOC</a:t>
            </a:r>
          </a:p>
          <a:p>
            <a:pPr marL="285750" indent="-285750">
              <a:spcBef>
                <a:spcPts val="600"/>
              </a:spcBef>
              <a:spcAft>
                <a:spcPts val="600"/>
              </a:spcAft>
              <a:buFont typeface="Arial" panose="020B0604020202020204" pitchFamily="34" charset="0"/>
              <a:buChar char="•"/>
            </a:pPr>
            <a:r>
              <a:rPr lang="en-US" sz="2400" dirty="0" smtClean="0"/>
              <a:t>Good ‘ole C99</a:t>
            </a:r>
          </a:p>
          <a:p>
            <a:pPr marL="285750" indent="-285750">
              <a:spcBef>
                <a:spcPts val="600"/>
              </a:spcBef>
              <a:spcAft>
                <a:spcPts val="600"/>
              </a:spcAft>
              <a:buFont typeface="Arial" panose="020B0604020202020204" pitchFamily="34" charset="0"/>
              <a:buChar char="•"/>
            </a:pPr>
            <a:r>
              <a:rPr lang="en-US" sz="2400" dirty="0" smtClean="0"/>
              <a:t>Custom driver for Rover LVDS interface</a:t>
            </a:r>
          </a:p>
          <a:p>
            <a:pPr marL="285750" indent="-285750">
              <a:spcBef>
                <a:spcPts val="600"/>
              </a:spcBef>
              <a:spcAft>
                <a:spcPts val="600"/>
              </a:spcAft>
              <a:buFont typeface="Arial" panose="020B0604020202020204" pitchFamily="34" charset="0"/>
              <a:buChar char="•"/>
            </a:pPr>
            <a:r>
              <a:rPr lang="en-US" sz="2400" dirty="0" smtClean="0"/>
              <a:t>Board support package and modified GCC compiler by </a:t>
            </a:r>
            <a:r>
              <a:rPr lang="en-US" sz="2400" dirty="0" err="1" smtClean="0"/>
              <a:t>Cobham</a:t>
            </a:r>
            <a:r>
              <a:rPr lang="en-US" sz="2400" dirty="0" smtClean="0"/>
              <a:t> </a:t>
            </a:r>
            <a:r>
              <a:rPr lang="en-US" sz="2400" dirty="0" err="1" smtClean="0"/>
              <a:t>Gaisler</a:t>
            </a:r>
            <a:endParaRPr lang="en-US" sz="2400" dirty="0" smtClean="0"/>
          </a:p>
          <a:p>
            <a:pPr marL="285750" indent="-285750">
              <a:spcBef>
                <a:spcPts val="600"/>
              </a:spcBef>
              <a:spcAft>
                <a:spcPts val="600"/>
              </a:spcAft>
              <a:buFont typeface="Arial" panose="020B0604020202020204" pitchFamily="34" charset="0"/>
              <a:buChar char="•"/>
            </a:pPr>
            <a:r>
              <a:rPr lang="en-US" sz="2400" dirty="0" err="1" smtClean="0"/>
              <a:t>VxWorks</a:t>
            </a:r>
            <a:r>
              <a:rPr lang="en-US" sz="2400" dirty="0" smtClean="0"/>
              <a:t> operating system</a:t>
            </a:r>
          </a:p>
          <a:p>
            <a:pPr marL="285750" indent="-285750">
              <a:spcBef>
                <a:spcPts val="600"/>
              </a:spcBef>
              <a:spcAft>
                <a:spcPts val="600"/>
              </a:spcAft>
              <a:buFont typeface="Arial" panose="020B0604020202020204" pitchFamily="34" charset="0"/>
              <a:buChar char="•"/>
            </a:pPr>
            <a:r>
              <a:rPr lang="en-US" sz="2400" dirty="0" err="1" smtClean="0"/>
              <a:t>Coverity</a:t>
            </a:r>
            <a:r>
              <a:rPr lang="en-US" sz="2400" dirty="0" smtClean="0"/>
              <a:t> static code analysis</a:t>
            </a:r>
          </a:p>
          <a:p>
            <a:pPr marL="285750" indent="-285750">
              <a:spcBef>
                <a:spcPts val="600"/>
              </a:spcBef>
              <a:spcAft>
                <a:spcPts val="600"/>
              </a:spcAft>
              <a:buFont typeface="Arial" panose="020B0604020202020204" pitchFamily="34" charset="0"/>
              <a:buChar char="•"/>
            </a:pPr>
            <a:r>
              <a:rPr lang="en-US" sz="2400" dirty="0" smtClean="0"/>
              <a:t>Test Anything Protocol (TAP) unit testing</a:t>
            </a:r>
          </a:p>
          <a:p>
            <a:pPr marL="285750" indent="-285750">
              <a:spcBef>
                <a:spcPts val="600"/>
              </a:spcBef>
              <a:spcAft>
                <a:spcPts val="600"/>
              </a:spcAft>
              <a:buFont typeface="Arial" panose="020B0604020202020204" pitchFamily="34" charset="0"/>
              <a:buChar char="•"/>
            </a:pPr>
            <a:r>
              <a:rPr lang="en-US" sz="2400" dirty="0" smtClean="0"/>
              <a:t>Custom python scripted functional testing</a:t>
            </a:r>
          </a:p>
          <a:p>
            <a:pPr marL="285750" indent="-285750">
              <a:spcBef>
                <a:spcPts val="600"/>
              </a:spcBef>
              <a:spcAft>
                <a:spcPts val="600"/>
              </a:spcAft>
              <a:buFont typeface="Arial" panose="020B0604020202020204" pitchFamily="34" charset="0"/>
              <a:buChar char="•"/>
            </a:pPr>
            <a:r>
              <a:rPr lang="en-US" sz="2400" dirty="0" smtClean="0"/>
              <a:t>Jenkins nightly build and test</a:t>
            </a:r>
          </a:p>
        </p:txBody>
      </p:sp>
      <p:pic>
        <p:nvPicPr>
          <p:cNvPr id="3" name="Picture 2"/>
          <p:cNvPicPr>
            <a:picLocks noChangeAspect="1"/>
          </p:cNvPicPr>
          <p:nvPr/>
        </p:nvPicPr>
        <p:blipFill>
          <a:blip r:embed="rId2"/>
          <a:stretch>
            <a:fillRect/>
          </a:stretch>
        </p:blipFill>
        <p:spPr>
          <a:xfrm>
            <a:off x="6511924" y="1525587"/>
            <a:ext cx="2174875" cy="408753"/>
          </a:xfrm>
          <a:prstGeom prst="rect">
            <a:avLst/>
          </a:prstGeom>
        </p:spPr>
      </p:pic>
      <p:pic>
        <p:nvPicPr>
          <p:cNvPr id="5" name="Picture 4"/>
          <p:cNvPicPr>
            <a:picLocks noChangeAspect="1"/>
          </p:cNvPicPr>
          <p:nvPr/>
        </p:nvPicPr>
        <p:blipFill>
          <a:blip r:embed="rId3"/>
          <a:stretch>
            <a:fillRect/>
          </a:stretch>
        </p:blipFill>
        <p:spPr>
          <a:xfrm>
            <a:off x="6550592" y="2354407"/>
            <a:ext cx="2136207" cy="638175"/>
          </a:xfrm>
          <a:prstGeom prst="rect">
            <a:avLst/>
          </a:prstGeom>
        </p:spPr>
      </p:pic>
      <p:pic>
        <p:nvPicPr>
          <p:cNvPr id="6" name="Picture 5"/>
          <p:cNvPicPr>
            <a:picLocks noChangeAspect="1"/>
          </p:cNvPicPr>
          <p:nvPr/>
        </p:nvPicPr>
        <p:blipFill>
          <a:blip r:embed="rId4"/>
          <a:stretch>
            <a:fillRect/>
          </a:stretch>
        </p:blipFill>
        <p:spPr>
          <a:xfrm>
            <a:off x="6550592" y="3535363"/>
            <a:ext cx="2136207" cy="499317"/>
          </a:xfrm>
          <a:prstGeom prst="rect">
            <a:avLst/>
          </a:prstGeom>
        </p:spPr>
      </p:pic>
      <p:pic>
        <p:nvPicPr>
          <p:cNvPr id="10" name="Picture 9"/>
          <p:cNvPicPr>
            <a:picLocks noChangeAspect="1"/>
          </p:cNvPicPr>
          <p:nvPr/>
        </p:nvPicPr>
        <p:blipFill>
          <a:blip r:embed="rId5"/>
          <a:stretch>
            <a:fillRect/>
          </a:stretch>
        </p:blipFill>
        <p:spPr>
          <a:xfrm>
            <a:off x="6511923" y="4591893"/>
            <a:ext cx="2174875" cy="835574"/>
          </a:xfrm>
          <a:prstGeom prst="rect">
            <a:avLst/>
          </a:prstGeom>
        </p:spPr>
      </p:pic>
    </p:spTree>
    <p:extLst>
      <p:ext uri="{BB962C8B-B14F-4D97-AF65-F5344CB8AC3E}">
        <p14:creationId xmlns:p14="http://schemas.microsoft.com/office/powerpoint/2010/main" val="3689742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284" y="2834926"/>
            <a:ext cx="3696216" cy="3381847"/>
          </a:xfrm>
          <a:prstGeom prst="rect">
            <a:avLst/>
          </a:prstGeom>
        </p:spPr>
      </p:pic>
      <p:pic>
        <p:nvPicPr>
          <p:cNvPr id="3" name="Picture 2"/>
          <p:cNvPicPr>
            <a:picLocks noChangeAspect="1"/>
          </p:cNvPicPr>
          <p:nvPr/>
        </p:nvPicPr>
        <p:blipFill>
          <a:blip r:embed="rId3"/>
          <a:stretch>
            <a:fillRect/>
          </a:stretch>
        </p:blipFill>
        <p:spPr>
          <a:xfrm>
            <a:off x="6599749" y="1076042"/>
            <a:ext cx="2454339" cy="3270406"/>
          </a:xfrm>
          <a:prstGeom prst="rect">
            <a:avLst/>
          </a:prstGeom>
        </p:spPr>
      </p:pic>
      <p:sp>
        <p:nvSpPr>
          <p:cNvPr id="8" name="Title 7"/>
          <p:cNvSpPr>
            <a:spLocks noGrp="1"/>
          </p:cNvSpPr>
          <p:nvPr>
            <p:ph type="title"/>
          </p:nvPr>
        </p:nvSpPr>
        <p:spPr>
          <a:xfrm>
            <a:off x="1208087" y="274638"/>
            <a:ext cx="6207966" cy="506940"/>
          </a:xfrm>
        </p:spPr>
        <p:txBody>
          <a:bodyPr/>
          <a:lstStyle/>
          <a:p>
            <a:r>
              <a:rPr lang="en-US" dirty="0" smtClean="0"/>
              <a:t>Software Development and Test 	</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8</a:t>
            </a:fld>
            <a:endParaRPr lang="en-US"/>
          </a:p>
        </p:txBody>
      </p:sp>
      <p:sp>
        <p:nvSpPr>
          <p:cNvPr id="19" name="TextBox 18"/>
          <p:cNvSpPr txBox="1"/>
          <p:nvPr/>
        </p:nvSpPr>
        <p:spPr>
          <a:xfrm>
            <a:off x="114285" y="1273880"/>
            <a:ext cx="4410635" cy="4862870"/>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000" dirty="0" smtClean="0"/>
              <a:t>Very early created inexpensive ‘brass boards’ with LEON3 instantiated in a Xilinx FPGA</a:t>
            </a:r>
            <a:endParaRPr lang="en-US" sz="2000" dirty="0"/>
          </a:p>
          <a:p>
            <a:pPr marL="342900" indent="-342900">
              <a:spcBef>
                <a:spcPts val="600"/>
              </a:spcBef>
              <a:spcAft>
                <a:spcPts val="600"/>
              </a:spcAft>
              <a:buFont typeface="Arial" panose="020B0604020202020204" pitchFamily="34" charset="0"/>
              <a:buChar char="•"/>
            </a:pPr>
            <a:r>
              <a:rPr lang="en-US" sz="2000" dirty="0" smtClean="0"/>
              <a:t>Provided ubiquitous software and firmware development and test platforms that works with the custom interfaces </a:t>
            </a:r>
          </a:p>
          <a:p>
            <a:pPr marL="342900" indent="-342900">
              <a:spcBef>
                <a:spcPts val="600"/>
              </a:spcBef>
              <a:spcAft>
                <a:spcPts val="600"/>
              </a:spcAft>
              <a:buFont typeface="Arial" panose="020B0604020202020204" pitchFamily="34" charset="0"/>
              <a:buChar char="•"/>
            </a:pPr>
            <a:r>
              <a:rPr lang="en-US" sz="2000" dirty="0" smtClean="0"/>
              <a:t>With minor software and firmware changes, the same brass board is used as rover and SuperCam mast unit emulators</a:t>
            </a:r>
          </a:p>
          <a:p>
            <a:pPr marL="342900" indent="-342900">
              <a:spcBef>
                <a:spcPts val="600"/>
              </a:spcBef>
              <a:spcAft>
                <a:spcPts val="600"/>
              </a:spcAft>
              <a:buFont typeface="Arial" panose="020B0604020202020204" pitchFamily="34" charset="0"/>
              <a:buChar char="•"/>
            </a:pPr>
            <a:r>
              <a:rPr lang="en-US" sz="2000" dirty="0" smtClean="0"/>
              <a:t>Python based command and telemetry software user interface to complete RCE emulator</a:t>
            </a:r>
          </a:p>
        </p:txBody>
      </p:sp>
      <p:grpSp>
        <p:nvGrpSpPr>
          <p:cNvPr id="6" name="Group 5"/>
          <p:cNvGrpSpPr/>
          <p:nvPr/>
        </p:nvGrpSpPr>
        <p:grpSpPr>
          <a:xfrm>
            <a:off x="7017048" y="2143552"/>
            <a:ext cx="1453874" cy="1170828"/>
            <a:chOff x="6432704" y="2313560"/>
            <a:chExt cx="1801235" cy="1457869"/>
          </a:xfrm>
        </p:grpSpPr>
        <p:cxnSp>
          <p:nvCxnSpPr>
            <p:cNvPr id="7" name="Straight Arrow Connector 6"/>
            <p:cNvCxnSpPr>
              <a:stCxn id="11" idx="1"/>
            </p:cNvCxnSpPr>
            <p:nvPr/>
          </p:nvCxnSpPr>
          <p:spPr>
            <a:xfrm flipH="1" flipV="1">
              <a:off x="6432704" y="3628213"/>
              <a:ext cx="447628" cy="20120"/>
            </a:xfrm>
            <a:prstGeom prst="straightConnector1">
              <a:avLst/>
            </a:prstGeom>
            <a:ln>
              <a:solidFill>
                <a:schemeClr val="bg1">
                  <a:lumMod val="9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10" idx="1"/>
            </p:cNvCxnSpPr>
            <p:nvPr/>
          </p:nvCxnSpPr>
          <p:spPr>
            <a:xfrm flipH="1" flipV="1">
              <a:off x="6439840" y="2711253"/>
              <a:ext cx="447624" cy="549194"/>
            </a:xfrm>
            <a:prstGeom prst="straightConnector1">
              <a:avLst/>
            </a:prstGeom>
            <a:ln>
              <a:solidFill>
                <a:schemeClr val="bg1">
                  <a:lumMod val="9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887464" y="3157473"/>
              <a:ext cx="1164557" cy="2059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t>MU Connector</a:t>
              </a:r>
              <a:endParaRPr lang="en-US" sz="900" dirty="0"/>
            </a:p>
          </p:txBody>
        </p:sp>
        <p:sp>
          <p:nvSpPr>
            <p:cNvPr id="11" name="Rectangle 10"/>
            <p:cNvSpPr/>
            <p:nvPr/>
          </p:nvSpPr>
          <p:spPr>
            <a:xfrm>
              <a:off x="6880332" y="3525236"/>
              <a:ext cx="1171690" cy="246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t>RCE Connector</a:t>
              </a:r>
              <a:endParaRPr lang="en-US" sz="900" dirty="0"/>
            </a:p>
          </p:txBody>
        </p:sp>
        <p:cxnSp>
          <p:nvCxnSpPr>
            <p:cNvPr id="12" name="Straight Arrow Connector 11"/>
            <p:cNvCxnSpPr/>
            <p:nvPr/>
          </p:nvCxnSpPr>
          <p:spPr>
            <a:xfrm flipH="1" flipV="1">
              <a:off x="6702954" y="2313560"/>
              <a:ext cx="566047" cy="219565"/>
            </a:xfrm>
            <a:prstGeom prst="straightConnector1">
              <a:avLst/>
            </a:prstGeom>
            <a:ln>
              <a:solidFill>
                <a:schemeClr val="bg1">
                  <a:lumMod val="95000"/>
                </a:schemeClr>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221063" y="2439107"/>
              <a:ext cx="1012876" cy="6153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LEON3 processor</a:t>
              </a:r>
              <a:endParaRPr lang="en-US" sz="1200" dirty="0"/>
            </a:p>
          </p:txBody>
        </p:sp>
      </p:grpSp>
      <p:sp>
        <p:nvSpPr>
          <p:cNvPr id="15" name="TextBox 14"/>
          <p:cNvSpPr txBox="1"/>
          <p:nvPr/>
        </p:nvSpPr>
        <p:spPr>
          <a:xfrm>
            <a:off x="5392271" y="981492"/>
            <a:ext cx="1196512" cy="584775"/>
          </a:xfrm>
          <a:prstGeom prst="rect">
            <a:avLst/>
          </a:prstGeom>
          <a:noFill/>
        </p:spPr>
        <p:txBody>
          <a:bodyPr wrap="square" rtlCol="0">
            <a:spAutoFit/>
          </a:bodyPr>
          <a:lstStyle/>
          <a:p>
            <a:pPr algn="r"/>
            <a:r>
              <a:rPr lang="en-US" sz="1600" b="1" dirty="0" smtClean="0"/>
              <a:t>FPGA based brass board</a:t>
            </a:r>
            <a:endParaRPr lang="en-US" sz="1600" b="1" dirty="0"/>
          </a:p>
        </p:txBody>
      </p:sp>
      <p:sp>
        <p:nvSpPr>
          <p:cNvPr id="16" name="TextBox 15"/>
          <p:cNvSpPr txBox="1"/>
          <p:nvPr/>
        </p:nvSpPr>
        <p:spPr>
          <a:xfrm>
            <a:off x="4686284" y="2250151"/>
            <a:ext cx="1364038" cy="584775"/>
          </a:xfrm>
          <a:prstGeom prst="rect">
            <a:avLst/>
          </a:prstGeom>
          <a:noFill/>
        </p:spPr>
        <p:txBody>
          <a:bodyPr wrap="square" rtlCol="0">
            <a:spAutoFit/>
          </a:bodyPr>
          <a:lstStyle/>
          <a:p>
            <a:pPr algn="ctr"/>
            <a:r>
              <a:rPr lang="en-US" sz="1600" b="1" dirty="0" smtClean="0"/>
              <a:t>User Interface SW</a:t>
            </a:r>
            <a:endParaRPr lang="en-US" sz="1600" b="1" dirty="0"/>
          </a:p>
        </p:txBody>
      </p:sp>
    </p:spTree>
    <p:extLst>
      <p:ext uri="{BB962C8B-B14F-4D97-AF65-F5344CB8AC3E}">
        <p14:creationId xmlns:p14="http://schemas.microsoft.com/office/powerpoint/2010/main" val="3710903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Electronic Data Sheet (sort of)</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1824BCF-C1AF-844D-A3B8-F232FC8CF1AA}" type="slidenum">
              <a:rPr lang="en-US" smtClean="0"/>
              <a:t>9</a:t>
            </a:fld>
            <a:endParaRPr lang="en-US"/>
          </a:p>
        </p:txBody>
      </p:sp>
      <p:cxnSp>
        <p:nvCxnSpPr>
          <p:cNvPr id="12" name="Straight Connector 11"/>
          <p:cNvCxnSpPr/>
          <p:nvPr/>
        </p:nvCxnSpPr>
        <p:spPr>
          <a:xfrm>
            <a:off x="4851791" y="3363575"/>
            <a:ext cx="208093" cy="245289"/>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a:off x="8808285" y="3346704"/>
            <a:ext cx="177654" cy="245289"/>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871830274"/>
              </p:ext>
            </p:extLst>
          </p:nvPr>
        </p:nvGraphicFramePr>
        <p:xfrm>
          <a:off x="5059883" y="3636003"/>
          <a:ext cx="3777139" cy="2375938"/>
        </p:xfrm>
        <a:graphic>
          <a:graphicData uri="http://schemas.openxmlformats.org/drawingml/2006/table">
            <a:tbl>
              <a:tblPr>
                <a:tableStyleId>{5C22544A-7EE6-4342-B048-85BDC9FD1C3A}</a:tableStyleId>
              </a:tblPr>
              <a:tblGrid>
                <a:gridCol w="1678847">
                  <a:extLst>
                    <a:ext uri="{9D8B030D-6E8A-4147-A177-3AD203B41FA5}">
                      <a16:colId xmlns:a16="http://schemas.microsoft.com/office/drawing/2014/main" val="20000"/>
                    </a:ext>
                  </a:extLst>
                </a:gridCol>
                <a:gridCol w="1616766">
                  <a:extLst>
                    <a:ext uri="{9D8B030D-6E8A-4147-A177-3AD203B41FA5}">
                      <a16:colId xmlns:a16="http://schemas.microsoft.com/office/drawing/2014/main" val="20001"/>
                    </a:ext>
                  </a:extLst>
                </a:gridCol>
                <a:gridCol w="481526">
                  <a:extLst>
                    <a:ext uri="{9D8B030D-6E8A-4147-A177-3AD203B41FA5}">
                      <a16:colId xmlns:a16="http://schemas.microsoft.com/office/drawing/2014/main" val="20002"/>
                    </a:ext>
                  </a:extLst>
                </a:gridCol>
              </a:tblGrid>
              <a:tr h="144157">
                <a:tc>
                  <a:txBody>
                    <a:bodyPr/>
                    <a:lstStyle/>
                    <a:p>
                      <a:pPr algn="ctr" fontAlgn="b"/>
                      <a:r>
                        <a:rPr lang="en-US" sz="900" u="none" strike="noStrike" dirty="0">
                          <a:solidFill>
                            <a:schemeClr val="bg1"/>
                          </a:solidFill>
                          <a:effectLst/>
                        </a:rPr>
                        <a:t>Command</a:t>
                      </a:r>
                      <a:endParaRPr lang="en-US" sz="9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n-US" sz="900" u="none" strike="noStrike" dirty="0">
                          <a:solidFill>
                            <a:schemeClr val="bg1"/>
                          </a:solidFill>
                          <a:effectLst/>
                        </a:rPr>
                        <a:t>Description</a:t>
                      </a:r>
                      <a:endParaRPr lang="en-US" sz="9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n-US" sz="900" u="none" strike="noStrike" dirty="0">
                          <a:solidFill>
                            <a:schemeClr val="bg1"/>
                          </a:solidFill>
                          <a:effectLst/>
                        </a:rPr>
                        <a:t>Opcode</a:t>
                      </a:r>
                      <a:endParaRPr lang="en-US" sz="9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0"/>
                  </a:ext>
                </a:extLst>
              </a:tr>
              <a:tr h="343676">
                <a:tc>
                  <a:txBody>
                    <a:bodyPr/>
                    <a:lstStyle/>
                    <a:p>
                      <a:pPr algn="l" fontAlgn="t"/>
                      <a:r>
                        <a:rPr lang="en-US" sz="900" u="none" strike="noStrike" dirty="0">
                          <a:effectLst/>
                        </a:rPr>
                        <a:t>CONFIGURE_CCD_TIMING</a:t>
                      </a:r>
                      <a:endParaRPr lang="en-US" sz="9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dirty="0">
                          <a:effectLst/>
                        </a:rPr>
                        <a:t>Set the timing configuration of a spectrometer's CCD</a:t>
                      </a:r>
                      <a:endParaRPr lang="en-US" sz="9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900" u="none" strike="noStrike" dirty="0">
                          <a:effectLst/>
                        </a:rPr>
                        <a:t>0x70</a:t>
                      </a:r>
                      <a:endParaRPr lang="en-US" sz="9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1"/>
                  </a:ext>
                </a:extLst>
              </a:tr>
              <a:tr h="391182">
                <a:tc>
                  <a:txBody>
                    <a:bodyPr/>
                    <a:lstStyle/>
                    <a:p>
                      <a:pPr algn="l" fontAlgn="t"/>
                      <a:r>
                        <a:rPr lang="en-US" sz="900" u="none" strike="noStrike" dirty="0">
                          <a:effectLst/>
                        </a:rPr>
                        <a:t>CONFIGURE_CCD_REGIONS</a:t>
                      </a:r>
                      <a:endParaRPr lang="en-US" sz="9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ctr"/>
                      <a:r>
                        <a:rPr lang="en-US" sz="900" u="none" strike="noStrike" dirty="0">
                          <a:effectLst/>
                        </a:rPr>
                        <a:t>Set the readout region(s) of a spectrometer's CCD</a:t>
                      </a:r>
                      <a:endParaRPr lang="en-US"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900" u="none" strike="noStrike">
                          <a:effectLst/>
                        </a:rPr>
                        <a:t>0x71</a:t>
                      </a:r>
                      <a:endParaRPr lang="en-US" sz="9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2"/>
                  </a:ext>
                </a:extLst>
              </a:tr>
              <a:tr h="243508">
                <a:tc>
                  <a:txBody>
                    <a:bodyPr/>
                    <a:lstStyle/>
                    <a:p>
                      <a:pPr algn="l" fontAlgn="t"/>
                      <a:r>
                        <a:rPr lang="en-US" sz="900" u="none" strike="noStrike" dirty="0">
                          <a:effectLst/>
                        </a:rPr>
                        <a:t>CONFIGURE_INTENSIFIER</a:t>
                      </a:r>
                      <a:endParaRPr lang="en-US" sz="9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Configure the BU intensifier.</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900" u="none" strike="noStrike">
                          <a:effectLst/>
                        </a:rPr>
                        <a:t>0x72</a:t>
                      </a:r>
                      <a:endParaRPr lang="en-US" sz="9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3"/>
                  </a:ext>
                </a:extLst>
              </a:tr>
              <a:tr h="397936">
                <a:tc>
                  <a:txBody>
                    <a:bodyPr/>
                    <a:lstStyle/>
                    <a:p>
                      <a:pPr algn="l" fontAlgn="t"/>
                      <a:r>
                        <a:rPr lang="en-US" sz="900" u="none" strike="noStrike" dirty="0">
                          <a:effectLst/>
                        </a:rPr>
                        <a:t>CONFIGURE_HVPS</a:t>
                      </a:r>
                      <a:endParaRPr lang="en-US" sz="9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dirty="0">
                          <a:effectLst/>
                        </a:rPr>
                        <a:t>Enable / disable and set parameters for the High Voltage Power Supply.</a:t>
                      </a:r>
                      <a:endParaRPr lang="en-US" sz="9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900" u="none" strike="noStrike">
                          <a:effectLst/>
                        </a:rPr>
                        <a:t>0x73</a:t>
                      </a:r>
                      <a:endParaRPr lang="en-US" sz="9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4"/>
                  </a:ext>
                </a:extLst>
              </a:tr>
              <a:tr h="244596">
                <a:tc>
                  <a:txBody>
                    <a:bodyPr/>
                    <a:lstStyle/>
                    <a:p>
                      <a:pPr algn="l" fontAlgn="t"/>
                      <a:r>
                        <a:rPr lang="en-US" sz="900" u="none" strike="noStrike" dirty="0">
                          <a:effectLst/>
                        </a:rPr>
                        <a:t>DO_SPECTRA</a:t>
                      </a:r>
                      <a:endParaRPr lang="en-US" sz="9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dirty="0">
                          <a:effectLst/>
                        </a:rPr>
                        <a:t>Acquire Raman or LIBS spectra</a:t>
                      </a:r>
                      <a:endParaRPr lang="en-US" sz="9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900" u="none" strike="noStrike" dirty="0">
                          <a:effectLst/>
                        </a:rPr>
                        <a:t>0x7C</a:t>
                      </a:r>
                      <a:endParaRPr lang="en-US" sz="9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5"/>
                  </a:ext>
                </a:extLst>
              </a:tr>
              <a:tr h="292643">
                <a:tc>
                  <a:txBody>
                    <a:bodyPr/>
                    <a:lstStyle/>
                    <a:p>
                      <a:pPr algn="l" fontAlgn="t"/>
                      <a:r>
                        <a:rPr lang="en-US" sz="900" b="0" i="0" u="none" strike="noStrike" dirty="0" smtClean="0">
                          <a:solidFill>
                            <a:srgbClr val="000000"/>
                          </a:solidFill>
                          <a:effectLst/>
                          <a:latin typeface="Calibri" panose="020F0502020204030204" pitchFamily="34" charset="0"/>
                        </a:rPr>
                        <a:t>MU_CONFIGURE_AUTOEXPOSURE</a:t>
                      </a:r>
                      <a:endParaRPr lang="en-US" sz="9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900" b="0" i="0" u="none" strike="noStrike" dirty="0" smtClean="0">
                          <a:solidFill>
                            <a:srgbClr val="000000"/>
                          </a:solidFill>
                          <a:effectLst/>
                          <a:latin typeface="Calibri" panose="020F0502020204030204" pitchFamily="34" charset="0"/>
                        </a:rPr>
                        <a:t>Configure the RMI </a:t>
                      </a:r>
                      <a:r>
                        <a:rPr lang="en-US" sz="900" b="0" i="0" u="none" strike="noStrike" dirty="0" err="1" smtClean="0">
                          <a:solidFill>
                            <a:srgbClr val="000000"/>
                          </a:solidFill>
                          <a:effectLst/>
                          <a:latin typeface="Calibri" panose="020F0502020204030204" pitchFamily="34" charset="0"/>
                        </a:rPr>
                        <a:t>autoexposure</a:t>
                      </a:r>
                      <a:r>
                        <a:rPr lang="en-US" sz="900" b="0" i="0" u="none" strike="noStrike" dirty="0" smtClean="0">
                          <a:solidFill>
                            <a:srgbClr val="000000"/>
                          </a:solidFill>
                          <a:effectLst/>
                          <a:latin typeface="Calibri" panose="020F0502020204030204" pitchFamily="34" charset="0"/>
                        </a:rPr>
                        <a:t> algorithm. </a:t>
                      </a:r>
                      <a:endParaRPr lang="en-US" sz="9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endParaRPr lang="en-US" sz="9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6"/>
                  </a:ext>
                </a:extLst>
              </a:tr>
              <a:tr h="292643">
                <a:tc>
                  <a:txBody>
                    <a:bodyPr/>
                    <a:lstStyle/>
                    <a:p>
                      <a:pPr algn="l" fontAlgn="t"/>
                      <a:r>
                        <a:rPr lang="en-US" sz="900" b="0" i="0" u="none" strike="noStrike" dirty="0" smtClean="0">
                          <a:solidFill>
                            <a:srgbClr val="000000"/>
                          </a:solidFill>
                          <a:effectLst/>
                          <a:latin typeface="Calibri" panose="020F0502020204030204" pitchFamily="34" charset="0"/>
                        </a:rPr>
                        <a:t>MU_TAKE_RMI_IMAGE</a:t>
                      </a:r>
                      <a:endParaRPr lang="en-US" sz="9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900" b="0" i="0" u="none" strike="noStrike" dirty="0" smtClean="0">
                          <a:solidFill>
                            <a:srgbClr val="000000"/>
                          </a:solidFill>
                          <a:effectLst/>
                          <a:latin typeface="Calibri" panose="020F0502020204030204" pitchFamily="34" charset="0"/>
                        </a:rPr>
                        <a:t>Take an RMI Image.</a:t>
                      </a:r>
                      <a:endParaRPr lang="en-US" sz="9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900" b="0" i="0" u="none" strike="noStrike" dirty="0" smtClean="0">
                          <a:solidFill>
                            <a:srgbClr val="000000"/>
                          </a:solidFill>
                          <a:effectLst/>
                          <a:latin typeface="Calibri" panose="020F0502020204030204" pitchFamily="34" charset="0"/>
                        </a:rPr>
                        <a:t>0xD2</a:t>
                      </a:r>
                      <a:endParaRPr lang="en-US" sz="9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7"/>
                  </a:ext>
                </a:extLst>
              </a:tr>
            </a:tbl>
          </a:graphicData>
        </a:graphic>
      </p:graphicFrame>
      <p:sp>
        <p:nvSpPr>
          <p:cNvPr id="11" name="TextBox 10"/>
          <p:cNvSpPr txBox="1"/>
          <p:nvPr/>
        </p:nvSpPr>
        <p:spPr>
          <a:xfrm>
            <a:off x="5230906" y="5986344"/>
            <a:ext cx="3255727" cy="338554"/>
          </a:xfrm>
          <a:prstGeom prst="rect">
            <a:avLst/>
          </a:prstGeom>
          <a:noFill/>
        </p:spPr>
        <p:txBody>
          <a:bodyPr wrap="square" rtlCol="0">
            <a:spAutoFit/>
          </a:bodyPr>
          <a:lstStyle/>
          <a:p>
            <a:pPr algn="ctr"/>
            <a:r>
              <a:rPr lang="en-US" sz="1600" b="1" dirty="0" smtClean="0"/>
              <a:t>Example of </a:t>
            </a:r>
            <a:r>
              <a:rPr lang="en-US" sz="1600" b="1" dirty="0"/>
              <a:t>I</a:t>
            </a:r>
            <a:r>
              <a:rPr lang="en-US" sz="1600" b="1" dirty="0" smtClean="0"/>
              <a:t>nstrument Commands </a:t>
            </a:r>
            <a:endParaRPr lang="en-US" sz="1600" b="1" dirty="0"/>
          </a:p>
        </p:txBody>
      </p:sp>
      <p:sp>
        <p:nvSpPr>
          <p:cNvPr id="13" name="TextBox 12"/>
          <p:cNvSpPr txBox="1"/>
          <p:nvPr/>
        </p:nvSpPr>
        <p:spPr>
          <a:xfrm>
            <a:off x="282389" y="1204568"/>
            <a:ext cx="4383740" cy="486287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dirty="0" smtClean="0"/>
              <a:t>Fairly rigorous command-response method of communication</a:t>
            </a:r>
          </a:p>
          <a:p>
            <a:pPr marL="285750" indent="-285750">
              <a:spcBef>
                <a:spcPts val="600"/>
              </a:spcBef>
              <a:spcAft>
                <a:spcPts val="600"/>
              </a:spcAft>
              <a:buFont typeface="Arial" panose="020B0604020202020204" pitchFamily="34" charset="0"/>
              <a:buChar char="•"/>
            </a:pPr>
            <a:r>
              <a:rPr lang="en-US" sz="2000" dirty="0" smtClean="0"/>
              <a:t>Commands and telemetry defined in Excel 97 spreadsheet</a:t>
            </a:r>
          </a:p>
          <a:p>
            <a:pPr marL="285750" indent="-285750">
              <a:spcBef>
                <a:spcPts val="600"/>
              </a:spcBef>
              <a:spcAft>
                <a:spcPts val="600"/>
              </a:spcAft>
              <a:buFont typeface="Arial" panose="020B0604020202020204" pitchFamily="34" charset="0"/>
              <a:buChar char="•"/>
            </a:pPr>
            <a:r>
              <a:rPr lang="en-US" sz="2000" dirty="0" smtClean="0"/>
              <a:t>Carry over from Curiosity rover and </a:t>
            </a:r>
            <a:r>
              <a:rPr lang="en-US" sz="2000" dirty="0" err="1" smtClean="0"/>
              <a:t>ChemCam</a:t>
            </a:r>
            <a:endParaRPr lang="en-US" sz="2000" dirty="0" smtClean="0"/>
          </a:p>
          <a:p>
            <a:pPr marL="285750" indent="-285750">
              <a:spcBef>
                <a:spcPts val="600"/>
              </a:spcBef>
              <a:spcAft>
                <a:spcPts val="600"/>
              </a:spcAft>
              <a:buFont typeface="Arial" panose="020B0604020202020204" pitchFamily="34" charset="0"/>
              <a:buChar char="•"/>
            </a:pPr>
            <a:r>
              <a:rPr lang="en-US" sz="2000" dirty="0" smtClean="0"/>
              <a:t> JPL uses python module to convert spreadsheet into rover flight software</a:t>
            </a:r>
          </a:p>
          <a:p>
            <a:pPr marL="285750" indent="-285750">
              <a:spcBef>
                <a:spcPts val="600"/>
              </a:spcBef>
              <a:spcAft>
                <a:spcPts val="600"/>
              </a:spcAft>
              <a:buFont typeface="Arial" panose="020B0604020202020204" pitchFamily="34" charset="0"/>
              <a:buChar char="•"/>
            </a:pPr>
            <a:r>
              <a:rPr lang="en-US" sz="2000" dirty="0" smtClean="0"/>
              <a:t>LANL rover emulator software uses same python module</a:t>
            </a:r>
          </a:p>
          <a:p>
            <a:pPr marL="285750" indent="-285750">
              <a:spcBef>
                <a:spcPts val="600"/>
              </a:spcBef>
              <a:spcAft>
                <a:spcPts val="600"/>
              </a:spcAft>
              <a:buFont typeface="Arial" panose="020B0604020202020204" pitchFamily="34" charset="0"/>
              <a:buChar char="•"/>
            </a:pPr>
            <a:r>
              <a:rPr lang="en-US" sz="2000" dirty="0" smtClean="0"/>
              <a:t>Advantage of excel when sharing command and telemetry details with system and test engineers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822" y="956838"/>
            <a:ext cx="4359457" cy="2510016"/>
          </a:xfrm>
          <a:prstGeom prst="rect">
            <a:avLst/>
          </a:prstGeom>
        </p:spPr>
      </p:pic>
    </p:spTree>
    <p:extLst>
      <p:ext uri="{BB962C8B-B14F-4D97-AF65-F5344CB8AC3E}">
        <p14:creationId xmlns:p14="http://schemas.microsoft.com/office/powerpoint/2010/main" val="3616264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18029</TotalTime>
  <Words>822</Words>
  <Application>Microsoft Office PowerPoint</Application>
  <PresentationFormat>On-screen Show (4:3)</PresentationFormat>
  <Paragraphs>165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vt:lpstr>
      <vt:lpstr>Times New Roman</vt:lpstr>
      <vt:lpstr>Wingdings</vt:lpstr>
      <vt:lpstr>Office Theme</vt:lpstr>
      <vt:lpstr>Gathering Spectra on Mars</vt:lpstr>
      <vt:lpstr>Outline</vt:lpstr>
      <vt:lpstr>Mars2020 Rover</vt:lpstr>
      <vt:lpstr>SuperCam Instrument </vt:lpstr>
      <vt:lpstr>SHERLOC Instrument </vt:lpstr>
      <vt:lpstr>Shared Hardware and Software </vt:lpstr>
      <vt:lpstr>Software Development  </vt:lpstr>
      <vt:lpstr>Software Development and Test  </vt:lpstr>
      <vt:lpstr>Electronic Data Sheet (sort of)</vt:lpstr>
      <vt:lpstr>SHERLOC Automation</vt:lpstr>
      <vt:lpstr>SHERLOC Automation</vt:lpstr>
      <vt:lpstr>SuperCam Image Optimization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dc:creator>
  <cp:lastModifiedBy>Michel, John M</cp:lastModifiedBy>
  <cp:revision>156</cp:revision>
  <cp:lastPrinted>2016-12-05T16:06:21Z</cp:lastPrinted>
  <dcterms:created xsi:type="dcterms:W3CDTF">2015-02-20T23:32:30Z</dcterms:created>
  <dcterms:modified xsi:type="dcterms:W3CDTF">2018-11-16T23:25:56Z</dcterms:modified>
</cp:coreProperties>
</file>