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Lato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09E9D42-BF66-4687-8C58-91F3F78FB29A}">
  <a:tblStyle styleId="{009E9D42-BF66-4687-8C58-91F3F78FB2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Moon, Mars, satellite</a:t>
            </a:r>
            <a:endParaRPr/>
          </a:p>
        </p:txBody>
      </p:sp>
      <p:sp>
        <p:nvSpPr>
          <p:cNvPr id="137" name="Google Shape;13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6258344" y="4430653"/>
            <a:ext cx="5177837" cy="1287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88827" y="657702"/>
            <a:ext cx="4445883" cy="422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258344" y="4430653"/>
            <a:ext cx="5177837" cy="1287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688827" y="657702"/>
            <a:ext cx="4445883" cy="422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18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ctrTitle"/>
          </p:nvPr>
        </p:nvSpPr>
        <p:spPr>
          <a:xfrm>
            <a:off x="1524001" y="1122363"/>
            <a:ext cx="604058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" type="subTitle"/>
          </p:nvPr>
        </p:nvSpPr>
        <p:spPr>
          <a:xfrm>
            <a:off x="1524001" y="3602037"/>
            <a:ext cx="6040583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831850" y="1709740"/>
            <a:ext cx="732155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31850" y="4589464"/>
            <a:ext cx="73215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3752" y="-27877"/>
            <a:ext cx="12290962" cy="6921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rabotin@advancedspace.com" TargetMode="External"/><Relationship Id="rId4" Type="http://schemas.openxmlformats.org/officeDocument/2006/relationships/hyperlink" Target="https://github.com/AdvancedSpace/fsw_conf" TargetMode="External"/><Relationship Id="rId5" Type="http://schemas.openxmlformats.org/officeDocument/2006/relationships/hyperlink" Target="https://github.com/ChristopherRabotin" TargetMode="External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306619" y="4430653"/>
            <a:ext cx="8526726" cy="1287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Rust for Flight Software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688828" y="657702"/>
            <a:ext cx="4788336" cy="422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11</a:t>
            </a:r>
            <a:r>
              <a:rPr baseline="30000" lang="en-US">
                <a:latin typeface="Lato"/>
                <a:ea typeface="Lato"/>
                <a:cs typeface="Lato"/>
                <a:sym typeface="Lato"/>
              </a:rPr>
              <a:t>th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 Annual FSW Conference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December 2018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540" y="922512"/>
            <a:ext cx="2488816" cy="32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Error handling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(2/3)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32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25" y="1319125"/>
            <a:ext cx="4884125" cy="54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0450" y="1319125"/>
            <a:ext cx="5339874" cy="539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Error handling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(3/3)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33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0" y="1319125"/>
            <a:ext cx="5665779" cy="26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7350" y="1319125"/>
            <a:ext cx="5781675" cy="26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0300" y="4204875"/>
            <a:ext cx="3979175" cy="18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1575" y="4369538"/>
            <a:ext cx="4213225" cy="14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libraries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(1/4)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4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939799" y="1319125"/>
            <a:ext cx="100479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Benefit from all the advantages of Rust without full rewrites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Application Binary Interface enables very low overhead communication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Example: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Randomly generate two vectors of size three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Subtract one from the other and compute the L2 norm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Repeat 50 million times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39" name="Google Shape;239;p34"/>
          <p:cNvGraphicFramePr/>
          <p:nvPr/>
        </p:nvGraphicFramePr>
        <p:xfrm>
          <a:off x="1709300" y="40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{009E9D42-BF66-4687-8C58-91F3F78FB29A}</a:tableStyleId>
              </a:tblPr>
              <a:tblGrid>
                <a:gridCol w="2127225"/>
                <a:gridCol w="2127225"/>
                <a:gridCol w="2127225"/>
                <a:gridCol w="2127225"/>
              </a:tblGrid>
              <a:tr h="595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Case</a:t>
                      </a:r>
                      <a:endParaRPr b="1"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No external library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 library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Rust library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60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Execution time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(seconds)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5.28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5.30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8.37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60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Library size</a:t>
                      </a:r>
                      <a:endParaRPr b="1"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(MB)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N/A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3.0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2.8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0" name="Google Shape;240;p34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libraries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(2/4)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5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0100" y="1319125"/>
            <a:ext cx="4591800" cy="47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libraries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(3/4)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36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387" y="1319125"/>
            <a:ext cx="5977225" cy="36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libraries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(4/4)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37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 rotWithShape="1">
          <a:blip r:embed="rId3">
            <a:alphaModFix/>
          </a:blip>
          <a:srcRect b="3952" l="0" r="0" t="21313"/>
          <a:stretch/>
        </p:blipFill>
        <p:spPr>
          <a:xfrm>
            <a:off x="431775" y="1319125"/>
            <a:ext cx="5996424" cy="44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b="82788" l="0" r="0" t="0"/>
          <a:stretch/>
        </p:blipFill>
        <p:spPr>
          <a:xfrm>
            <a:off x="6561925" y="1319125"/>
            <a:ext cx="5630075" cy="95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925" y="3177639"/>
            <a:ext cx="5553325" cy="70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939800" y="506425"/>
            <a:ext cx="8833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How have we used Rust?</a:t>
            </a:r>
            <a:endParaRPr b="1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8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939799" y="1319125"/>
            <a:ext cx="100479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Core Flight App communication using Protocol Buffers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Developed an orbit propagator interface in Rust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Developed a set of Protocol Buffer messages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Communication between Rust application and cFS App over TCP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Advantages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Orbit propagator tool developed “ported” to ARM platform without a single change in the code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Test suite executed in on a x86_64 environment, but guaranteed to work on ARM as well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Only possible for C applications which have an OSAL layer like cFE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939800" y="506425"/>
            <a:ext cx="88332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Potential applications</a:t>
            </a:r>
            <a:endParaRPr b="1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39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939800" y="1319125"/>
            <a:ext cx="104685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Flight Software Frameworks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Zero-cost abstractions can enable shared traits between applications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Procedural macros allow compile-time optimization of routing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safeties ensure no race condition happen within the app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Verbose yet versatile error handling allow for good readability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Platform limitations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Many Rust “crates” require the standard library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Requires Windows, Linux, MacOS, iOS, Fushia, some *BSD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Requires x86, x86_64, PowerPC, most ARM architectures, and some MIPS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If standard library not available, Rust can be compiled for “no-std”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●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Requires some customizations, but used in production for telematics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type="title"/>
          </p:nvPr>
        </p:nvSpPr>
        <p:spPr>
          <a:xfrm>
            <a:off x="661500" y="3090775"/>
            <a:ext cx="11475600" cy="3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rPr b="1" lang="en-US" sz="3959">
                <a:latin typeface="Lato"/>
                <a:ea typeface="Lato"/>
                <a:cs typeface="Lato"/>
                <a:sym typeface="Lato"/>
              </a:rPr>
              <a:t>Chris Rabotin</a:t>
            </a:r>
            <a:br>
              <a:rPr lang="en-US" sz="3959">
                <a:latin typeface="Lato"/>
                <a:ea typeface="Lato"/>
                <a:cs typeface="Lato"/>
                <a:sym typeface="Lato"/>
              </a:rPr>
            </a:br>
            <a:r>
              <a:rPr lang="en-US" sz="2639">
                <a:latin typeface="Lato"/>
                <a:ea typeface="Lato"/>
                <a:cs typeface="Lato"/>
                <a:sym typeface="Lato"/>
              </a:rPr>
              <a:t>561-206-2271</a:t>
            </a:r>
            <a:br>
              <a:rPr lang="en-US" sz="2639">
                <a:latin typeface="Lato"/>
                <a:ea typeface="Lato"/>
                <a:cs typeface="Lato"/>
                <a:sym typeface="Lato"/>
              </a:rPr>
            </a:br>
            <a:r>
              <a:rPr lang="en-US" sz="2639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rabotin@advancedspace.com</a:t>
            </a:r>
            <a:endParaRPr sz="263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t/>
            </a:r>
            <a:endParaRPr sz="263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t/>
            </a:r>
            <a:endParaRPr sz="263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t/>
            </a:r>
            <a:endParaRPr sz="263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t/>
            </a:r>
            <a:endParaRPr sz="263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https://github.com/AdvancedSpace/fsw_conf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ato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5"/>
              </a:rPr>
              <a:t>https://github.com/ChristopherRabotin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40"/>
          <p:cNvSpPr txBox="1"/>
          <p:nvPr>
            <p:ph type="title"/>
          </p:nvPr>
        </p:nvSpPr>
        <p:spPr>
          <a:xfrm>
            <a:off x="0" y="1257200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Any questions?</a:t>
            </a:r>
            <a:endParaRPr/>
          </a:p>
        </p:txBody>
      </p:sp>
      <p:pic>
        <p:nvPicPr>
          <p:cNvPr id="294" name="Google Shape;29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2972" y="922495"/>
            <a:ext cx="3562375" cy="46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6339231" y="970313"/>
            <a:ext cx="5501048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Mission systems and enabling technology (Moon)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Robust and resilient orbital transfers (Security)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Interplanetary mission design (Mars)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Earth orbit and highly challenging </a:t>
            </a:r>
            <a:b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spacecraft navigation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Trajectory optimization (chemical &amp; electric)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Satellite constellation planning, design, and engineering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Spacecraft guidance and avionics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89" lvl="0" marL="3809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674BA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Spacecraft autonomy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>
            <p:ph idx="4294967295" type="sldNum"/>
          </p:nvPr>
        </p:nvSpPr>
        <p:spPr>
          <a:xfrm>
            <a:off x="9448800" y="6345767"/>
            <a:ext cx="2743200" cy="364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4"/>
          <p:cNvSpPr txBox="1"/>
          <p:nvPr>
            <p:ph idx="4294967295" type="body"/>
          </p:nvPr>
        </p:nvSpPr>
        <p:spPr>
          <a:xfrm>
            <a:off x="6339231" y="330200"/>
            <a:ext cx="4309719" cy="53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000"/>
              <a:buNone/>
            </a:pPr>
            <a:r>
              <a:rPr b="1" lang="en-US" sz="40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Projects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50992" t="0"/>
          <a:stretch/>
        </p:blipFill>
        <p:spPr>
          <a:xfrm>
            <a:off x="0" y="0"/>
            <a:ext cx="59750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154187" y="224250"/>
            <a:ext cx="56667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0" i="0" lang="en-US" sz="21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Advanced Space exists to support the sustainable exploration, development, and settlement of space.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5000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>
            <p:ph idx="4294967295" type="sldNum"/>
          </p:nvPr>
        </p:nvSpPr>
        <p:spPr>
          <a:xfrm>
            <a:off x="9448800" y="6345767"/>
            <a:ext cx="2743200" cy="364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6245476" y="340691"/>
            <a:ext cx="56640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Outline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What is Rust?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Where does Rust shine?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management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Error handling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libraries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How have we used Rust?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Potential applications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F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939800" y="506413"/>
            <a:ext cx="5230627" cy="8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What is Rust?</a:t>
            </a:r>
            <a:endParaRPr b="1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6"/>
          <p:cNvSpPr txBox="1"/>
          <p:nvPr>
            <p:ph idx="4294967295" type="sldNum"/>
          </p:nvPr>
        </p:nvSpPr>
        <p:spPr>
          <a:xfrm>
            <a:off x="9448800" y="6345767"/>
            <a:ext cx="2743200" cy="364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939799" y="1319125"/>
            <a:ext cx="100479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Systems programming language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Developed by Mozilla Research, used in Firefox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Formally-proven memory safety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Prevents segmentation faults and race conditions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Efficient C bindings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Dynamic library compilation for C linking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Leverages the Application Binary Interface (ABI) 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Debuggable with gdb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Zero-cost abstractions and optimized compilation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Freely use structs, traits, and clean error handling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Reproducible builds, extensive testing tools, and more!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200" y="3740275"/>
            <a:ext cx="2605500" cy="26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management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(1/4)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7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939799" y="1319125"/>
            <a:ext cx="100479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Rust tries to store every variable on the stack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Unless of variable length (like strings and mutable lists),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Or explicitly marked as heap-allocated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All primitives, and structures thereof, are initialized and sized at compile time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Rust uses the concept of </a:t>
            </a:r>
            <a:r>
              <a:rPr b="0" i="1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ownership</a:t>
            </a: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 of data, which is enforced by the compiler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Each value in Rust has a variable that’s called its owner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There can only be one owner at a time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When the owner goes out of scope, the value will be dropped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All variables are read-only unless explicitly stated otherwise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management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(2/4)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8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444" l="0" r="0" t="445"/>
          <a:stretch/>
        </p:blipFill>
        <p:spPr>
          <a:xfrm>
            <a:off x="1748663" y="1471525"/>
            <a:ext cx="6891174" cy="48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management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(3/4)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9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8603" y="1319125"/>
            <a:ext cx="5014795" cy="50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Memory management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(4/4)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0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943675" y="1999475"/>
            <a:ext cx="3849600" cy="23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 code returns an invalid value -- a silent failure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Accidently defined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invec2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be of size 2 instead of 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-Wall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flag did not notice that we were overwriting stack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for static analysis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7085150" y="2009650"/>
            <a:ext cx="3849600" cy="23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Rust allocated on the stack as well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Compiler noticed three calls to push on vector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v2</a:t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Compiler updated stack requirements to fix the programmer error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675" y="4359900"/>
            <a:ext cx="3849600" cy="131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5475" y="4359900"/>
            <a:ext cx="3779270" cy="13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939800" y="506425"/>
            <a:ext cx="85089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4F59"/>
              </a:buClr>
              <a:buSzPts val="4400"/>
              <a:buFont typeface="Lato"/>
              <a:buNone/>
            </a:pPr>
            <a:r>
              <a:rPr lang="en-US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Error handling in Rust </a:t>
            </a:r>
            <a:r>
              <a:rPr lang="en-US" sz="2400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(1/2)</a:t>
            </a:r>
            <a:endParaRPr b="1" sz="2400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1"/>
          <p:cNvSpPr txBox="1"/>
          <p:nvPr>
            <p:ph idx="4294967295" type="sldNum"/>
          </p:nvPr>
        </p:nvSpPr>
        <p:spPr>
          <a:xfrm>
            <a:off x="9448800" y="6345767"/>
            <a:ext cx="2743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939799" y="1319125"/>
            <a:ext cx="10047900" cy="4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9426" lvl="1" marL="838158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Rust introduces a type called Result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Represents either a success or a failure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Compiler checks that failure case are handled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Success and failure are containers for data of any type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■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That data lives in the scope of the error handling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C4F59"/>
              </a:buClr>
              <a:buSzPts val="2000"/>
              <a:buFont typeface="Lato"/>
              <a:buChar char="•"/>
            </a:pPr>
            <a:r>
              <a:rPr b="0" i="0" lang="en-US" sz="2000" u="none" cap="none" strike="noStrike">
                <a:solidFill>
                  <a:srgbClr val="3C4F59"/>
                </a:solidFill>
                <a:latin typeface="Lato"/>
                <a:ea typeface="Lato"/>
                <a:cs typeface="Lato"/>
                <a:sym typeface="Lato"/>
              </a:rPr>
              <a:t>Avoids the hazard err_no and use of uninitialized variables</a:t>
            </a:r>
            <a:endParaRPr b="0" i="0" sz="2000" u="none" cap="none" strike="noStrike">
              <a:solidFill>
                <a:srgbClr val="3C4F5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838" y="1319125"/>
            <a:ext cx="2809875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973725" y="6529600"/>
            <a:ext cx="515700" cy="168000"/>
          </a:xfrm>
          <a:prstGeom prst="rect">
            <a:avLst/>
          </a:prstGeom>
          <a:solidFill>
            <a:srgbClr val="2D96C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ced Space Modern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