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2"/>
  </p:notesMasterIdLst>
  <p:handoutMasterIdLst>
    <p:handoutMasterId r:id="rId23"/>
  </p:handoutMasterIdLst>
  <p:sldIdLst>
    <p:sldId id="256" r:id="rId5"/>
    <p:sldId id="277" r:id="rId6"/>
    <p:sldId id="278" r:id="rId7"/>
    <p:sldId id="279" r:id="rId8"/>
    <p:sldId id="280" r:id="rId9"/>
    <p:sldId id="282" r:id="rId10"/>
    <p:sldId id="287" r:id="rId11"/>
    <p:sldId id="288" r:id="rId12"/>
    <p:sldId id="285" r:id="rId13"/>
    <p:sldId id="286" r:id="rId14"/>
    <p:sldId id="281" r:id="rId15"/>
    <p:sldId id="283" r:id="rId16"/>
    <p:sldId id="290" r:id="rId17"/>
    <p:sldId id="291" r:id="rId18"/>
    <p:sldId id="289" r:id="rId19"/>
    <p:sldId id="273" r:id="rId20"/>
    <p:sldId id="284" r:id="rId21"/>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FDC82F"/>
    <a:srgbClr val="00549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69" autoAdjust="0"/>
    <p:restoredTop sz="76092" autoAdjust="0"/>
  </p:normalViewPr>
  <p:slideViewPr>
    <p:cSldViewPr snapToGrid="0">
      <p:cViewPr varScale="1">
        <p:scale>
          <a:sx n="117" d="100"/>
          <a:sy n="117" d="100"/>
        </p:scale>
        <p:origin x="105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3" d="100"/>
          <a:sy n="103" d="100"/>
        </p:scale>
        <p:origin x="-3734" y="-6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12/4/2018</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197503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100099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3408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The PUS defines a set of standard services that satisfy all the fundamental operational requirements for spacecraft monitoring and control during spacecraft integration, testing and flight operations, as per ECSS-E-ST-70-11 [AD04]. It also specifies the structure and contents of the telecommand packets used to transport the requests and the telemetry packets used to transport the reports</a:t>
            </a:r>
            <a:r>
              <a:rPr lang="en-GB" sz="1200" kern="1200" dirty="0" smtClean="0">
                <a:solidFill>
                  <a:schemeClr val="tx1"/>
                </a:solidFill>
                <a:effectLst/>
                <a:latin typeface="Calibri" pitchFamily="34" charset="0"/>
                <a:ea typeface="+mn-ea"/>
                <a:cs typeface="+mn-cs"/>
              </a:rPr>
              <a:t>.</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Comparing to the </a:t>
            </a:r>
            <a:r>
              <a:rPr lang="en-US" sz="1200" kern="1200" dirty="0" err="1" smtClean="0">
                <a:solidFill>
                  <a:schemeClr val="tx1"/>
                </a:solidFill>
                <a:effectLst/>
                <a:latin typeface="Calibri" pitchFamily="34" charset="0"/>
                <a:ea typeface="+mn-ea"/>
                <a:cs typeface="+mn-cs"/>
              </a:rPr>
              <a:t>cFS</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Rather than having</a:t>
            </a:r>
            <a:r>
              <a:rPr lang="en-US" sz="1200" kern="1200" baseline="0" dirty="0" smtClean="0">
                <a:solidFill>
                  <a:schemeClr val="tx1"/>
                </a:solidFill>
                <a:effectLst/>
                <a:latin typeface="Calibri" pitchFamily="34" charset="0"/>
                <a:ea typeface="+mn-ea"/>
                <a:cs typeface="+mn-cs"/>
              </a:rPr>
              <a:t> the same architecture and reusing the same code, ESA defined a standard and every supplier builds proprietary system and software architecture compliant to the standard</a:t>
            </a:r>
          </a:p>
          <a:p>
            <a:r>
              <a:rPr lang="en-US" sz="1200" kern="1200" baseline="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endParaRPr lang="en-GB"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13886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ESA foresaw a potential problem whereby missions </a:t>
            </a:r>
            <a:r>
              <a:rPr lang="en-US" dirty="0" err="1" smtClean="0"/>
              <a:t>utilising</a:t>
            </a:r>
            <a:r>
              <a:rPr lang="en-US" dirty="0" smtClean="0"/>
              <a:t> CCSDS packets would implement their own mission-specific solutions, with a consequent proliferation of bespoke on-board packet management systems and supporting ground monitoring and control applications. Therefore, in the early 1990s, the ESA Committee for Operations and EGSE Standards (COES) was charged with the task of developing a standard for how packets should be used, which would satisfy the operational requirements of a broad range of missions. The first ESA Packet </a:t>
            </a:r>
            <a:r>
              <a:rPr lang="en-US" dirty="0" err="1" smtClean="0"/>
              <a:t>Utilisation</a:t>
            </a:r>
            <a:r>
              <a:rPr lang="en-US" dirty="0" smtClean="0"/>
              <a:t> Standard was produced by COES in 1994 and became the ‘de facto’ standard for all ESA missions thereafter: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dirty="0" smtClean="0"/>
              <a:t>When the responsibility for the production of pan-European Space standards was transferred from ESA to ECSS, a re-issue of the PUS standard was deemed timely. Several ESA and non-ESA missions had applied the standard since its first issue (XMM, Integral, Rosetta, </a:t>
            </a:r>
            <a:r>
              <a:rPr lang="en-US" dirty="0" err="1" smtClean="0"/>
              <a:t>Envisat</a:t>
            </a:r>
            <a:r>
              <a:rPr lang="en-US" dirty="0" smtClean="0"/>
              <a:t>, ATV, </a:t>
            </a:r>
            <a:r>
              <a:rPr lang="en-US" dirty="0" err="1" smtClean="0"/>
              <a:t>Proba</a:t>
            </a:r>
            <a:r>
              <a:rPr lang="en-US" dirty="0" smtClean="0"/>
              <a:t>, MSG) and a body of operational experience had already been acquired. As a consequence, many suggestions had been tabled for extending and improving the PUS. </a:t>
            </a:r>
            <a:endParaRPr lang="en-US" sz="1200" kern="1200" dirty="0" smtClean="0">
              <a:solidFill>
                <a:schemeClr val="tx1"/>
              </a:solidFill>
              <a:effectLst/>
              <a:latin typeface="Calibri" pitchFamily="34" charset="0"/>
              <a:ea typeface="+mn-ea"/>
              <a:cs typeface="+mn-cs"/>
            </a:endParaRP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The first ECSS issue of the PUS (ECSS-E-70-41A) published in 2003 has been going through a technical review and subsequent update in recent years. This effort resulted in the publication of the second issue in April 2016. </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228651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services</a:t>
            </a:r>
            <a:r>
              <a:rPr lang="en-US" baseline="0" dirty="0" smtClean="0"/>
              <a:t> might be familiar to you, because there are similar apps in </a:t>
            </a:r>
            <a:r>
              <a:rPr lang="en-US" baseline="0" dirty="0" err="1" smtClean="0"/>
              <a:t>cFS</a:t>
            </a:r>
            <a:r>
              <a:rPr lang="en-US" baseline="0" dirty="0" smtClean="0"/>
              <a:t> (Memory Manager, Scheduler, Event Services, Time, Services, Data Storage)</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70886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Calibri" pitchFamily="34" charset="0"/>
                <a:ea typeface="+mn-ea"/>
                <a:cs typeface="+mn-cs"/>
              </a:rPr>
              <a:t>Global Navigation Satellite System (GNSS)</a:t>
            </a:r>
            <a:endParaRPr lang="en-GB" b="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42243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314913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342839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hierarchical FDIR</a:t>
            </a:r>
          </a:p>
          <a:p>
            <a:r>
              <a:rPr lang="en-US" dirty="0" smtClean="0"/>
              <a:t>Upper limit, lower limit</a:t>
            </a:r>
          </a:p>
          <a:p>
            <a:r>
              <a:rPr lang="en-US" dirty="0" smtClean="0"/>
              <a:t>Critical upper limit, critical lower limit</a:t>
            </a:r>
          </a:p>
          <a:p>
            <a:r>
              <a:rPr lang="en-US" dirty="0" smtClean="0"/>
              <a:t>All of this is not</a:t>
            </a:r>
            <a:r>
              <a:rPr lang="en-US" baseline="0" dirty="0" smtClean="0"/>
              <a:t> hardcoded, but instead it is PUS services configuration</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23365832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dirty="0" smtClean="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p:nvSpPr>
        <p:spPr bwMode="auto">
          <a:xfrm>
            <a:off x="165600" y="45756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800" noProof="0" dirty="0" smtClean="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smtClean="0">
                <a:solidFill>
                  <a:schemeClr val="bg2"/>
                </a:solidFill>
              </a:rPr>
              <a:t>ESA |  December 2018 |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grpSp>
        <p:nvGrpSpPr>
          <p:cNvPr id="65" name="Group 64"/>
          <p:cNvGrpSpPr/>
          <p:nvPr/>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 typeface="Arial" panose="020B0604020202020204" pitchFamily="34" charset="0"/>
        <a:buChar char="•"/>
        <a:defRPr lang="en-GB" sz="1600" dirty="0" smtClean="0">
          <a:solidFill>
            <a:schemeClr val="bg2"/>
          </a:solidFill>
          <a:latin typeface="Verdana"/>
          <a:ea typeface="+mn-ea"/>
          <a:cs typeface="Verdana"/>
        </a:defRPr>
      </a:lvl1pPr>
      <a:lvl2pPr marL="1095750" indent="-285750" algn="l" rtl="0" eaLnBrk="1" fontAlgn="base" hangingPunct="1">
        <a:lnSpc>
          <a:spcPct val="119000"/>
        </a:lnSpc>
        <a:spcBef>
          <a:spcPct val="20000"/>
        </a:spcBef>
        <a:spcAft>
          <a:spcPct val="0"/>
        </a:spcAft>
        <a:buClr>
          <a:schemeClr val="accent1"/>
        </a:buClr>
        <a:buFont typeface="Arial" panose="020B0604020202020204" pitchFamily="34" charset="0"/>
        <a:buChar char="•"/>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wmf"/><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285794"/>
            <a:ext cx="7972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3200" b="1" dirty="0" smtClean="0">
                <a:solidFill>
                  <a:schemeClr val="bg1">
                    <a:lumMod val="95000"/>
                  </a:schemeClr>
                </a:solidFill>
                <a:latin typeface="Verdana"/>
                <a:ea typeface="+mj-ea"/>
                <a:cs typeface="Verdana"/>
              </a:rPr>
              <a:t>Packet Utilization Standard and Its Use in ESA Missions</a:t>
            </a:r>
          </a:p>
        </p:txBody>
      </p:sp>
      <p:sp>
        <p:nvSpPr>
          <p:cNvPr id="7" name="Text Box 24"/>
          <p:cNvSpPr txBox="1">
            <a:spLocks noChangeArrowheads="1"/>
          </p:cNvSpPr>
          <p:nvPr/>
        </p:nvSpPr>
        <p:spPr bwMode="auto">
          <a:xfrm>
            <a:off x="615600" y="2793600"/>
            <a:ext cx="4678845" cy="646331"/>
          </a:xfrm>
          <a:prstGeom prst="rect">
            <a:avLst/>
          </a:prstGeom>
          <a:noFill/>
          <a:ln>
            <a:noFill/>
          </a:ln>
          <a:effectLst/>
          <a:extLst/>
        </p:spPr>
        <p:txBody>
          <a:bodyPr wrap="none">
            <a:spAutoFit/>
          </a:bodyPr>
          <a:lstStyle/>
          <a:p>
            <a:pPr>
              <a:spcBef>
                <a:spcPts val="0"/>
              </a:spcBef>
            </a:pPr>
            <a:r>
              <a:rPr lang="en-GB" dirty="0" smtClean="0">
                <a:solidFill>
                  <a:schemeClr val="bg1"/>
                </a:solidFill>
              </a:rPr>
              <a:t>Marek Prochazka, Piotr </a:t>
            </a:r>
            <a:r>
              <a:rPr lang="en-GB" dirty="0" err="1">
                <a:solidFill>
                  <a:schemeClr val="bg1"/>
                </a:solidFill>
              </a:rPr>
              <a:t>S</a:t>
            </a:r>
            <a:r>
              <a:rPr lang="en-GB" dirty="0" err="1" smtClean="0">
                <a:solidFill>
                  <a:schemeClr val="bg1"/>
                </a:solidFill>
              </a:rPr>
              <a:t>krzypek</a:t>
            </a:r>
            <a:r>
              <a:rPr lang="en-GB" dirty="0">
                <a:solidFill>
                  <a:schemeClr val="bg1"/>
                </a:solidFill>
              </a:rPr>
              <a:t/>
            </a:r>
            <a:br>
              <a:rPr lang="en-GB" dirty="0">
                <a:solidFill>
                  <a:schemeClr val="bg1"/>
                </a:solidFill>
              </a:rPr>
            </a:br>
            <a:r>
              <a:rPr lang="en-GB" dirty="0" smtClean="0">
                <a:solidFill>
                  <a:schemeClr val="bg1"/>
                </a:solidFill>
              </a:rPr>
              <a:t>ESA/ESTEC (</a:t>
            </a:r>
            <a:r>
              <a:rPr lang="en-GB" dirty="0" err="1" smtClean="0">
                <a:solidFill>
                  <a:schemeClr val="bg1"/>
                </a:solidFill>
              </a:rPr>
              <a:t>Noordwijk</a:t>
            </a:r>
            <a:r>
              <a:rPr lang="en-GB" dirty="0" smtClean="0">
                <a:solidFill>
                  <a:schemeClr val="bg1"/>
                </a:solidFill>
              </a:rPr>
              <a:t>, Netherlands)  </a:t>
            </a:r>
            <a:endParaRPr lang="en-GB" dirty="0">
              <a:solidFill>
                <a:schemeClr val="bg1"/>
              </a:solidFill>
            </a:endParaRPr>
          </a:p>
        </p:txBody>
      </p:sp>
      <p:sp>
        <p:nvSpPr>
          <p:cNvPr id="8" name="Text Box 25"/>
          <p:cNvSpPr txBox="1">
            <a:spLocks noChangeArrowheads="1"/>
          </p:cNvSpPr>
          <p:nvPr/>
        </p:nvSpPr>
        <p:spPr bwMode="auto">
          <a:xfrm>
            <a:off x="615600" y="3553875"/>
            <a:ext cx="2034531" cy="369332"/>
          </a:xfrm>
          <a:prstGeom prst="rect">
            <a:avLst/>
          </a:prstGeom>
          <a:noFill/>
          <a:ln>
            <a:noFill/>
          </a:ln>
          <a:effectLst/>
          <a:extLst/>
        </p:spPr>
        <p:txBody>
          <a:bodyPr wrap="none">
            <a:spAutoFit/>
          </a:bodyPr>
          <a:lstStyle/>
          <a:p>
            <a:pPr>
              <a:spcBef>
                <a:spcPts val="0"/>
              </a:spcBef>
            </a:pPr>
            <a:r>
              <a:rPr lang="en-GB" dirty="0" smtClean="0">
                <a:solidFill>
                  <a:schemeClr val="bg1"/>
                </a:solidFill>
              </a:rPr>
              <a:t>December 2018</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PUS Link to CCSDS Packet - </a:t>
            </a:r>
            <a:r>
              <a:rPr lang="en-US" b="1" dirty="0" smtClean="0"/>
              <a:t>TM</a:t>
            </a:r>
            <a:endParaRPr lang="en-GB" dirty="0"/>
          </a:p>
        </p:txBody>
      </p:sp>
      <p:pic>
        <p:nvPicPr>
          <p:cNvPr id="52" name="Picture 51"/>
          <p:cNvPicPr>
            <a:picLocks noChangeAspect="1"/>
          </p:cNvPicPr>
          <p:nvPr/>
        </p:nvPicPr>
        <p:blipFill>
          <a:blip r:embed="rId3"/>
          <a:stretch>
            <a:fillRect/>
          </a:stretch>
        </p:blipFill>
        <p:spPr>
          <a:xfrm>
            <a:off x="1624263" y="669839"/>
            <a:ext cx="6112042" cy="3880202"/>
          </a:xfrm>
          <a:prstGeom prst="rect">
            <a:avLst/>
          </a:prstGeom>
        </p:spPr>
      </p:pic>
    </p:spTree>
    <p:extLst>
      <p:ext uri="{BB962C8B-B14F-4D97-AF65-F5344CB8AC3E}">
        <p14:creationId xmlns:p14="http://schemas.microsoft.com/office/powerpoint/2010/main" val="96047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PUS Tailoring</a:t>
            </a:r>
            <a:endParaRPr lang="en-GB" b="1" dirty="0"/>
          </a:p>
        </p:txBody>
      </p:sp>
      <p:sp>
        <p:nvSpPr>
          <p:cNvPr id="3" name="Content Placeholder 2"/>
          <p:cNvSpPr>
            <a:spLocks noGrp="1"/>
          </p:cNvSpPr>
          <p:nvPr>
            <p:ph idx="1"/>
          </p:nvPr>
        </p:nvSpPr>
        <p:spPr/>
        <p:txBody>
          <a:bodyPr/>
          <a:lstStyle/>
          <a:p>
            <a:r>
              <a:rPr lang="en-US" b="1" dirty="0" smtClean="0"/>
              <a:t>Every ESA mission specifies its PUS tailoring</a:t>
            </a:r>
          </a:p>
          <a:p>
            <a:r>
              <a:rPr lang="en-US" b="1" dirty="0" smtClean="0"/>
              <a:t>Selection of PUS services</a:t>
            </a:r>
          </a:p>
          <a:p>
            <a:pPr lvl="1"/>
            <a:r>
              <a:rPr lang="en-US" dirty="0" smtClean="0"/>
              <a:t>With </a:t>
            </a:r>
            <a:r>
              <a:rPr lang="en-US" dirty="0"/>
              <a:t>all mandatory subservices and minimum </a:t>
            </a:r>
            <a:r>
              <a:rPr lang="en-US" dirty="0" smtClean="0"/>
              <a:t>capabilities</a:t>
            </a:r>
            <a:endParaRPr lang="en-US" dirty="0"/>
          </a:p>
          <a:p>
            <a:r>
              <a:rPr lang="en-US" b="1" dirty="0"/>
              <a:t>F</a:t>
            </a:r>
            <a:r>
              <a:rPr lang="en-US" b="1" dirty="0" smtClean="0"/>
              <a:t>or </a:t>
            </a:r>
            <a:r>
              <a:rPr lang="en-US" b="1" dirty="0"/>
              <a:t>each service </a:t>
            </a:r>
            <a:r>
              <a:rPr lang="en-US" b="1" dirty="0" smtClean="0"/>
              <a:t>selecting </a:t>
            </a:r>
            <a:r>
              <a:rPr lang="en-US" b="1" dirty="0"/>
              <a:t>additional </a:t>
            </a:r>
            <a:r>
              <a:rPr lang="en-US" b="1" dirty="0" smtClean="0"/>
              <a:t>capabilities</a:t>
            </a:r>
          </a:p>
          <a:p>
            <a:pPr lvl="1"/>
            <a:r>
              <a:rPr lang="en-US" dirty="0" smtClean="0"/>
              <a:t>Optional subservices</a:t>
            </a:r>
          </a:p>
          <a:p>
            <a:r>
              <a:rPr lang="en-US" b="1" dirty="0" smtClean="0"/>
              <a:t>Additional (mission-specific) services and subservices</a:t>
            </a:r>
          </a:p>
          <a:p>
            <a:pPr lvl="1"/>
            <a:r>
              <a:rPr lang="en-US" dirty="0" smtClean="0"/>
              <a:t>Managing additional (mission specific) onboard capability</a:t>
            </a:r>
          </a:p>
          <a:p>
            <a:pPr lvl="1"/>
            <a:r>
              <a:rPr lang="en-US" dirty="0" smtClean="0"/>
              <a:t>Managing</a:t>
            </a:r>
            <a:r>
              <a:rPr lang="en-US" b="1" dirty="0" smtClean="0"/>
              <a:t> </a:t>
            </a:r>
            <a:r>
              <a:rPr lang="en-US" dirty="0" smtClean="0"/>
              <a:t>onboard unit</a:t>
            </a:r>
            <a:endParaRPr lang="en-US" dirty="0"/>
          </a:p>
          <a:p>
            <a:r>
              <a:rPr lang="en-US" b="1" dirty="0"/>
              <a:t>Choosing encoding of data types</a:t>
            </a:r>
          </a:p>
          <a:p>
            <a:pPr lvl="1"/>
            <a:r>
              <a:rPr lang="en-US" dirty="0"/>
              <a:t>Packet field type code (PTC)</a:t>
            </a:r>
          </a:p>
          <a:p>
            <a:pPr lvl="1"/>
            <a:r>
              <a:rPr lang="en-US" dirty="0"/>
              <a:t>Packet field format code (PFC)</a:t>
            </a:r>
          </a:p>
          <a:p>
            <a:endParaRPr lang="en-US" b="1" dirty="0" smtClean="0"/>
          </a:p>
          <a:p>
            <a:endParaRPr lang="en-US" b="1" dirty="0" smtClean="0"/>
          </a:p>
          <a:p>
            <a:endParaRPr lang="en-GB" dirty="0"/>
          </a:p>
        </p:txBody>
      </p:sp>
    </p:spTree>
    <p:extLst>
      <p:ext uri="{BB962C8B-B14F-4D97-AF65-F5344CB8AC3E}">
        <p14:creationId xmlns:p14="http://schemas.microsoft.com/office/powerpoint/2010/main" val="928996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Notched Right Arrow 51"/>
          <p:cNvSpPr/>
          <p:nvPr/>
        </p:nvSpPr>
        <p:spPr>
          <a:xfrm>
            <a:off x="5490366" y="2126469"/>
            <a:ext cx="791956"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50" name="Notched Right Arrow 49"/>
          <p:cNvSpPr/>
          <p:nvPr/>
        </p:nvSpPr>
        <p:spPr>
          <a:xfrm>
            <a:off x="5112345" y="1816470"/>
            <a:ext cx="1169977" cy="378020"/>
          </a:xfrm>
          <a:prstGeom prst="notchedRightArrow">
            <a:avLst/>
          </a:prstGeom>
          <a:solidFill>
            <a:srgbClr val="FFFF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srgbClr val="0E181B"/>
              </a:solidFill>
              <a:effectLst/>
              <a:uLnTx/>
              <a:uFillTx/>
              <a:latin typeface="Arial"/>
              <a:ea typeface="+mn-ea"/>
              <a:cs typeface="+mn-cs"/>
            </a:endParaRPr>
          </a:p>
        </p:txBody>
      </p:sp>
      <p:sp>
        <p:nvSpPr>
          <p:cNvPr id="2" name="Title 1"/>
          <p:cNvSpPr>
            <a:spLocks noGrp="1"/>
          </p:cNvSpPr>
          <p:nvPr>
            <p:ph type="title"/>
          </p:nvPr>
        </p:nvSpPr>
        <p:spPr/>
        <p:txBody>
          <a:bodyPr/>
          <a:lstStyle/>
          <a:p>
            <a:r>
              <a:rPr lang="en-US" b="1" dirty="0" smtClean="0"/>
              <a:t>FDIR: Using </a:t>
            </a:r>
            <a:r>
              <a:rPr lang="en-US" b="1" dirty="0" smtClean="0"/>
              <a:t>PUS Services</a:t>
            </a:r>
            <a:endParaRPr lang="en-GB" b="1" dirty="0"/>
          </a:p>
        </p:txBody>
      </p:sp>
      <p:grpSp>
        <p:nvGrpSpPr>
          <p:cNvPr id="33" name="Group 32"/>
          <p:cNvGrpSpPr/>
          <p:nvPr/>
        </p:nvGrpSpPr>
        <p:grpSpPr>
          <a:xfrm>
            <a:off x="419316" y="1249208"/>
            <a:ext cx="2880320" cy="1552620"/>
            <a:chOff x="419316" y="858683"/>
            <a:chExt cx="2880320" cy="1552620"/>
          </a:xfrm>
        </p:grpSpPr>
        <p:grpSp>
          <p:nvGrpSpPr>
            <p:cNvPr id="31" name="Group 30"/>
            <p:cNvGrpSpPr/>
            <p:nvPr/>
          </p:nvGrpSpPr>
          <p:grpSpPr>
            <a:xfrm>
              <a:off x="419316" y="858683"/>
              <a:ext cx="2880320" cy="1552620"/>
              <a:chOff x="447891" y="658658"/>
              <a:chExt cx="2880320" cy="1552620"/>
            </a:xfrm>
          </p:grpSpPr>
          <p:grpSp>
            <p:nvGrpSpPr>
              <p:cNvPr id="30" name="Group 29"/>
              <p:cNvGrpSpPr/>
              <p:nvPr/>
            </p:nvGrpSpPr>
            <p:grpSpPr>
              <a:xfrm>
                <a:off x="447891" y="658658"/>
                <a:ext cx="2880320" cy="1552620"/>
                <a:chOff x="447891" y="658658"/>
                <a:chExt cx="2880320" cy="155262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30" y="658658"/>
                  <a:ext cx="2579352" cy="155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7891" y="1491481"/>
                  <a:ext cx="2880320" cy="0"/>
                </a:xfrm>
                <a:prstGeom prst="line">
                  <a:avLst/>
                </a:prstGeom>
                <a:noFill/>
                <a:ln w="25400" cap="flat" cmpd="sng" algn="ctr">
                  <a:solidFill>
                    <a:srgbClr val="FF0000"/>
                  </a:solidFill>
                  <a:prstDash val="solid"/>
                </a:ln>
                <a:effectLst/>
              </p:spPr>
            </p:cxnSp>
            <p:cxnSp>
              <p:nvCxnSpPr>
                <p:cNvPr id="8" name="Straight Connector 7"/>
                <p:cNvCxnSpPr/>
                <p:nvPr/>
              </p:nvCxnSpPr>
              <p:spPr>
                <a:xfrm>
                  <a:off x="447891" y="2037966"/>
                  <a:ext cx="2880320" cy="0"/>
                </a:xfrm>
                <a:prstGeom prst="line">
                  <a:avLst/>
                </a:prstGeom>
                <a:noFill/>
                <a:ln w="25400" cap="flat" cmpd="sng" algn="ctr">
                  <a:solidFill>
                    <a:srgbClr val="FF0000"/>
                  </a:solidFill>
                  <a:prstDash val="solid"/>
                </a:ln>
                <a:effectLst/>
              </p:spPr>
            </p:cxnSp>
          </p:grpSp>
          <p:cxnSp>
            <p:nvCxnSpPr>
              <p:cNvPr id="5" name="Straight Connector 4"/>
              <p:cNvCxnSpPr/>
              <p:nvPr/>
            </p:nvCxnSpPr>
            <p:spPr>
              <a:xfrm>
                <a:off x="447891" y="1659976"/>
                <a:ext cx="2880320" cy="0"/>
              </a:xfrm>
              <a:prstGeom prst="line">
                <a:avLst/>
              </a:prstGeom>
              <a:noFill/>
              <a:ln w="25400" cap="flat" cmpd="sng" algn="ctr">
                <a:solidFill>
                  <a:srgbClr val="FFC000"/>
                </a:solidFill>
                <a:prstDash val="solid"/>
              </a:ln>
              <a:effectLst/>
            </p:spPr>
          </p:cxnSp>
          <p:cxnSp>
            <p:nvCxnSpPr>
              <p:cNvPr id="7" name="Straight Connector 6"/>
              <p:cNvCxnSpPr/>
              <p:nvPr/>
            </p:nvCxnSpPr>
            <p:spPr>
              <a:xfrm>
                <a:off x="447891" y="1916263"/>
                <a:ext cx="2880320" cy="0"/>
              </a:xfrm>
              <a:prstGeom prst="line">
                <a:avLst/>
              </a:prstGeom>
              <a:noFill/>
              <a:ln w="25400" cap="flat" cmpd="sng" algn="ctr">
                <a:solidFill>
                  <a:srgbClr val="FFC000"/>
                </a:solidFill>
                <a:prstDash val="solid"/>
              </a:ln>
              <a:effectLst/>
            </p:spPr>
          </p:cxnSp>
        </p:grpSp>
        <p:sp>
          <p:nvSpPr>
            <p:cNvPr id="9" name="Lightning Bolt 8"/>
            <p:cNvSpPr/>
            <p:nvPr/>
          </p:nvSpPr>
          <p:spPr>
            <a:xfrm>
              <a:off x="2232878" y="1359354"/>
              <a:ext cx="162272" cy="202839"/>
            </a:xfrm>
            <a:prstGeom prst="lightningBolt">
              <a:avLst/>
            </a:prstGeom>
            <a:solidFill>
              <a:srgbClr val="FFC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0" name="Lightning Bolt 9"/>
            <p:cNvSpPr/>
            <p:nvPr/>
          </p:nvSpPr>
          <p:spPr>
            <a:xfrm>
              <a:off x="2597990" y="1115947"/>
              <a:ext cx="162272" cy="202839"/>
            </a:xfrm>
            <a:prstGeom prst="lightningBolt">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grpSp>
      <p:sp>
        <p:nvSpPr>
          <p:cNvPr id="13" name="Notched Right Arrow 12"/>
          <p:cNvSpPr/>
          <p:nvPr/>
        </p:nvSpPr>
        <p:spPr>
          <a:xfrm rot="5400000">
            <a:off x="3923855" y="2532866"/>
            <a:ext cx="2430809" cy="378020"/>
          </a:xfrm>
          <a:prstGeom prst="notchedRightArrow">
            <a:avLst/>
          </a:prstGeom>
          <a:solidFill>
            <a:srgbClr val="FFFF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E181B"/>
                </a:solidFill>
                <a:effectLst/>
                <a:uLnTx/>
                <a:uFillTx/>
                <a:latin typeface="Arial"/>
                <a:ea typeface="+mn-ea"/>
                <a:cs typeface="+mn-cs"/>
              </a:rPr>
              <a:t>PUS (5,2) packet</a:t>
            </a:r>
          </a:p>
        </p:txBody>
      </p:sp>
      <p:sp>
        <p:nvSpPr>
          <p:cNvPr id="16" name="Notched Right Arrow 15"/>
          <p:cNvSpPr/>
          <p:nvPr/>
        </p:nvSpPr>
        <p:spPr>
          <a:xfrm rot="5400000">
            <a:off x="4354230" y="2532866"/>
            <a:ext cx="2430809"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Arial"/>
                <a:ea typeface="+mn-ea"/>
                <a:cs typeface="+mn-cs"/>
              </a:rPr>
              <a:t>PUS (5,4) packet</a:t>
            </a:r>
          </a:p>
        </p:txBody>
      </p:sp>
      <p:pic>
        <p:nvPicPr>
          <p:cNvPr id="18" name="Picture 2" descr="C:\Users\abx\AppData\Local\Microsoft\Windows\Temporary Internet Files\Content.IE5\BKJFEE0B\MP9003828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4795" y="995611"/>
            <a:ext cx="721335" cy="1009869"/>
          </a:xfrm>
          <a:prstGeom prst="rect">
            <a:avLst/>
          </a:prstGeom>
          <a:noFill/>
          <a:extLst>
            <a:ext uri="{909E8E84-426E-40DD-AFC4-6F175D3DCCD1}">
              <a14:hiddenFill xmlns:a14="http://schemas.microsoft.com/office/drawing/2010/main">
                <a:solidFill>
                  <a:srgbClr val="FFFFFF"/>
                </a:solidFill>
              </a14:hiddenFill>
            </a:ext>
          </a:extLst>
        </p:spPr>
      </p:pic>
      <p:sp>
        <p:nvSpPr>
          <p:cNvPr id="19" name="Notched Right Arrow 18"/>
          <p:cNvSpPr/>
          <p:nvPr/>
        </p:nvSpPr>
        <p:spPr>
          <a:xfrm rot="20515382">
            <a:off x="6724976" y="1396498"/>
            <a:ext cx="1440522"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Arial"/>
                <a:ea typeface="+mn-ea"/>
                <a:cs typeface="+mn-cs"/>
              </a:rPr>
              <a:t>TC</a:t>
            </a:r>
          </a:p>
        </p:txBody>
      </p:sp>
      <p:sp>
        <p:nvSpPr>
          <p:cNvPr id="25" name="Notched Right Arrow 24"/>
          <p:cNvSpPr/>
          <p:nvPr/>
        </p:nvSpPr>
        <p:spPr>
          <a:xfrm rot="11609878">
            <a:off x="2271515" y="3682328"/>
            <a:ext cx="1395917" cy="378020"/>
          </a:xfrm>
          <a:prstGeom prst="notchedRightArrow">
            <a:avLst/>
          </a:prstGeom>
          <a:solidFill>
            <a:srgbClr val="FFFF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E181B"/>
              </a:solidFill>
              <a:effectLst/>
              <a:uLnTx/>
              <a:uFillTx/>
              <a:latin typeface="Arial"/>
              <a:ea typeface="+mn-ea"/>
              <a:cs typeface="+mn-cs"/>
            </a:endParaRPr>
          </a:p>
        </p:txBody>
      </p:sp>
      <p:sp>
        <p:nvSpPr>
          <p:cNvPr id="26" name="Notched Right Arrow 25"/>
          <p:cNvSpPr/>
          <p:nvPr/>
        </p:nvSpPr>
        <p:spPr>
          <a:xfrm rot="10800000">
            <a:off x="2286992" y="4176550"/>
            <a:ext cx="1367513"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7" name="Notched Right Arrow 26"/>
          <p:cNvSpPr/>
          <p:nvPr/>
        </p:nvSpPr>
        <p:spPr>
          <a:xfrm>
            <a:off x="7010748" y="4048543"/>
            <a:ext cx="467369"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Notched Right Arrow 27"/>
          <p:cNvSpPr/>
          <p:nvPr/>
        </p:nvSpPr>
        <p:spPr>
          <a:xfrm>
            <a:off x="3222129" y="804314"/>
            <a:ext cx="1436141" cy="378020"/>
          </a:xfrm>
          <a:prstGeom prst="notchedRightArrow">
            <a:avLst/>
          </a:prstGeom>
          <a:solidFill>
            <a:srgbClr val="FFFF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E181B"/>
                </a:solidFill>
                <a:effectLst/>
                <a:uLnTx/>
                <a:uFillTx/>
                <a:latin typeface="Arial"/>
                <a:ea typeface="+mn-ea"/>
                <a:cs typeface="+mn-cs"/>
              </a:rPr>
              <a:t>Event notification</a:t>
            </a:r>
          </a:p>
        </p:txBody>
      </p:sp>
      <p:sp>
        <p:nvSpPr>
          <p:cNvPr id="29" name="Notched Right Arrow 28"/>
          <p:cNvSpPr/>
          <p:nvPr/>
        </p:nvSpPr>
        <p:spPr>
          <a:xfrm>
            <a:off x="3222129" y="1162391"/>
            <a:ext cx="1436141"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white"/>
                </a:solidFill>
                <a:effectLst/>
                <a:uLnTx/>
                <a:uFillTx/>
                <a:latin typeface="Arial"/>
                <a:ea typeface="+mn-ea"/>
                <a:cs typeface="+mn-cs"/>
              </a:rPr>
              <a:t>Event notification</a:t>
            </a:r>
          </a:p>
        </p:txBody>
      </p:sp>
      <p:sp>
        <p:nvSpPr>
          <p:cNvPr id="32" name="Rectangle 31"/>
          <p:cNvSpPr/>
          <p:nvPr/>
        </p:nvSpPr>
        <p:spPr>
          <a:xfrm>
            <a:off x="1129732" y="898940"/>
            <a:ext cx="1589295"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a:t>
            </a:r>
            <a:r>
              <a:rPr lang="en-GB" sz="1100" b="1" kern="0" dirty="0" smtClean="0">
                <a:latin typeface="Arial"/>
              </a:rPr>
              <a:t>12</a:t>
            </a:r>
            <a:br>
              <a:rPr lang="en-GB" sz="1100" b="1" kern="0" dirty="0" smtClean="0">
                <a:latin typeface="Arial"/>
              </a:rPr>
            </a:br>
            <a:r>
              <a:rPr lang="en-GB" sz="1100" b="1" kern="0" dirty="0" smtClean="0">
                <a:latin typeface="Arial"/>
              </a:rPr>
              <a:t>Monitoring</a:t>
            </a:r>
            <a:endParaRPr kumimoji="0" lang="en-GB" sz="1100" b="1" i="0" u="none" strike="noStrike" kern="0" cap="none" spc="0" normalizeH="0" baseline="0" noProof="0" dirty="0" smtClean="0">
              <a:ln>
                <a:noFill/>
              </a:ln>
              <a:effectLst/>
              <a:uLnTx/>
              <a:uFillTx/>
              <a:latin typeface="Arial"/>
            </a:endParaRPr>
          </a:p>
        </p:txBody>
      </p:sp>
      <p:sp>
        <p:nvSpPr>
          <p:cNvPr id="34" name="Rectangle 33"/>
          <p:cNvSpPr/>
          <p:nvPr/>
        </p:nvSpPr>
        <p:spPr>
          <a:xfrm>
            <a:off x="4699463" y="898940"/>
            <a:ext cx="1589295"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5</a:t>
            </a:r>
            <a:r>
              <a:rPr lang="en-GB" sz="1100" b="1" kern="0" dirty="0" smtClean="0">
                <a:latin typeface="Arial"/>
              </a:rPr>
              <a:t/>
            </a:r>
            <a:br>
              <a:rPr lang="en-GB" sz="1100" b="1" kern="0" dirty="0" smtClean="0">
                <a:latin typeface="Arial"/>
              </a:rPr>
            </a:br>
            <a:r>
              <a:rPr lang="en-GB" sz="1100" b="1" kern="0" dirty="0" smtClean="0">
                <a:latin typeface="Arial"/>
              </a:rPr>
              <a:t>Event Reporting</a:t>
            </a:r>
            <a:endParaRPr kumimoji="0" lang="en-GB" sz="1100" b="1" i="0" u="none" strike="noStrike" kern="0" cap="none" spc="0" normalizeH="0" baseline="0" noProof="0" dirty="0" smtClean="0">
              <a:ln>
                <a:noFill/>
              </a:ln>
              <a:effectLst/>
              <a:uLnTx/>
              <a:uFillTx/>
              <a:latin typeface="Arial"/>
            </a:endParaRPr>
          </a:p>
        </p:txBody>
      </p:sp>
      <p:sp>
        <p:nvSpPr>
          <p:cNvPr id="35" name="Rectangle 34"/>
          <p:cNvSpPr/>
          <p:nvPr/>
        </p:nvSpPr>
        <p:spPr>
          <a:xfrm>
            <a:off x="6288813" y="2015014"/>
            <a:ext cx="1589295"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19</a:t>
            </a:r>
            <a:r>
              <a:rPr lang="en-GB" sz="1100" b="1" kern="0" dirty="0" smtClean="0">
                <a:latin typeface="Arial"/>
              </a:rPr>
              <a:t/>
            </a:r>
            <a:br>
              <a:rPr lang="en-GB" sz="1100" b="1" kern="0" dirty="0" smtClean="0">
                <a:latin typeface="Arial"/>
              </a:rPr>
            </a:br>
            <a:r>
              <a:rPr lang="en-GB" sz="1100" b="1" kern="0" dirty="0" smtClean="0">
                <a:latin typeface="Arial"/>
              </a:rPr>
              <a:t>Event Action</a:t>
            </a:r>
            <a:endParaRPr kumimoji="0" lang="en-GB" sz="1100" b="1" i="0" u="none" strike="noStrike" kern="0" cap="none" spc="0" normalizeH="0" baseline="0" noProof="0" dirty="0" smtClean="0">
              <a:ln>
                <a:noFill/>
              </a:ln>
              <a:effectLst/>
              <a:uLnTx/>
              <a:uFillTx/>
              <a:latin typeface="Arial"/>
            </a:endParaRPr>
          </a:p>
        </p:txBody>
      </p:sp>
      <p:sp>
        <p:nvSpPr>
          <p:cNvPr id="36" name="Rectangle 35"/>
          <p:cNvSpPr/>
          <p:nvPr/>
        </p:nvSpPr>
        <p:spPr>
          <a:xfrm>
            <a:off x="3778216" y="4063720"/>
            <a:ext cx="1589295"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15</a:t>
            </a:r>
            <a:r>
              <a:rPr lang="en-GB" sz="1100" b="1" kern="0" dirty="0" smtClean="0">
                <a:latin typeface="Arial"/>
              </a:rPr>
              <a:t/>
            </a:r>
            <a:br>
              <a:rPr lang="en-GB" sz="1100" b="1" kern="0" dirty="0" smtClean="0">
                <a:latin typeface="Arial"/>
              </a:rPr>
            </a:br>
            <a:r>
              <a:rPr lang="en-GB" sz="1050" b="1" kern="0" dirty="0" smtClean="0">
                <a:latin typeface="Arial"/>
              </a:rPr>
              <a:t>Storage and Retrieval</a:t>
            </a:r>
            <a:endParaRPr kumimoji="0" lang="en-GB" sz="1050" b="1" i="0" u="none" strike="noStrike" kern="0" cap="none" spc="0" normalizeH="0" baseline="0" noProof="0" dirty="0" smtClean="0">
              <a:ln>
                <a:noFill/>
              </a:ln>
              <a:effectLst/>
              <a:uLnTx/>
              <a:uFillTx/>
              <a:latin typeface="Arial"/>
            </a:endParaRPr>
          </a:p>
        </p:txBody>
      </p:sp>
      <p:sp>
        <p:nvSpPr>
          <p:cNvPr id="37" name="Rectangle 36"/>
          <p:cNvSpPr/>
          <p:nvPr/>
        </p:nvSpPr>
        <p:spPr>
          <a:xfrm>
            <a:off x="5398862" y="4063720"/>
            <a:ext cx="1589295"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14</a:t>
            </a:r>
            <a:r>
              <a:rPr lang="en-GB" sz="1100" b="1" kern="0" dirty="0" smtClean="0">
                <a:latin typeface="Arial"/>
              </a:rPr>
              <a:t/>
            </a:r>
            <a:br>
              <a:rPr lang="en-GB" sz="1100" b="1" kern="0" dirty="0" smtClean="0">
                <a:latin typeface="Arial"/>
              </a:rPr>
            </a:br>
            <a:r>
              <a:rPr lang="en-GB" sz="1100" b="1" kern="0" dirty="0" smtClean="0">
                <a:latin typeface="Arial"/>
              </a:rPr>
              <a:t>Packet Forwarding</a:t>
            </a:r>
            <a:endParaRPr kumimoji="0" lang="en-GB" sz="1100" b="1" i="0" u="none" strike="noStrike" kern="0" cap="none" spc="0" normalizeH="0" baseline="0" noProof="0" dirty="0" smtClean="0">
              <a:ln>
                <a:noFill/>
              </a:ln>
              <a:effectLst/>
              <a:uLnTx/>
              <a:uFillTx/>
              <a:latin typeface="Arial"/>
            </a:endParaRPr>
          </a:p>
        </p:txBody>
      </p:sp>
      <p:pic>
        <p:nvPicPr>
          <p:cNvPr id="38" name="Picture 26" descr="MC90029258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75799" y="3937281"/>
            <a:ext cx="6810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6"/>
          <a:stretch>
            <a:fillRect/>
          </a:stretch>
        </p:blipFill>
        <p:spPr>
          <a:xfrm>
            <a:off x="850835" y="3150089"/>
            <a:ext cx="1312447" cy="672889"/>
          </a:xfrm>
          <a:prstGeom prst="rect">
            <a:avLst/>
          </a:prstGeom>
        </p:spPr>
      </p:pic>
      <p:sp>
        <p:nvSpPr>
          <p:cNvPr id="43" name="Rectangle 42"/>
          <p:cNvSpPr/>
          <p:nvPr/>
        </p:nvSpPr>
        <p:spPr>
          <a:xfrm>
            <a:off x="803210" y="3316277"/>
            <a:ext cx="1409700"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latin typeface="Arial"/>
              </a:rPr>
              <a:t>Packet store/File</a:t>
            </a:r>
            <a:endParaRPr lang="en-GB" sz="1000" b="1" kern="0" dirty="0">
              <a:latin typeface="Arial"/>
            </a:endParaRPr>
          </a:p>
        </p:txBody>
      </p:sp>
      <p:pic>
        <p:nvPicPr>
          <p:cNvPr id="44" name="Picture 43"/>
          <p:cNvPicPr>
            <a:picLocks noChangeAspect="1"/>
          </p:cNvPicPr>
          <p:nvPr/>
        </p:nvPicPr>
        <p:blipFill>
          <a:blip r:embed="rId6"/>
          <a:stretch>
            <a:fillRect/>
          </a:stretch>
        </p:blipFill>
        <p:spPr>
          <a:xfrm>
            <a:off x="850835" y="3849310"/>
            <a:ext cx="1312447" cy="672889"/>
          </a:xfrm>
          <a:prstGeom prst="rect">
            <a:avLst/>
          </a:prstGeom>
        </p:spPr>
      </p:pic>
      <p:sp>
        <p:nvSpPr>
          <p:cNvPr id="45" name="Rectangle 44"/>
          <p:cNvSpPr/>
          <p:nvPr/>
        </p:nvSpPr>
        <p:spPr>
          <a:xfrm>
            <a:off x="803210" y="4015498"/>
            <a:ext cx="1409700"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latin typeface="Arial"/>
              </a:rPr>
              <a:t>Critical Event Log</a:t>
            </a:r>
            <a:endParaRPr lang="en-GB" sz="1000" b="1" kern="0" dirty="0">
              <a:latin typeface="Arial"/>
            </a:endParaRPr>
          </a:p>
        </p:txBody>
      </p:sp>
      <p:sp>
        <p:nvSpPr>
          <p:cNvPr id="53" name="Notched Right Arrow 52"/>
          <p:cNvSpPr/>
          <p:nvPr/>
        </p:nvSpPr>
        <p:spPr>
          <a:xfrm rot="2353807">
            <a:off x="6683287" y="2684610"/>
            <a:ext cx="1225678" cy="378020"/>
          </a:xfrm>
          <a:prstGeom prst="notchedRightArrow">
            <a:avLst/>
          </a:prstGeom>
          <a:solidFill>
            <a:srgbClr val="FF0000"/>
          </a:solidFill>
          <a:ln w="19050" cap="flat" cmpd="sng" algn="ctr">
            <a:solidFill>
              <a:srgbClr val="D5E3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Arial"/>
                <a:ea typeface="+mn-ea"/>
                <a:cs typeface="+mn-cs"/>
              </a:rPr>
              <a:t>Start OBCP</a:t>
            </a:r>
          </a:p>
        </p:txBody>
      </p:sp>
      <p:sp>
        <p:nvSpPr>
          <p:cNvPr id="54" name="Rectangle 53"/>
          <p:cNvSpPr/>
          <p:nvPr/>
        </p:nvSpPr>
        <p:spPr>
          <a:xfrm>
            <a:off x="6896689" y="3331458"/>
            <a:ext cx="1806211" cy="353914"/>
          </a:xfrm>
          <a:prstGeom prst="rect">
            <a:avLst/>
          </a:prstGeom>
          <a:gradFill flip="none" rotWithShape="1">
            <a:gsLst>
              <a:gs pos="100000">
                <a:srgbClr val="87B6C6"/>
              </a:gs>
              <a:gs pos="0">
                <a:schemeClr val="accent6">
                  <a:lumMod val="75000"/>
                </a:schemeClr>
              </a:gs>
              <a:gs pos="49000">
                <a:schemeClr val="accent1">
                  <a:lumMod val="45000"/>
                  <a:lumOff val="55000"/>
                </a:schemeClr>
              </a:gs>
            </a:gsLst>
            <a:lin ang="5400000" scaled="1"/>
            <a:tileRect/>
          </a:gradFill>
          <a:ln w="1905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effectLst/>
                <a:uLnTx/>
                <a:uFillTx/>
                <a:latin typeface="Arial"/>
              </a:rPr>
              <a:t>Service 18</a:t>
            </a:r>
            <a:r>
              <a:rPr lang="en-GB" sz="1100" b="1" kern="0" dirty="0" smtClean="0">
                <a:latin typeface="Arial"/>
              </a:rPr>
              <a:t/>
            </a:r>
            <a:br>
              <a:rPr lang="en-GB" sz="1100" b="1" kern="0" dirty="0" smtClean="0">
                <a:latin typeface="Arial"/>
              </a:rPr>
            </a:br>
            <a:r>
              <a:rPr lang="en-GB" sz="900" b="1" kern="0" dirty="0" smtClean="0">
                <a:latin typeface="Arial"/>
              </a:rPr>
              <a:t>On-Board Control Procedure</a:t>
            </a:r>
            <a:endParaRPr kumimoji="0" lang="en-GB" sz="900" b="1" i="0" u="none" strike="noStrike" kern="0" cap="none" spc="0" normalizeH="0" baseline="0" noProof="0" dirty="0" smtClean="0">
              <a:ln>
                <a:noFill/>
              </a:ln>
              <a:effectLst/>
              <a:uLnTx/>
              <a:uFillTx/>
              <a:latin typeface="Arial"/>
            </a:endParaRPr>
          </a:p>
        </p:txBody>
      </p:sp>
    </p:spTree>
    <p:extLst>
      <p:ext uri="{BB962C8B-B14F-4D97-AF65-F5344CB8AC3E}">
        <p14:creationId xmlns:p14="http://schemas.microsoft.com/office/powerpoint/2010/main" val="34490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up)">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0" grpId="0" animBg="1"/>
      <p:bldP spid="13" grpId="0" animBg="1"/>
      <p:bldP spid="16" grpId="0" animBg="1"/>
      <p:bldP spid="19" grpId="0" animBg="1"/>
      <p:bldP spid="25" grpId="0" animBg="1"/>
      <p:bldP spid="26" grpId="0" animBg="1"/>
      <p:bldP spid="27" grpId="0" animBg="1"/>
      <p:bldP spid="28" grpId="0" animBg="1"/>
      <p:bldP spid="29"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for Flight Software</a:t>
            </a:r>
            <a:endParaRPr lang="en-GB" b="1" dirty="0"/>
          </a:p>
        </p:txBody>
      </p:sp>
      <p:sp>
        <p:nvSpPr>
          <p:cNvPr id="3" name="Content Placeholder 2"/>
          <p:cNvSpPr>
            <a:spLocks noGrp="1"/>
          </p:cNvSpPr>
          <p:nvPr>
            <p:ph idx="1"/>
          </p:nvPr>
        </p:nvSpPr>
        <p:spPr/>
        <p:txBody>
          <a:bodyPr/>
          <a:lstStyle/>
          <a:p>
            <a:r>
              <a:rPr lang="en-US" sz="1400" dirty="0" smtClean="0"/>
              <a:t>Standard data handling architecture</a:t>
            </a:r>
          </a:p>
          <a:p>
            <a:r>
              <a:rPr lang="en-US" sz="1400" dirty="0" smtClean="0"/>
              <a:t>Standard </a:t>
            </a:r>
            <a:r>
              <a:rPr lang="en-US" sz="1400" dirty="0" err="1" smtClean="0"/>
              <a:t>telecommands</a:t>
            </a:r>
            <a:r>
              <a:rPr lang="en-US" sz="1400" dirty="0" smtClean="0"/>
              <a:t> and telemetry</a:t>
            </a:r>
          </a:p>
          <a:p>
            <a:r>
              <a:rPr lang="en-US" sz="1400" dirty="0" smtClean="0"/>
              <a:t>Standard terminology</a:t>
            </a:r>
          </a:p>
          <a:p>
            <a:r>
              <a:rPr lang="en-US" sz="1400" dirty="0"/>
              <a:t>Cost saving in </a:t>
            </a:r>
            <a:r>
              <a:rPr lang="en-US" sz="1400" dirty="0" smtClean="0"/>
              <a:t>FSW </a:t>
            </a:r>
          </a:p>
          <a:p>
            <a:pPr lvl="1"/>
            <a:r>
              <a:rPr lang="en-US" sz="1400" dirty="0" smtClean="0"/>
              <a:t>Both engineers </a:t>
            </a:r>
            <a:r>
              <a:rPr lang="en-US" sz="1400" dirty="0"/>
              <a:t>and operators </a:t>
            </a:r>
            <a:r>
              <a:rPr lang="en-US" sz="1400" dirty="0" smtClean="0"/>
              <a:t>familiar </a:t>
            </a:r>
            <a:r>
              <a:rPr lang="en-US" sz="1400" dirty="0"/>
              <a:t>with </a:t>
            </a:r>
            <a:r>
              <a:rPr lang="en-US" sz="1400" dirty="0" smtClean="0"/>
              <a:t>the concept</a:t>
            </a:r>
            <a:endParaRPr lang="en-US" sz="1400" dirty="0"/>
          </a:p>
          <a:p>
            <a:pPr lvl="1"/>
            <a:r>
              <a:rPr lang="en-US" sz="1400" dirty="0" smtClean="0"/>
              <a:t>Reuse </a:t>
            </a:r>
            <a:r>
              <a:rPr lang="en-US" sz="1400" dirty="0"/>
              <a:t>PUS libraries in </a:t>
            </a:r>
            <a:r>
              <a:rPr lang="en-US" sz="1400" dirty="0" smtClean="0"/>
              <a:t>FSW (customization/configuration per mission)</a:t>
            </a:r>
          </a:p>
          <a:p>
            <a:pPr lvl="1"/>
            <a:r>
              <a:rPr lang="en-US" sz="1400" dirty="0" smtClean="0"/>
              <a:t>Lightweight PUS tailoring suitable </a:t>
            </a:r>
            <a:r>
              <a:rPr lang="en-US" sz="1400" dirty="0"/>
              <a:t>for inter-partition </a:t>
            </a:r>
            <a:r>
              <a:rPr lang="en-US" sz="1400" dirty="0" smtClean="0"/>
              <a:t>communication in IMA-like partitioned systems</a:t>
            </a:r>
            <a:endParaRPr lang="en-US" sz="1400" dirty="0"/>
          </a:p>
          <a:p>
            <a:r>
              <a:rPr lang="en-US" sz="1400" dirty="0" smtClean="0"/>
              <a:t>When used in instrument software</a:t>
            </a:r>
            <a:endParaRPr lang="en-GB" sz="1400" dirty="0" smtClean="0"/>
          </a:p>
          <a:p>
            <a:pPr lvl="1"/>
            <a:r>
              <a:rPr lang="en-GB" sz="1400" dirty="0" smtClean="0"/>
              <a:t>Provides </a:t>
            </a:r>
            <a:r>
              <a:rPr lang="en-GB" sz="1400" dirty="0"/>
              <a:t>transparency for the platform </a:t>
            </a:r>
          </a:p>
          <a:p>
            <a:pPr lvl="2"/>
            <a:r>
              <a:rPr lang="en-US" sz="1200" dirty="0"/>
              <a:t>Strength when developing or hosting </a:t>
            </a:r>
            <a:r>
              <a:rPr lang="en-US" sz="1200" dirty="0" smtClean="0"/>
              <a:t>CFIs</a:t>
            </a:r>
            <a:endParaRPr lang="en-GB" sz="1200" dirty="0" smtClean="0"/>
          </a:p>
          <a:p>
            <a:pPr lvl="2"/>
            <a:r>
              <a:rPr lang="en-US" sz="1200" dirty="0" smtClean="0"/>
              <a:t>Satellite prime contractor can provide instrument PUS SW toolkit</a:t>
            </a:r>
          </a:p>
          <a:p>
            <a:pPr lvl="1"/>
            <a:r>
              <a:rPr lang="en-US" sz="1400" dirty="0" smtClean="0"/>
              <a:t>OBCPs </a:t>
            </a:r>
            <a:r>
              <a:rPr lang="en-US" sz="1400" dirty="0"/>
              <a:t>can be used for nominal </a:t>
            </a:r>
            <a:r>
              <a:rPr lang="en-US" sz="1400" dirty="0" smtClean="0"/>
              <a:t>instrument operations</a:t>
            </a:r>
            <a:endParaRPr lang="en-GB" sz="1400" dirty="0"/>
          </a:p>
        </p:txBody>
      </p:sp>
    </p:spTree>
    <p:extLst>
      <p:ext uri="{BB962C8B-B14F-4D97-AF65-F5344CB8AC3E}">
        <p14:creationId xmlns:p14="http://schemas.microsoft.com/office/powerpoint/2010/main" val="139676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for Ground Software</a:t>
            </a:r>
            <a:endParaRPr lang="en-GB" b="1" dirty="0"/>
          </a:p>
        </p:txBody>
      </p:sp>
      <p:sp>
        <p:nvSpPr>
          <p:cNvPr id="3" name="Content Placeholder 2"/>
          <p:cNvSpPr>
            <a:spLocks noGrp="1"/>
          </p:cNvSpPr>
          <p:nvPr>
            <p:ph idx="1"/>
          </p:nvPr>
        </p:nvSpPr>
        <p:spPr>
          <a:xfrm>
            <a:off x="172799" y="727200"/>
            <a:ext cx="8840571" cy="3823200"/>
          </a:xfrm>
        </p:spPr>
        <p:txBody>
          <a:bodyPr/>
          <a:lstStyle/>
          <a:p>
            <a:r>
              <a:rPr lang="en-US" dirty="0" smtClean="0"/>
              <a:t>Operators familiar with PUS</a:t>
            </a:r>
          </a:p>
          <a:p>
            <a:r>
              <a:rPr lang="en-US" dirty="0" smtClean="0"/>
              <a:t>TC </a:t>
            </a:r>
            <a:r>
              <a:rPr lang="en-US" dirty="0"/>
              <a:t>and TMs </a:t>
            </a:r>
            <a:r>
              <a:rPr lang="en-US" dirty="0" smtClean="0"/>
              <a:t>captured </a:t>
            </a:r>
            <a:r>
              <a:rPr lang="en-US" dirty="0"/>
              <a:t>in standard MIB database </a:t>
            </a:r>
          </a:p>
          <a:p>
            <a:r>
              <a:rPr lang="en-US" dirty="0"/>
              <a:t>Range of </a:t>
            </a:r>
            <a:r>
              <a:rPr lang="en-US" dirty="0" smtClean="0"/>
              <a:t>software </a:t>
            </a:r>
            <a:r>
              <a:rPr lang="en-US" dirty="0"/>
              <a:t>products that can be reused from mission to </a:t>
            </a:r>
            <a:r>
              <a:rPr lang="en-US" dirty="0" smtClean="0"/>
              <a:t>mission</a:t>
            </a:r>
          </a:p>
          <a:p>
            <a:pPr lvl="1"/>
            <a:r>
              <a:rPr lang="en-US" dirty="0"/>
              <a:t>SCOS-2000 database</a:t>
            </a:r>
          </a:p>
          <a:p>
            <a:pPr lvl="1"/>
            <a:r>
              <a:rPr lang="en-US" dirty="0"/>
              <a:t>Mission control system (SCOS-2000, </a:t>
            </a:r>
            <a:r>
              <a:rPr lang="en-US" dirty="0" err="1"/>
              <a:t>Terma</a:t>
            </a:r>
            <a:r>
              <a:rPr lang="en-US" dirty="0"/>
              <a:t> TSC)</a:t>
            </a:r>
          </a:p>
          <a:p>
            <a:pPr lvl="1"/>
            <a:r>
              <a:rPr lang="en-US" dirty="0"/>
              <a:t>Checkout system (</a:t>
            </a:r>
            <a:r>
              <a:rPr lang="en-US" dirty="0" err="1"/>
              <a:t>Terma</a:t>
            </a:r>
            <a:r>
              <a:rPr lang="en-US" dirty="0"/>
              <a:t> CCS)</a:t>
            </a:r>
          </a:p>
          <a:p>
            <a:pPr lvl="1"/>
            <a:r>
              <a:rPr lang="en-US" dirty="0"/>
              <a:t>Data mining and visualization </a:t>
            </a:r>
            <a:r>
              <a:rPr lang="en-US" dirty="0" smtClean="0"/>
              <a:t>tools (</a:t>
            </a:r>
            <a:r>
              <a:rPr lang="en-US" dirty="0" err="1" smtClean="0"/>
              <a:t>WebMUST</a:t>
            </a:r>
            <a:r>
              <a:rPr lang="en-US" dirty="0"/>
              <a:t>, Airbus's </a:t>
            </a:r>
            <a:r>
              <a:rPr lang="en-US" dirty="0" smtClean="0"/>
              <a:t>“packet viewer”, </a:t>
            </a:r>
            <a:r>
              <a:rPr lang="en-US" dirty="0"/>
              <a:t>packet archives - EDDS, GDDS, etc</a:t>
            </a:r>
            <a:r>
              <a:rPr lang="en-US" dirty="0" smtClean="0"/>
              <a:t>.)</a:t>
            </a:r>
            <a:endParaRPr lang="en-US" dirty="0"/>
          </a:p>
          <a:p>
            <a:endParaRPr lang="en-US" dirty="0"/>
          </a:p>
          <a:p>
            <a:endParaRPr lang="en-GB" dirty="0"/>
          </a:p>
        </p:txBody>
      </p:sp>
    </p:spTree>
    <p:extLst>
      <p:ext uri="{BB962C8B-B14F-4D97-AF65-F5344CB8AC3E}">
        <p14:creationId xmlns:p14="http://schemas.microsoft.com/office/powerpoint/2010/main" val="2427071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GB" b="1" dirty="0"/>
          </a:p>
        </p:txBody>
      </p:sp>
      <p:sp>
        <p:nvSpPr>
          <p:cNvPr id="3" name="Content Placeholder 2"/>
          <p:cNvSpPr>
            <a:spLocks noGrp="1"/>
          </p:cNvSpPr>
          <p:nvPr>
            <p:ph idx="1"/>
          </p:nvPr>
        </p:nvSpPr>
        <p:spPr/>
        <p:txBody>
          <a:bodyPr/>
          <a:lstStyle/>
          <a:p>
            <a:r>
              <a:rPr lang="en-US" sz="1400" dirty="0" smtClean="0"/>
              <a:t>PUS used in “all” ESA missions since early 2000s</a:t>
            </a:r>
            <a:endParaRPr lang="en-US" sz="1400" dirty="0" smtClean="0"/>
          </a:p>
          <a:p>
            <a:r>
              <a:rPr lang="en-US" sz="1400" dirty="0" smtClean="0"/>
              <a:t>Successful concept</a:t>
            </a:r>
          </a:p>
          <a:p>
            <a:pPr lvl="1"/>
            <a:r>
              <a:rPr lang="en-US" sz="1400" dirty="0" smtClean="0"/>
              <a:t>Contributing to (standardized) software architecture</a:t>
            </a:r>
          </a:p>
          <a:p>
            <a:pPr lvl="1"/>
            <a:r>
              <a:rPr lang="en-US" sz="1400" dirty="0" err="1" smtClean="0"/>
              <a:t>Standardised</a:t>
            </a:r>
            <a:r>
              <a:rPr lang="en-US" sz="1400" dirty="0" smtClean="0"/>
              <a:t> operations concept</a:t>
            </a:r>
          </a:p>
          <a:p>
            <a:pPr lvl="1"/>
            <a:r>
              <a:rPr lang="en-US" sz="1400" dirty="0" smtClean="0"/>
              <a:t>Standard way to support mission specifi</a:t>
            </a:r>
            <a:r>
              <a:rPr lang="en-US" sz="1400" dirty="0" smtClean="0"/>
              <a:t>c applications</a:t>
            </a:r>
            <a:endParaRPr lang="en-US" sz="1400" dirty="0" smtClean="0"/>
          </a:p>
          <a:p>
            <a:r>
              <a:rPr lang="en-US" sz="1400" dirty="0" smtClean="0"/>
              <a:t>Future</a:t>
            </a:r>
          </a:p>
          <a:p>
            <a:pPr lvl="1"/>
            <a:r>
              <a:rPr lang="en-US" sz="1400" dirty="0" smtClean="0"/>
              <a:t>Use Electronic Data Sheets (EDS) to describe PUS interfaces</a:t>
            </a:r>
          </a:p>
          <a:p>
            <a:pPr lvl="2"/>
            <a:r>
              <a:rPr lang="en-US" sz="1400" dirty="0" smtClean="0"/>
              <a:t>Machine verifiable</a:t>
            </a:r>
            <a:endParaRPr lang="en-US" sz="1400" dirty="0" smtClean="0"/>
          </a:p>
          <a:p>
            <a:pPr lvl="2"/>
            <a:r>
              <a:rPr lang="en-US" sz="1400" dirty="0" smtClean="0"/>
              <a:t>To generate proprietary code, tests, simulation models</a:t>
            </a:r>
          </a:p>
          <a:p>
            <a:pPr lvl="2"/>
            <a:r>
              <a:rPr lang="en-US" sz="1400" dirty="0" smtClean="0"/>
              <a:t>To feed spacecraft database</a:t>
            </a:r>
          </a:p>
          <a:p>
            <a:pPr lvl="1"/>
            <a:r>
              <a:rPr lang="en-US" sz="1400" dirty="0" smtClean="0"/>
              <a:t>More mission-specific services becoming standard</a:t>
            </a:r>
          </a:p>
          <a:p>
            <a:pPr lvl="1"/>
            <a:r>
              <a:rPr lang="en-US" sz="1400" dirty="0" err="1" smtClean="0"/>
              <a:t>Standardised</a:t>
            </a:r>
            <a:r>
              <a:rPr lang="en-US" sz="1400" dirty="0" smtClean="0"/>
              <a:t> tailoring/profiles?</a:t>
            </a:r>
            <a:endParaRPr lang="en-US" sz="1400" dirty="0"/>
          </a:p>
          <a:p>
            <a:pPr lvl="2"/>
            <a:endParaRPr lang="en-US" dirty="0" smtClean="0"/>
          </a:p>
          <a:p>
            <a:pPr lvl="2"/>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53144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GB" b="1" dirty="0"/>
          </a:p>
        </p:txBody>
      </p:sp>
      <p:sp>
        <p:nvSpPr>
          <p:cNvPr id="3" name="Content Placeholder 2"/>
          <p:cNvSpPr>
            <a:spLocks noGrp="1"/>
          </p:cNvSpPr>
          <p:nvPr>
            <p:ph idx="1"/>
          </p:nvPr>
        </p:nvSpPr>
        <p:spPr/>
        <p:txBody>
          <a:bodyPr/>
          <a:lstStyle/>
          <a:p>
            <a:endParaRPr lang="en-US" dirty="0" smtClean="0"/>
          </a:p>
          <a:p>
            <a:pPr indent="0">
              <a:spcBef>
                <a:spcPct val="0"/>
              </a:spcBef>
              <a:buNone/>
            </a:pPr>
            <a:endParaRPr lang="en-US" b="1" dirty="0" smtClean="0">
              <a:solidFill>
                <a:srgbClr val="0070C0"/>
              </a:solidFill>
              <a:ea typeface="+mj-ea"/>
            </a:endParaRPr>
          </a:p>
          <a:p>
            <a:pPr indent="0">
              <a:spcBef>
                <a:spcPct val="0"/>
              </a:spcBef>
              <a:buNone/>
            </a:pPr>
            <a:endParaRPr lang="en-US" b="1" dirty="0">
              <a:solidFill>
                <a:srgbClr val="0070C0"/>
              </a:solidFill>
              <a:ea typeface="+mj-ea"/>
            </a:endParaRPr>
          </a:p>
          <a:p>
            <a:pPr indent="0">
              <a:spcBef>
                <a:spcPct val="0"/>
              </a:spcBef>
              <a:buNone/>
            </a:pPr>
            <a:r>
              <a:rPr lang="en-US" b="1" dirty="0" smtClean="0">
                <a:solidFill>
                  <a:srgbClr val="0070C0"/>
                </a:solidFill>
                <a:ea typeface="+mj-ea"/>
              </a:rPr>
              <a:t>			    </a:t>
            </a:r>
            <a:r>
              <a:rPr lang="en-US" sz="2400" b="1" dirty="0" smtClean="0">
                <a:solidFill>
                  <a:srgbClr val="0070C0"/>
                </a:solidFill>
                <a:ea typeface="+mj-ea"/>
              </a:rPr>
              <a:t>Questions</a:t>
            </a:r>
            <a:r>
              <a:rPr lang="en-US" sz="2400" b="1" dirty="0">
                <a:solidFill>
                  <a:srgbClr val="0070C0"/>
                </a:solidFill>
                <a:ea typeface="+mj-ea"/>
              </a:rPr>
              <a:t>?</a:t>
            </a:r>
            <a:endParaRPr lang="en-US" b="1" dirty="0">
              <a:solidFill>
                <a:srgbClr val="0070C0"/>
              </a:solidFill>
              <a:ea typeface="+mj-ea"/>
            </a:endParaRPr>
          </a:p>
          <a:p>
            <a:endParaRPr lang="en-US" dirty="0" smtClean="0"/>
          </a:p>
          <a:p>
            <a:endParaRPr lang="en-US" dirty="0"/>
          </a:p>
          <a:p>
            <a:pPr indent="0">
              <a:buNone/>
            </a:pPr>
            <a:endParaRPr lang="en-US" dirty="0"/>
          </a:p>
          <a:p>
            <a:pPr indent="0">
              <a:spcBef>
                <a:spcPct val="0"/>
              </a:spcBef>
              <a:buNone/>
            </a:pPr>
            <a:r>
              <a:rPr lang="en-US" b="1" dirty="0" smtClean="0">
                <a:solidFill>
                  <a:srgbClr val="0070C0"/>
                </a:solidFill>
                <a:ea typeface="+mj-ea"/>
              </a:rPr>
              <a:t>Marek </a:t>
            </a:r>
            <a:r>
              <a:rPr lang="en-US" b="1" dirty="0">
                <a:solidFill>
                  <a:srgbClr val="0070C0"/>
                </a:solidFill>
                <a:ea typeface="+mj-ea"/>
              </a:rPr>
              <a:t>Prochazka</a:t>
            </a:r>
          </a:p>
          <a:p>
            <a:pPr indent="0">
              <a:spcBef>
                <a:spcPct val="0"/>
              </a:spcBef>
              <a:buNone/>
            </a:pPr>
            <a:r>
              <a:rPr lang="en-US" b="1" dirty="0" smtClean="0">
                <a:solidFill>
                  <a:srgbClr val="0070C0"/>
                </a:solidFill>
                <a:ea typeface="+mj-ea"/>
              </a:rPr>
              <a:t>ESA/ESTEC</a:t>
            </a:r>
          </a:p>
          <a:p>
            <a:pPr indent="0">
              <a:spcBef>
                <a:spcPct val="0"/>
              </a:spcBef>
              <a:buNone/>
            </a:pPr>
            <a:endParaRPr lang="en-US" b="1" dirty="0">
              <a:solidFill>
                <a:srgbClr val="0070C0"/>
              </a:solidFill>
              <a:ea typeface="+mj-ea"/>
            </a:endParaRPr>
          </a:p>
          <a:p>
            <a:pPr indent="0">
              <a:spcBef>
                <a:spcPct val="0"/>
              </a:spcBef>
              <a:buNone/>
            </a:pPr>
            <a:r>
              <a:rPr lang="en-US" b="1" dirty="0">
                <a:solidFill>
                  <a:srgbClr val="0070C0"/>
                </a:solidFill>
                <a:ea typeface="+mj-ea"/>
              </a:rPr>
              <a:t>Contact: Marek.Prochazka@esa.int</a:t>
            </a:r>
            <a:endParaRPr lang="en-GB" b="1" dirty="0">
              <a:solidFill>
                <a:srgbClr val="0070C0"/>
              </a:solidFill>
              <a:ea typeface="+mj-ea"/>
            </a:endParaRPr>
          </a:p>
        </p:txBody>
      </p:sp>
    </p:spTree>
    <p:extLst>
      <p:ext uri="{BB962C8B-B14F-4D97-AF65-F5344CB8AC3E}">
        <p14:creationId xmlns:p14="http://schemas.microsoft.com/office/powerpoint/2010/main" val="251399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Backup slide: PUS </a:t>
            </a:r>
            <a:r>
              <a:rPr lang="en-US" b="1" dirty="0"/>
              <a:t>V</a:t>
            </a:r>
            <a:r>
              <a:rPr lang="en-US" b="1" dirty="0" smtClean="0"/>
              <a:t>ersion “C”</a:t>
            </a:r>
            <a:endParaRPr lang="en-GB" b="1" dirty="0"/>
          </a:p>
        </p:txBody>
      </p:sp>
      <p:sp>
        <p:nvSpPr>
          <p:cNvPr id="3" name="Content Placeholder 2"/>
          <p:cNvSpPr>
            <a:spLocks noGrp="1"/>
          </p:cNvSpPr>
          <p:nvPr>
            <p:ph idx="1"/>
          </p:nvPr>
        </p:nvSpPr>
        <p:spPr/>
        <p:txBody>
          <a:bodyPr/>
          <a:lstStyle/>
          <a:p>
            <a:pPr fontAlgn="t"/>
            <a:r>
              <a:rPr lang="en-GB" b="1" dirty="0" smtClean="0"/>
              <a:t>ECSS-E-ST-70-41C</a:t>
            </a:r>
            <a:endParaRPr lang="en-GB" dirty="0"/>
          </a:p>
          <a:p>
            <a:pPr fontAlgn="t"/>
            <a:r>
              <a:rPr lang="en-US" b="1" dirty="0"/>
              <a:t>New subservices of existing services</a:t>
            </a:r>
            <a:endParaRPr lang="en-GB" b="1" dirty="0"/>
          </a:p>
          <a:p>
            <a:pPr fontAlgn="t"/>
            <a:r>
              <a:rPr lang="en-US" b="1" dirty="0" smtClean="0"/>
              <a:t>New services</a:t>
            </a:r>
          </a:p>
          <a:p>
            <a:pPr fontAlgn="t"/>
            <a:r>
              <a:rPr lang="en-US" b="1" dirty="0" smtClean="0"/>
              <a:t>New document structure</a:t>
            </a:r>
            <a:endParaRPr lang="en-GB" b="1" dirty="0" smtClean="0"/>
          </a:p>
          <a:p>
            <a:pPr lvl="1" fontAlgn="t"/>
            <a:r>
              <a:rPr lang="en-GB" dirty="0" smtClean="0"/>
              <a:t>Generic </a:t>
            </a:r>
            <a:r>
              <a:rPr lang="en-GB" dirty="0"/>
              <a:t>Foundation </a:t>
            </a:r>
            <a:r>
              <a:rPr lang="en-GB" dirty="0" smtClean="0"/>
              <a:t>Model: 121 </a:t>
            </a:r>
            <a:r>
              <a:rPr lang="en-GB" dirty="0"/>
              <a:t>requirements</a:t>
            </a:r>
          </a:p>
          <a:p>
            <a:pPr lvl="1" fontAlgn="t"/>
            <a:r>
              <a:rPr lang="en-GB" dirty="0" smtClean="0"/>
              <a:t>System specification: 2216 </a:t>
            </a:r>
            <a:r>
              <a:rPr lang="en-GB" dirty="0"/>
              <a:t>requirements</a:t>
            </a:r>
          </a:p>
          <a:p>
            <a:pPr lvl="1" fontAlgn="t"/>
            <a:r>
              <a:rPr lang="en-GB" dirty="0"/>
              <a:t>I</a:t>
            </a:r>
            <a:r>
              <a:rPr lang="en-GB" dirty="0" smtClean="0"/>
              <a:t>nterface specification: 850 </a:t>
            </a:r>
            <a:r>
              <a:rPr lang="en-GB" dirty="0"/>
              <a:t>requirements</a:t>
            </a:r>
          </a:p>
          <a:p>
            <a:endParaRPr lang="en-GB" dirty="0"/>
          </a:p>
        </p:txBody>
      </p:sp>
      <p:grpSp>
        <p:nvGrpSpPr>
          <p:cNvPr id="10" name="Group 9"/>
          <p:cNvGrpSpPr/>
          <p:nvPr/>
        </p:nvGrpSpPr>
        <p:grpSpPr>
          <a:xfrm>
            <a:off x="6915150" y="988841"/>
            <a:ext cx="1828800" cy="3371064"/>
            <a:chOff x="7317932" y="1426992"/>
            <a:chExt cx="944812" cy="1602369"/>
          </a:xfrm>
        </p:grpSpPr>
        <p:grpSp>
          <p:nvGrpSpPr>
            <p:cNvPr id="4" name="Group 3"/>
            <p:cNvGrpSpPr>
              <a:grpSpLocks noChangeAspect="1"/>
            </p:cNvGrpSpPr>
            <p:nvPr/>
          </p:nvGrpSpPr>
          <p:grpSpPr>
            <a:xfrm>
              <a:off x="7317932" y="1426992"/>
              <a:ext cx="944812" cy="1292916"/>
              <a:chOff x="4664184" y="3032834"/>
              <a:chExt cx="1181100" cy="1616260"/>
            </a:xfrm>
          </p:grpSpPr>
          <p:pic>
            <p:nvPicPr>
              <p:cNvPr id="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184" y="4096644"/>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184" y="3558021"/>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184" y="3032834"/>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7516743" y="2245015"/>
              <a:ext cx="746001" cy="276999"/>
            </a:xfrm>
            <a:prstGeom prst="rect">
              <a:avLst/>
            </a:prstGeom>
            <a:noFill/>
          </p:spPr>
          <p:txBody>
            <a:bodyPr wrap="square" rtlCol="0">
              <a:spAutoFit/>
            </a:bodyPr>
            <a:lstStyle/>
            <a:p>
              <a:pPr algn="ctr" eaLnBrk="0" fontAlgn="base" hangingPunct="0">
                <a:spcBef>
                  <a:spcPct val="0"/>
                </a:spcBef>
                <a:spcAft>
                  <a:spcPct val="0"/>
                </a:spcAft>
              </a:pPr>
              <a:r>
                <a:rPr lang="en-GB" sz="1200" dirty="0" smtClean="0">
                  <a:solidFill>
                    <a:srgbClr val="333399"/>
                  </a:solidFill>
                  <a:latin typeface="Tahoma" pitchFamily="34" charset="0"/>
                </a:rPr>
                <a:t>Issue C</a:t>
              </a:r>
              <a:endParaRPr lang="en-GB" sz="1200" dirty="0">
                <a:solidFill>
                  <a:srgbClr val="333399"/>
                </a:solidFill>
                <a:latin typeface="Tahoma" pitchFamily="34" charset="0"/>
              </a:endParaRPr>
            </a:p>
          </p:txBody>
        </p:sp>
        <p:sp>
          <p:nvSpPr>
            <p:cNvPr id="9" name="Rectangle 8"/>
            <p:cNvSpPr/>
            <p:nvPr/>
          </p:nvSpPr>
          <p:spPr>
            <a:xfrm>
              <a:off x="7451365" y="2721584"/>
              <a:ext cx="697627" cy="307777"/>
            </a:xfrm>
            <a:prstGeom prst="rect">
              <a:avLst/>
            </a:prstGeom>
            <a:noFill/>
          </p:spPr>
          <p:txBody>
            <a:bodyPr wrap="none" lIns="91440" tIns="45720" rIns="91440" bIns="45720">
              <a:spAutoFit/>
            </a:bodyPr>
            <a:lstStyle/>
            <a:p>
              <a:pPr algn="ctr"/>
              <a:r>
                <a:rPr lang="en-GB" sz="1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2016</a:t>
              </a:r>
              <a:endParaRPr lang="en-GB" sz="1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427493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GB" b="1" dirty="0"/>
          </a:p>
        </p:txBody>
      </p:sp>
      <p:sp>
        <p:nvSpPr>
          <p:cNvPr id="3" name="Content Placeholder 2"/>
          <p:cNvSpPr>
            <a:spLocks noGrp="1"/>
          </p:cNvSpPr>
          <p:nvPr>
            <p:ph idx="1"/>
          </p:nvPr>
        </p:nvSpPr>
        <p:spPr/>
        <p:txBody>
          <a:bodyPr/>
          <a:lstStyle/>
          <a:p>
            <a:r>
              <a:rPr lang="en-US" dirty="0" smtClean="0"/>
              <a:t>Packet Utilization Standard (PUS) overview</a:t>
            </a:r>
          </a:p>
          <a:p>
            <a:r>
              <a:rPr lang="en-US" dirty="0" smtClean="0"/>
              <a:t>PUS </a:t>
            </a:r>
            <a:r>
              <a:rPr lang="en-US" dirty="0" smtClean="0"/>
              <a:t>use</a:t>
            </a:r>
          </a:p>
          <a:p>
            <a:pPr lvl="1"/>
            <a:r>
              <a:rPr lang="en-US" dirty="0" smtClean="0"/>
              <a:t>Space-to-Ground interface</a:t>
            </a:r>
          </a:p>
          <a:p>
            <a:pPr lvl="1"/>
            <a:r>
              <a:rPr lang="en-US" dirty="0" smtClean="0"/>
              <a:t>Onboard</a:t>
            </a:r>
          </a:p>
          <a:p>
            <a:pPr lvl="1"/>
            <a:r>
              <a:rPr lang="en-US" dirty="0"/>
              <a:t>Design </a:t>
            </a:r>
            <a:r>
              <a:rPr lang="en-US" dirty="0" smtClean="0"/>
              <a:t>choices</a:t>
            </a:r>
            <a:endParaRPr lang="en-US" dirty="0" smtClean="0"/>
          </a:p>
          <a:p>
            <a:r>
              <a:rPr lang="en-US" dirty="0"/>
              <a:t>PUS </a:t>
            </a:r>
            <a:r>
              <a:rPr lang="en-US" dirty="0" smtClean="0"/>
              <a:t>tailoring</a:t>
            </a:r>
          </a:p>
          <a:p>
            <a:r>
              <a:rPr lang="en-US" dirty="0" smtClean="0"/>
              <a:t>PUS </a:t>
            </a:r>
            <a:r>
              <a:rPr lang="en-US" dirty="0"/>
              <a:t>use for </a:t>
            </a:r>
            <a:r>
              <a:rPr lang="en-US" dirty="0" smtClean="0"/>
              <a:t>FDIR</a:t>
            </a:r>
          </a:p>
          <a:p>
            <a:r>
              <a:rPr lang="en-US" dirty="0" smtClean="0"/>
              <a:t>PUS Benefits</a:t>
            </a:r>
          </a:p>
          <a:p>
            <a:r>
              <a:rPr lang="en-US" dirty="0" smtClean="0"/>
              <a:t>Conclusions</a:t>
            </a:r>
            <a:endParaRPr lang="en-US" dirty="0"/>
          </a:p>
        </p:txBody>
      </p:sp>
    </p:spTree>
    <p:extLst>
      <p:ext uri="{BB962C8B-B14F-4D97-AF65-F5344CB8AC3E}">
        <p14:creationId xmlns:p14="http://schemas.microsoft.com/office/powerpoint/2010/main" val="323395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Packet Utilization Standard (PUS)?</a:t>
            </a:r>
            <a:endParaRPr lang="en-GB" b="1" dirty="0"/>
          </a:p>
        </p:txBody>
      </p:sp>
      <p:sp>
        <p:nvSpPr>
          <p:cNvPr id="3" name="Content Placeholder 2"/>
          <p:cNvSpPr>
            <a:spLocks noGrp="1"/>
          </p:cNvSpPr>
          <p:nvPr>
            <p:ph idx="1"/>
          </p:nvPr>
        </p:nvSpPr>
        <p:spPr/>
        <p:txBody>
          <a:bodyPr/>
          <a:lstStyle/>
          <a:p>
            <a:pPr marL="342000">
              <a:spcAft>
                <a:spcPts val="1200"/>
              </a:spcAft>
              <a:buFont typeface="+mj-lt"/>
              <a:buAutoNum type="arabicPeriod"/>
            </a:pPr>
            <a:r>
              <a:rPr lang="en-US" dirty="0" smtClean="0"/>
              <a:t>Complements </a:t>
            </a:r>
            <a:r>
              <a:rPr lang="en-US" dirty="0"/>
              <a:t>the CCSDS </a:t>
            </a:r>
            <a:r>
              <a:rPr lang="en-US" dirty="0" smtClean="0"/>
              <a:t>Space Packet Protocol </a:t>
            </a:r>
            <a:r>
              <a:rPr lang="en-US" dirty="0"/>
              <a:t>standard by </a:t>
            </a:r>
            <a:r>
              <a:rPr lang="en-US" dirty="0" smtClean="0"/>
              <a:t>specifying application-level </a:t>
            </a:r>
            <a:r>
              <a:rPr lang="en-US" dirty="0"/>
              <a:t>interface between ground and space</a:t>
            </a:r>
          </a:p>
          <a:p>
            <a:pPr marL="342000">
              <a:spcAft>
                <a:spcPts val="1200"/>
              </a:spcAft>
              <a:buFont typeface="+mj-lt"/>
              <a:buAutoNum type="arabicPeriod"/>
            </a:pPr>
            <a:r>
              <a:rPr lang="en-US" dirty="0" smtClean="0"/>
              <a:t>Covers </a:t>
            </a:r>
            <a:r>
              <a:rPr lang="en-US" dirty="0"/>
              <a:t>nominal, contingency and troubleshooting </a:t>
            </a:r>
            <a:r>
              <a:rPr lang="en-US" dirty="0" smtClean="0"/>
              <a:t>operations</a:t>
            </a:r>
            <a:endParaRPr lang="en-US" dirty="0"/>
          </a:p>
          <a:p>
            <a:pPr marL="342000">
              <a:spcAft>
                <a:spcPts val="1200"/>
              </a:spcAft>
              <a:buFont typeface="+mj-lt"/>
              <a:buAutoNum type="arabicPeriod"/>
            </a:pPr>
            <a:r>
              <a:rPr lang="en-US" dirty="0" smtClean="0"/>
              <a:t>Provides </a:t>
            </a:r>
            <a:r>
              <a:rPr lang="en-US" dirty="0"/>
              <a:t>operational </a:t>
            </a:r>
            <a:r>
              <a:rPr lang="en-US" dirty="0" smtClean="0"/>
              <a:t>concept via a </a:t>
            </a:r>
            <a:r>
              <a:rPr lang="en-US" dirty="0"/>
              <a:t>set of on-board </a:t>
            </a:r>
            <a:r>
              <a:rPr lang="en-US" dirty="0" smtClean="0"/>
              <a:t>services</a:t>
            </a:r>
            <a:endParaRPr lang="en-US" dirty="0"/>
          </a:p>
          <a:p>
            <a:pPr marL="342000">
              <a:spcAft>
                <a:spcPts val="1200"/>
              </a:spcAft>
              <a:buFont typeface="+mj-lt"/>
              <a:buAutoNum type="arabicPeriod"/>
            </a:pPr>
            <a:r>
              <a:rPr lang="en-US" dirty="0" smtClean="0"/>
              <a:t>Defines corresponding TM/TC </a:t>
            </a:r>
            <a:r>
              <a:rPr lang="en-US" dirty="0"/>
              <a:t>packets </a:t>
            </a:r>
            <a:r>
              <a:rPr lang="en-US" dirty="0" smtClean="0"/>
              <a:t>(and their structures</a:t>
            </a:r>
            <a:r>
              <a:rPr lang="en-US" dirty="0"/>
              <a:t>)</a:t>
            </a:r>
          </a:p>
          <a:p>
            <a:pPr marL="342000">
              <a:spcAft>
                <a:spcPts val="1200"/>
              </a:spcAft>
              <a:buFont typeface="+mj-lt"/>
              <a:buAutoNum type="arabicPeriod"/>
            </a:pPr>
            <a:r>
              <a:rPr lang="en-US" dirty="0" smtClean="0"/>
              <a:t>Allows to make a mission-specific tailoring </a:t>
            </a:r>
            <a:r>
              <a:rPr lang="en-US" dirty="0"/>
              <a:t>of </a:t>
            </a:r>
            <a:r>
              <a:rPr lang="en-US" dirty="0" smtClean="0"/>
              <a:t>on-board services</a:t>
            </a:r>
            <a:endParaRPr lang="en-US" dirty="0"/>
          </a:p>
          <a:p>
            <a:pPr marL="342000">
              <a:spcAft>
                <a:spcPts val="1200"/>
              </a:spcAft>
              <a:buFont typeface="+mj-lt"/>
              <a:buAutoNum type="arabicPeriod"/>
            </a:pPr>
            <a:r>
              <a:rPr lang="en-US" dirty="0" smtClean="0"/>
              <a:t>Allows </a:t>
            </a:r>
            <a:r>
              <a:rPr lang="en-US" dirty="0"/>
              <a:t>mission-specific extensions</a:t>
            </a:r>
          </a:p>
          <a:p>
            <a:pPr marL="57150">
              <a:buFont typeface="+mj-lt"/>
              <a:buAutoNum type="arabicPeriod"/>
            </a:pPr>
            <a:endParaRPr lang="en-US" dirty="0" smtClean="0"/>
          </a:p>
          <a:p>
            <a:pPr lvl="1"/>
            <a:endParaRPr lang="en-US" dirty="0"/>
          </a:p>
        </p:txBody>
      </p:sp>
    </p:spTree>
    <p:extLst>
      <p:ext uri="{BB962C8B-B14F-4D97-AF65-F5344CB8AC3E}">
        <p14:creationId xmlns:p14="http://schemas.microsoft.com/office/powerpoint/2010/main" val="26295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PUS History</a:t>
            </a:r>
            <a:endParaRPr lang="en-GB" b="1" dirty="0"/>
          </a:p>
        </p:txBody>
      </p:sp>
      <p:sp>
        <p:nvSpPr>
          <p:cNvPr id="3" name="Content Placeholder 2"/>
          <p:cNvSpPr>
            <a:spLocks noGrp="1"/>
          </p:cNvSpPr>
          <p:nvPr>
            <p:ph idx="1"/>
          </p:nvPr>
        </p:nvSpPr>
        <p:spPr/>
        <p:txBody>
          <a:bodyPr/>
          <a:lstStyle/>
          <a:p>
            <a:r>
              <a:rPr lang="en-US" b="1" dirty="0" smtClean="0"/>
              <a:t>ESA </a:t>
            </a:r>
            <a:r>
              <a:rPr lang="en-US" b="1" dirty="0"/>
              <a:t>PSS-07-101 Issue 1 May </a:t>
            </a:r>
            <a:r>
              <a:rPr lang="en-US" b="1" dirty="0" smtClean="0"/>
              <a:t>1994</a:t>
            </a:r>
          </a:p>
          <a:p>
            <a:pPr lvl="1"/>
            <a:r>
              <a:rPr lang="en-US" dirty="0" smtClean="0"/>
              <a:t>Shortly </a:t>
            </a:r>
            <a:r>
              <a:rPr lang="en-US" dirty="0"/>
              <a:t>after CCSDS TM and TC specifications in late </a:t>
            </a:r>
            <a:r>
              <a:rPr lang="en-US" dirty="0" smtClean="0"/>
              <a:t>1980s</a:t>
            </a:r>
          </a:p>
          <a:p>
            <a:pPr lvl="1"/>
            <a:r>
              <a:rPr lang="en-US" dirty="0" smtClean="0"/>
              <a:t>Not in use anymore</a:t>
            </a:r>
            <a:endParaRPr lang="en-US" dirty="0"/>
          </a:p>
          <a:p>
            <a:r>
              <a:rPr lang="en-GB" b="1" dirty="0" smtClean="0"/>
              <a:t>ECSS-E-70-41A 30 January 2003 (aka PUS A)</a:t>
            </a:r>
          </a:p>
          <a:p>
            <a:pPr lvl="1"/>
            <a:r>
              <a:rPr lang="en-US" dirty="0" smtClean="0"/>
              <a:t>Few improvements and clarifications</a:t>
            </a:r>
          </a:p>
          <a:p>
            <a:pPr lvl="1"/>
            <a:r>
              <a:rPr lang="en-US" dirty="0" smtClean="0"/>
              <a:t>Extensions (adoption of mission specific requirements/services)</a:t>
            </a:r>
          </a:p>
          <a:p>
            <a:pPr lvl="1"/>
            <a:r>
              <a:rPr lang="en-US" dirty="0" smtClean="0"/>
              <a:t>Applicable to most ESA missions</a:t>
            </a:r>
            <a:endParaRPr lang="en-US" dirty="0"/>
          </a:p>
          <a:p>
            <a:r>
              <a:rPr lang="en-US" b="1" dirty="0" smtClean="0"/>
              <a:t>ECSS-E-ST-70-41C 15 April 2016 (aka PUS C)</a:t>
            </a:r>
          </a:p>
          <a:p>
            <a:pPr lvl="1"/>
            <a:r>
              <a:rPr lang="en-US" dirty="0" smtClean="0"/>
              <a:t>Adding “Foundation Model”</a:t>
            </a:r>
          </a:p>
          <a:p>
            <a:pPr lvl="1"/>
            <a:r>
              <a:rPr lang="en-US" dirty="0" smtClean="0"/>
              <a:t>Extensions </a:t>
            </a:r>
            <a:r>
              <a:rPr lang="en-US" dirty="0"/>
              <a:t>(adoption of mission specific requirements/services</a:t>
            </a:r>
            <a:r>
              <a:rPr lang="en-US" dirty="0" smtClean="0"/>
              <a:t>)</a:t>
            </a:r>
          </a:p>
          <a:p>
            <a:pPr lvl="1"/>
            <a:r>
              <a:rPr lang="en-US" dirty="0" smtClean="0"/>
              <a:t>Applicable to upcoming missions</a:t>
            </a:r>
            <a:endParaRPr lang="en-GB" dirty="0"/>
          </a:p>
          <a:p>
            <a:pPr lvl="1"/>
            <a:endParaRPr lang="en-GB" dirty="0"/>
          </a:p>
        </p:txBody>
      </p:sp>
    </p:spTree>
    <p:extLst>
      <p:ext uri="{BB962C8B-B14F-4D97-AF65-F5344CB8AC3E}">
        <p14:creationId xmlns:p14="http://schemas.microsoft.com/office/powerpoint/2010/main" val="65927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8009" y="722912"/>
            <a:ext cx="8040991" cy="3667109"/>
          </a:xfrm>
          <a:prstGeom prst="rect">
            <a:avLst/>
          </a:prstGeom>
        </p:spPr>
      </p:pic>
      <p:sp>
        <p:nvSpPr>
          <p:cNvPr id="2" name="Title 1"/>
          <p:cNvSpPr>
            <a:spLocks noGrp="1"/>
          </p:cNvSpPr>
          <p:nvPr>
            <p:ph type="title"/>
          </p:nvPr>
        </p:nvSpPr>
        <p:spPr/>
        <p:txBody>
          <a:bodyPr/>
          <a:lstStyle/>
          <a:p>
            <a:r>
              <a:rPr lang="en-US" b="1" dirty="0" smtClean="0"/>
              <a:t>PUS Services</a:t>
            </a:r>
            <a:endParaRPr lang="en-GB" b="1" dirty="0"/>
          </a:p>
        </p:txBody>
      </p:sp>
      <p:pic>
        <p:nvPicPr>
          <p:cNvPr id="11" name="Content Placeholder 10"/>
          <p:cNvPicPr>
            <a:picLocks noGrp="1" noChangeAspect="1"/>
          </p:cNvPicPr>
          <p:nvPr>
            <p:ph idx="1"/>
          </p:nvPr>
        </p:nvPicPr>
        <p:blipFill>
          <a:blip r:embed="rId4"/>
          <a:stretch>
            <a:fillRect/>
          </a:stretch>
        </p:blipFill>
        <p:spPr>
          <a:xfrm>
            <a:off x="8166625" y="3486974"/>
            <a:ext cx="896190" cy="883997"/>
          </a:xfrm>
          <a:prstGeom prst="rect">
            <a:avLst/>
          </a:prstGeom>
        </p:spPr>
      </p:pic>
    </p:spTree>
    <p:extLst>
      <p:ext uri="{BB962C8B-B14F-4D97-AF65-F5344CB8AC3E}">
        <p14:creationId xmlns:p14="http://schemas.microsoft.com/office/powerpoint/2010/main" val="227863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PUS </a:t>
            </a:r>
            <a:r>
              <a:rPr lang="en-US" b="1" dirty="0" smtClean="0"/>
              <a:t>Use in ESA Missions</a:t>
            </a:r>
            <a:endParaRPr lang="en-GB" b="1" dirty="0"/>
          </a:p>
        </p:txBody>
      </p:sp>
      <p:sp>
        <p:nvSpPr>
          <p:cNvPr id="3" name="Content Placeholder 2"/>
          <p:cNvSpPr>
            <a:spLocks noGrp="1"/>
          </p:cNvSpPr>
          <p:nvPr>
            <p:ph idx="1"/>
          </p:nvPr>
        </p:nvSpPr>
        <p:spPr>
          <a:xfrm>
            <a:off x="172800" y="727200"/>
            <a:ext cx="8437800" cy="3823200"/>
          </a:xfrm>
        </p:spPr>
        <p:txBody>
          <a:bodyPr/>
          <a:lstStyle/>
          <a:p>
            <a:pPr marL="360000">
              <a:spcAft>
                <a:spcPts val="0"/>
              </a:spcAft>
            </a:pPr>
            <a:r>
              <a:rPr lang="en-US" b="1" dirty="0" smtClean="0"/>
              <a:t>Originally meant </a:t>
            </a:r>
            <a:br>
              <a:rPr lang="en-US" b="1" dirty="0" smtClean="0"/>
            </a:br>
            <a:r>
              <a:rPr lang="en-US" b="1" dirty="0" smtClean="0"/>
              <a:t>for </a:t>
            </a:r>
            <a:r>
              <a:rPr lang="en-US" b="1" dirty="0" smtClean="0">
                <a:solidFill>
                  <a:srgbClr val="FF0000"/>
                </a:solidFill>
              </a:rPr>
              <a:t>ground-to-space</a:t>
            </a:r>
            <a:r>
              <a:rPr lang="en-US" b="1" dirty="0" smtClean="0"/>
              <a:t> </a:t>
            </a:r>
            <a:br>
              <a:rPr lang="en-US" b="1" dirty="0" smtClean="0"/>
            </a:br>
            <a:r>
              <a:rPr lang="en-US" b="1" dirty="0" smtClean="0"/>
              <a:t>communication/interface</a:t>
            </a:r>
          </a:p>
          <a:p>
            <a:pPr marL="360000">
              <a:spcAft>
                <a:spcPts val="0"/>
              </a:spcAft>
            </a:pPr>
            <a:endParaRPr lang="en-US" dirty="0" smtClean="0"/>
          </a:p>
          <a:p>
            <a:endParaRPr lang="en-US" dirty="0"/>
          </a:p>
          <a:p>
            <a:endParaRPr lang="en-US" b="1" dirty="0" smtClean="0"/>
          </a:p>
          <a:p>
            <a:r>
              <a:rPr lang="en-US" b="1" dirty="0" smtClean="0"/>
              <a:t>Nowadays in most ESA missions used also </a:t>
            </a:r>
            <a:r>
              <a:rPr lang="en-US" b="1" dirty="0" smtClean="0">
                <a:solidFill>
                  <a:srgbClr val="FF0000"/>
                </a:solidFill>
              </a:rPr>
              <a:t>onboard</a:t>
            </a:r>
          </a:p>
          <a:p>
            <a:pPr lvl="1"/>
            <a:r>
              <a:rPr lang="en-US" dirty="0" smtClean="0"/>
              <a:t>Multiple APIDs per spacecraft</a:t>
            </a:r>
          </a:p>
          <a:p>
            <a:pPr lvl="2"/>
            <a:r>
              <a:rPr lang="en-US" dirty="0" smtClean="0"/>
              <a:t>Different applications (Data Handling, AOCS, System Control, …)</a:t>
            </a:r>
          </a:p>
          <a:p>
            <a:pPr lvl="2"/>
            <a:r>
              <a:rPr lang="en-US" dirty="0" smtClean="0"/>
              <a:t>Different units (</a:t>
            </a:r>
            <a:r>
              <a:rPr lang="en-US" dirty="0" err="1" smtClean="0"/>
              <a:t>Startracker</a:t>
            </a:r>
            <a:r>
              <a:rPr lang="en-US" dirty="0" smtClean="0"/>
              <a:t>, GNSS receiver, Mass Memory Unit, …)</a:t>
            </a:r>
            <a:endParaRPr lang="en-US" dirty="0"/>
          </a:p>
        </p:txBody>
      </p:sp>
      <p:pic>
        <p:nvPicPr>
          <p:cNvPr id="2050" name="Picture 2" descr="Image result for michelle collins esoc"/>
          <p:cNvPicPr>
            <a:picLocks noChangeAspect="1" noChangeArrowheads="1"/>
          </p:cNvPicPr>
          <p:nvPr/>
        </p:nvPicPr>
        <p:blipFill rotWithShape="1">
          <a:blip r:embed="rId3">
            <a:extLst>
              <a:ext uri="{28A0092B-C50C-407E-A947-70E740481C1C}">
                <a14:useLocalDpi xmlns:a14="http://schemas.microsoft.com/office/drawing/2010/main" val="0"/>
              </a:ext>
            </a:extLst>
          </a:blip>
          <a:srcRect r="12065"/>
          <a:stretch/>
        </p:blipFill>
        <p:spPr bwMode="auto">
          <a:xfrm>
            <a:off x="6518275" y="1380683"/>
            <a:ext cx="2568575" cy="163993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spacecraft operator eso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3746500" y="641475"/>
            <a:ext cx="2790825" cy="1638300"/>
          </a:xfrm>
          <a:prstGeom prst="rect">
            <a:avLst/>
          </a:prstGeom>
        </p:spPr>
      </p:pic>
    </p:spTree>
    <p:extLst>
      <p:ext uri="{BB962C8B-B14F-4D97-AF65-F5344CB8AC3E}">
        <p14:creationId xmlns:p14="http://schemas.microsoft.com/office/powerpoint/2010/main" val="240888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PUS Onboard (</a:t>
            </a:r>
            <a:r>
              <a:rPr lang="en-US" b="1" dirty="0" err="1" smtClean="0"/>
              <a:t>EarthCARE</a:t>
            </a:r>
            <a:r>
              <a:rPr lang="en-US" b="1" dirty="0"/>
              <a:t>)</a:t>
            </a:r>
            <a:endParaRPr lang="en-GB" b="1" dirty="0"/>
          </a:p>
        </p:txBody>
      </p:sp>
      <p:pic>
        <p:nvPicPr>
          <p:cNvPr id="19" name="Content Placeholder 18"/>
          <p:cNvPicPr>
            <a:picLocks noGrp="1" noChangeAspect="1"/>
          </p:cNvPicPr>
          <p:nvPr>
            <p:ph idx="1"/>
          </p:nvPr>
        </p:nvPicPr>
        <p:blipFill>
          <a:blip r:embed="rId2"/>
          <a:stretch>
            <a:fillRect/>
          </a:stretch>
        </p:blipFill>
        <p:spPr>
          <a:xfrm>
            <a:off x="1020528" y="580036"/>
            <a:ext cx="6542322" cy="4143775"/>
          </a:xfrm>
          <a:prstGeom prst="rect">
            <a:avLst/>
          </a:prstGeom>
        </p:spPr>
      </p:pic>
    </p:spTree>
    <p:extLst>
      <p:ext uri="{BB962C8B-B14F-4D97-AF65-F5344CB8AC3E}">
        <p14:creationId xmlns:p14="http://schemas.microsoft.com/office/powerpoint/2010/main" val="421934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PUS in Central Software on OBC</a:t>
            </a:r>
            <a:endParaRPr lang="en-GB" b="1"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25" y="827088"/>
            <a:ext cx="8718550"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98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PUS Link to CCSDS Packet - TC</a:t>
            </a:r>
            <a:endParaRPr lang="en-GB" b="1" dirty="0"/>
          </a:p>
        </p:txBody>
      </p:sp>
      <p:pic>
        <p:nvPicPr>
          <p:cNvPr id="81" name="Picture 80"/>
          <p:cNvPicPr>
            <a:picLocks noChangeAspect="1"/>
          </p:cNvPicPr>
          <p:nvPr/>
        </p:nvPicPr>
        <p:blipFill>
          <a:blip r:embed="rId3"/>
          <a:stretch>
            <a:fillRect/>
          </a:stretch>
        </p:blipFill>
        <p:spPr>
          <a:xfrm>
            <a:off x="1624265" y="677734"/>
            <a:ext cx="6063917" cy="3892637"/>
          </a:xfrm>
          <a:prstGeom prst="rect">
            <a:avLst/>
          </a:prstGeom>
        </p:spPr>
      </p:pic>
    </p:spTree>
    <p:extLst>
      <p:ext uri="{BB962C8B-B14F-4D97-AF65-F5344CB8AC3E}">
        <p14:creationId xmlns:p14="http://schemas.microsoft.com/office/powerpoint/2010/main" val="1778040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f2760952-b3bb-408f-ace6-eb1e07642b86"/>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3775</TotalTime>
  <Words>851</Words>
  <Application>Microsoft Office PowerPoint</Application>
  <PresentationFormat>On-screen Show (16:9)</PresentationFormat>
  <Paragraphs>160</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Tahoma</vt:lpstr>
      <vt:lpstr>Verdana</vt:lpstr>
      <vt:lpstr>ESA Presentation 16-9</vt:lpstr>
      <vt:lpstr>PowerPoint Presentation</vt:lpstr>
      <vt:lpstr>Outline</vt:lpstr>
      <vt:lpstr>What is Packet Utilization Standard (PUS)?</vt:lpstr>
      <vt:lpstr>PUS History</vt:lpstr>
      <vt:lpstr>PUS Services</vt:lpstr>
      <vt:lpstr>PUS Use in ESA Missions</vt:lpstr>
      <vt:lpstr>Example: PUS Onboard (EarthCARE)</vt:lpstr>
      <vt:lpstr>Example: PUS in Central Software on OBC</vt:lpstr>
      <vt:lpstr>PUS Link to CCSDS Packet - TC</vt:lpstr>
      <vt:lpstr>PUS Link to CCSDS Packet - TM</vt:lpstr>
      <vt:lpstr>PUS Tailoring</vt:lpstr>
      <vt:lpstr>FDIR: Using PUS Services</vt:lpstr>
      <vt:lpstr>Benefits for Flight Software</vt:lpstr>
      <vt:lpstr>Benefits for Ground Software</vt:lpstr>
      <vt:lpstr>Conclusion</vt:lpstr>
      <vt:lpstr>THANK YOU</vt:lpstr>
      <vt:lpstr>Backup slide: PUS Version “C”</vt:lpstr>
    </vt:vector>
  </TitlesOfParts>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EDS at ESA: Current Status and Roadmap</dc:title>
  <dc:subject>EDS at ESA: Current Status and Roadmap</dc:subject>
  <dc:creator>Marek Prochazka</dc:creator>
  <cp:keywords/>
  <dc:description/>
  <cp:lastModifiedBy>Marek Prochazka</cp:lastModifiedBy>
  <cp:revision>121</cp:revision>
  <cp:lastPrinted>2008-08-26T16:26:23Z</cp:lastPrinted>
  <dcterms:created xsi:type="dcterms:W3CDTF">2017-01-23T17:18:13Z</dcterms:created>
  <dcterms:modified xsi:type="dcterms:W3CDTF">2018-12-04T17:20:39Z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Marek Prochazka</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2017-12-05T23:00:00Z</vt:filetime>
  </property>
  <property fmtid="{D5CDD505-2E9C-101B-9397-08002B2CF9AE}" pid="30" name="Organisational_x0020_entity">
    <vt:lpwstr/>
  </property>
</Properties>
</file>