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77" r:id="rId6"/>
    <p:sldId id="262" r:id="rId7"/>
    <p:sldId id="288" r:id="rId8"/>
    <p:sldId id="309" r:id="rId9"/>
    <p:sldId id="270" r:id="rId10"/>
    <p:sldId id="283" r:id="rId11"/>
    <p:sldId id="274" r:id="rId12"/>
    <p:sldId id="306" r:id="rId13"/>
    <p:sldId id="308" r:id="rId14"/>
    <p:sldId id="275" r:id="rId15"/>
    <p:sldId id="284" r:id="rId16"/>
    <p:sldId id="28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Hiromi" initials="KH" lastIdx="1" clrIdx="0">
    <p:extLst>
      <p:ext uri="{19B8F6BF-5375-455C-9EA6-DF929625EA0E}">
        <p15:presenceInfo xmlns:p15="http://schemas.microsoft.com/office/powerpoint/2012/main" userId="0a4082e1e1916f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9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200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A5DF-54D6-43B7-B4B0-E0EEE24E48DE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4E0-5D7B-441A-B56B-61DE0136F9D8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E8B-2FD1-4849-BE30-EBB3B3B07A3F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898D-C5D3-4D22-A73C-194A2C277D7A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http://www.nces.is.nagoya-u.ac.jp/images/i_logo.gif">
            <a:extLst>
              <a:ext uri="{FF2B5EF4-FFF2-40B4-BE49-F238E27FC236}">
                <a16:creationId xmlns:a16="http://schemas.microsoft.com/office/drawing/2014/main" id="{F7149C2C-18EB-D245-A7FD-BB87BC2A8F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63" y="274638"/>
            <a:ext cx="1517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259-B62A-4188-8AF8-8AD7CBC68A81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BCB-7BB1-46C4-B3C5-429DDA4223E7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http://www.nces.is.nagoya-u.ac.jp/images/i_logo.gif">
            <a:extLst>
              <a:ext uri="{FF2B5EF4-FFF2-40B4-BE49-F238E27FC236}">
                <a16:creationId xmlns:a16="http://schemas.microsoft.com/office/drawing/2014/main" id="{F7149C2C-18EB-D245-A7FD-BB87BC2A8F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10" y="274638"/>
            <a:ext cx="1517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D9C-474E-4A87-A1BC-D0E58CEBA6F5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44E-CDF2-4E9D-96BA-F825DB653174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C59B-A2C2-4F5B-B8A8-A75ED31FEF22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8B-AA92-4EB3-BECB-2EE67C18A9D7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D2B72-47E5-4B0C-8ACE-7E224D71241E}" type="datetime1">
              <a:rPr lang="en-US"/>
              <a:pPr>
                <a:defRPr/>
              </a:pPr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5147" y="2014537"/>
            <a:ext cx="8771465" cy="1470025"/>
          </a:xfrm>
        </p:spPr>
        <p:txBody>
          <a:bodyPr/>
          <a:lstStyle/>
          <a:p>
            <a:r>
              <a:rPr lang="en-US" altLang="ja-JP" sz="4800" dirty="0"/>
              <a:t>A case study of implementations of SBN with SpaceWire</a:t>
            </a:r>
            <a:endParaRPr lang="en-US" sz="4800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781888" y="5219700"/>
            <a:ext cx="5250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Mitsutaka</a:t>
            </a:r>
            <a:r>
              <a:rPr lang="en-US" dirty="0"/>
              <a:t> Takada, Hiroaki Takada(Nagoya University),</a:t>
            </a:r>
          </a:p>
          <a:p>
            <a:r>
              <a:rPr lang="en-US" dirty="0" err="1"/>
              <a:t>Keniichi</a:t>
            </a:r>
            <a:r>
              <a:rPr lang="en-US" dirty="0"/>
              <a:t> </a:t>
            </a:r>
            <a:r>
              <a:rPr lang="en-US" dirty="0" err="1"/>
              <a:t>Matsuzaki</a:t>
            </a:r>
            <a:r>
              <a:rPr lang="en-US" dirty="0"/>
              <a:t>(JAXA)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89700" cy="365125"/>
          </a:xfrm>
        </p:spPr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http://www.nces.is.nagoya-u.ac.jp/images/i_logo.gif">
            <a:extLst>
              <a:ext uri="{FF2B5EF4-FFF2-40B4-BE49-F238E27FC236}">
                <a16:creationId xmlns:a16="http://schemas.microsoft.com/office/drawing/2014/main" id="{F7149C2C-18EB-D245-A7FD-BB87BC2A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62" y="301625"/>
            <a:ext cx="1517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0" y="2542417"/>
            <a:ext cx="2162338" cy="1620880"/>
          </a:xfr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42121" y="174547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/>
              <a:t>SpaceWire Appliance Reference Board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Shimafuji</a:t>
            </a:r>
            <a:r>
              <a:rPr kumimoji="1" lang="en-US" altLang="ja-JP" sz="1600" dirty="0"/>
              <a:t> Electric Co,)</a:t>
            </a:r>
          </a:p>
          <a:p>
            <a:pPr lvl="1"/>
            <a:r>
              <a:rPr lang="en-US" altLang="ja-JP" sz="1600" dirty="0"/>
              <a:t>This communication board support 2 SpaceWire ports.</a:t>
            </a:r>
            <a:r>
              <a:rPr lang="ja-JP" altLang="en-US" sz="1600" dirty="0"/>
              <a:t>（</a:t>
            </a:r>
            <a:r>
              <a:rPr lang="en-US" altLang="ja-JP" sz="1600" dirty="0"/>
              <a:t>RJ-45</a:t>
            </a:r>
            <a:r>
              <a:rPr lang="ja-JP" altLang="en-US" sz="1600" dirty="0"/>
              <a:t>）</a:t>
            </a:r>
            <a:endParaRPr lang="en-US" altLang="ja-JP" sz="1600" dirty="0"/>
          </a:p>
          <a:p>
            <a:pPr lvl="1"/>
            <a:r>
              <a:rPr lang="en-US" altLang="ja-JP" sz="1600" dirty="0"/>
              <a:t>This board is compatible with </a:t>
            </a:r>
            <a:r>
              <a:rPr lang="en-US" altLang="ja-JP" sz="1600" dirty="0" err="1"/>
              <a:t>Rasberry</a:t>
            </a:r>
            <a:r>
              <a:rPr lang="en-US" altLang="ja-JP" sz="1600" dirty="0"/>
              <a:t> Pi3 extension connector.</a:t>
            </a:r>
          </a:p>
          <a:p>
            <a:pPr lvl="1"/>
            <a:r>
              <a:rPr lang="en-US" altLang="ja-JP" sz="1600" dirty="0"/>
              <a:t>Sample program has been prepared to use for SpaceWire programing.</a:t>
            </a:r>
          </a:p>
          <a:p>
            <a:pPr marL="457200" lvl="1" indent="0">
              <a:buNone/>
            </a:pPr>
            <a:r>
              <a:rPr kumimoji="1" lang="en-US" altLang="ja-JP" sz="1600" dirty="0"/>
              <a:t>http://www.shimafuji.co.jp/en/products/960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Space Pi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59769"/>
            <a:ext cx="1943878" cy="1456613"/>
          </a:xfrm>
          <a:prstGeom prst="rect">
            <a:avLst/>
          </a:prstGeom>
        </p:spPr>
      </p:pic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97646"/>
              </p:ext>
            </p:extLst>
          </p:nvPr>
        </p:nvGraphicFramePr>
        <p:xfrm>
          <a:off x="673544" y="3602156"/>
          <a:ext cx="5218923" cy="2392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818">
                  <a:extLst>
                    <a:ext uri="{9D8B030D-6E8A-4147-A177-3AD203B41FA5}">
                      <a16:colId xmlns:a16="http://schemas.microsoft.com/office/drawing/2014/main" val="2947088414"/>
                    </a:ext>
                  </a:extLst>
                </a:gridCol>
                <a:gridCol w="3446105">
                  <a:extLst>
                    <a:ext uri="{9D8B030D-6E8A-4147-A177-3AD203B41FA5}">
                      <a16:colId xmlns:a16="http://schemas.microsoft.com/office/drawing/2014/main" val="4052798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FPGA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Spartan-6</a:t>
                      </a:r>
                      <a:r>
                        <a:rPr lang="ja-JP" altLang="en-US" dirty="0"/>
                        <a:t>（</a:t>
                      </a:r>
                      <a:r>
                        <a:rPr lang="en-US" altLang="ja-JP" dirty="0"/>
                        <a:t>XC6SLX16-2FTG256I</a:t>
                      </a:r>
                      <a:r>
                        <a:rPr lang="ja-JP" altLang="en-US" dirty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8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SpaceWire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2 Port </a:t>
                      </a:r>
                      <a:r>
                        <a:rPr lang="ja-JP" altLang="en-US" dirty="0"/>
                        <a:t>（</a:t>
                      </a:r>
                      <a:r>
                        <a:rPr lang="en-US" altLang="ja-JP" dirty="0"/>
                        <a:t>RJ-45</a:t>
                      </a:r>
                      <a:r>
                        <a:rPr lang="ja-JP" altLang="en-US" dirty="0"/>
                        <a:t>）</a:t>
                      </a:r>
                      <a:br>
                        <a:rPr lang="en-US" altLang="ja-JP" dirty="0"/>
                      </a:br>
                      <a:r>
                        <a:rPr lang="en-US" altLang="ja-JP" dirty="0"/>
                        <a:t>Link Speed</a:t>
                      </a:r>
                      <a:r>
                        <a:rPr lang="ja-JP" altLang="en-US" dirty="0"/>
                        <a:t>：</a:t>
                      </a:r>
                      <a:r>
                        <a:rPr lang="en-US" altLang="ja-JP" dirty="0"/>
                        <a:t>50Mbps</a:t>
                      </a:r>
                      <a:r>
                        <a:rPr lang="ja-JP" altLang="en-US" dirty="0"/>
                        <a:t>（</a:t>
                      </a:r>
                      <a:r>
                        <a:rPr lang="en-US" altLang="ja-JP" dirty="0"/>
                        <a:t>MAX</a:t>
                      </a:r>
                      <a:r>
                        <a:rPr lang="ja-JP" altLang="en-US" dirty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88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Raspberry Pi I/F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SPI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2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65</a:t>
                      </a:r>
                      <a:r>
                        <a:rPr lang="ja-JP" altLang="en-US" dirty="0"/>
                        <a:t>（</a:t>
                      </a:r>
                      <a:r>
                        <a:rPr lang="en-US" altLang="ja-JP" dirty="0"/>
                        <a:t>W</a:t>
                      </a:r>
                      <a:r>
                        <a:rPr lang="ja-JP" altLang="en-US" dirty="0"/>
                        <a:t>）</a:t>
                      </a:r>
                      <a:r>
                        <a:rPr lang="en-US" altLang="ja-JP" dirty="0"/>
                        <a:t>mm × 56</a:t>
                      </a:r>
                      <a:r>
                        <a:rPr lang="ja-JP" altLang="en-US" dirty="0"/>
                        <a:t>（</a:t>
                      </a:r>
                      <a:r>
                        <a:rPr lang="en-US" altLang="ja-JP" dirty="0"/>
                        <a:t>D</a:t>
                      </a:r>
                      <a:r>
                        <a:rPr lang="ja-JP" altLang="en-US" dirty="0"/>
                        <a:t>）</a:t>
                      </a:r>
                      <a:r>
                        <a:rPr lang="en-US" altLang="ja-JP" dirty="0"/>
                        <a:t>mm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67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Power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+5V</a:t>
                      </a:r>
                      <a:r>
                        <a:rPr lang="ja-JP" altLang="en-US" dirty="0"/>
                        <a:t>　（</a:t>
                      </a:r>
                      <a:r>
                        <a:rPr lang="en-US" altLang="ja-JP" dirty="0"/>
                        <a:t>Supply from Raspberry Pi or AC adapter</a:t>
                      </a:r>
                      <a:r>
                        <a:rPr lang="ja-JP" altLang="en-US" dirty="0"/>
                        <a:t>）</a:t>
                      </a:r>
                      <a:r>
                        <a:rPr lang="ja-JP" altLang="en-US" baseline="0" dirty="0"/>
                        <a:t> </a:t>
                      </a:r>
                      <a:r>
                        <a:rPr lang="en-US" altLang="ja-JP" dirty="0"/>
                        <a:t>Option : AC adapter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8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2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Changeset SpaceWire module at SBN 1.10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/>
              <a:t>Change file name of SpaceWire module</a:t>
            </a:r>
          </a:p>
          <a:p>
            <a:pPr lvl="1"/>
            <a:r>
              <a:rPr kumimoji="1" lang="en-US" altLang="ja-JP" sz="2000" dirty="0" err="1"/>
              <a:t>spw_sbn_if.c</a:t>
            </a:r>
            <a:r>
              <a:rPr kumimoji="1" lang="ja-JP" altLang="en-US" sz="2000" dirty="0"/>
              <a:t>　→ </a:t>
            </a:r>
            <a:r>
              <a:rPr kumimoji="1" lang="en-US" altLang="ja-JP" sz="2000" dirty="0" err="1"/>
              <a:t>sbn_spw_if.c</a:t>
            </a:r>
            <a:endParaRPr kumimoji="1" lang="en-US" altLang="ja-JP" sz="2000" dirty="0"/>
          </a:p>
          <a:p>
            <a:pPr lvl="1"/>
            <a:r>
              <a:rPr kumimoji="1" lang="en-US" altLang="ja-JP" sz="2000" dirty="0"/>
              <a:t>Change related </a:t>
            </a:r>
            <a:r>
              <a:rPr kumimoji="1" lang="en-US" altLang="ja-JP" sz="2000" i="1" dirty="0" err="1"/>
              <a:t>Makefile</a:t>
            </a:r>
            <a:r>
              <a:rPr kumimoji="1" lang="en-US" altLang="ja-JP" sz="2000" dirty="0"/>
              <a:t> and </a:t>
            </a:r>
            <a:r>
              <a:rPr kumimoji="1" lang="en-US" altLang="ja-JP" sz="2000" i="1" dirty="0"/>
              <a:t>include directive</a:t>
            </a:r>
            <a:r>
              <a:rPr kumimoji="1" lang="en-US" altLang="ja-JP" sz="2000" dirty="0"/>
              <a:t> in C program files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/>
              <a:t>Update data structure(Peer/Net)</a:t>
            </a:r>
          </a:p>
          <a:p>
            <a:pPr lvl="1"/>
            <a:r>
              <a:rPr kumimoji="1" lang="en-US" altLang="ja-JP" sz="2000" dirty="0"/>
              <a:t>SpaceWire module had dummy(only entry point) data structure</a:t>
            </a:r>
          </a:p>
          <a:p>
            <a:pPr lvl="1"/>
            <a:r>
              <a:rPr kumimoji="1" lang="en-US" altLang="ja-JP" sz="2000" dirty="0"/>
              <a:t>Remove structure of module entry point ( because of loading method</a:t>
            </a:r>
            <a:r>
              <a:rPr lang="en-US" altLang="ja-JP" sz="2000" dirty="0"/>
              <a:t> was </a:t>
            </a:r>
            <a:r>
              <a:rPr kumimoji="1" lang="en-US" altLang="ja-JP" sz="2000" dirty="0"/>
              <a:t>changed)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/>
              <a:t>Update module API table structure</a:t>
            </a:r>
          </a:p>
          <a:p>
            <a:pPr lvl="1"/>
            <a:r>
              <a:rPr lang="en-US" altLang="ja-JP" sz="2000" dirty="0"/>
              <a:t>Update structure name</a:t>
            </a:r>
          </a:p>
          <a:p>
            <a:pPr lvl="2"/>
            <a:r>
              <a:rPr lang="en-US" altLang="ja-JP" sz="2000" dirty="0" err="1"/>
              <a:t>SBN_InterfaceOperations</a:t>
            </a:r>
            <a:r>
              <a:rPr lang="ja-JP" altLang="en-US" sz="2000" dirty="0"/>
              <a:t>　→ </a:t>
            </a:r>
            <a:r>
              <a:rPr lang="en-US" altLang="ja-JP" sz="2000" dirty="0" err="1"/>
              <a:t>SBN_IfOps_t</a:t>
            </a:r>
            <a:endParaRPr lang="en-US" altLang="ja-JP" sz="2000" dirty="0"/>
          </a:p>
          <a:p>
            <a:pPr lvl="1"/>
            <a:r>
              <a:rPr lang="en-US" altLang="ja-JP" sz="2000" dirty="0"/>
              <a:t>However, limited the API to be use for checking operation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kumimoji="1" lang="en-US" altLang="ja-JP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0345" cy="1143000"/>
          </a:xfrm>
        </p:spPr>
        <p:txBody>
          <a:bodyPr/>
          <a:lstStyle/>
          <a:p>
            <a:r>
              <a:rPr lang="en-US" altLang="ja-JP" dirty="0"/>
              <a:t>Changeset SpaceWire module at SBN 1.10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ja-JP" sz="2000" dirty="0"/>
              <a:t>Add </a:t>
            </a:r>
            <a:r>
              <a:rPr lang="en-US" altLang="ja-JP" sz="2000" dirty="0" err="1"/>
              <a:t>EventID</a:t>
            </a:r>
            <a:endParaRPr lang="en-US" altLang="ja-JP" sz="2000" dirty="0"/>
          </a:p>
          <a:p>
            <a:pPr lvl="1"/>
            <a:r>
              <a:rPr lang="en-US" altLang="ja-JP" sz="2000" dirty="0"/>
              <a:t>New file : </a:t>
            </a:r>
            <a:r>
              <a:rPr lang="en-US" altLang="ja-JP" sz="2000" dirty="0" err="1"/>
              <a:t>sbn_spw_events.h</a:t>
            </a:r>
            <a:endParaRPr lang="en-US" altLang="ja-JP" sz="2000" dirty="0"/>
          </a:p>
          <a:p>
            <a:pPr lvl="1"/>
            <a:r>
              <a:rPr lang="en-US" altLang="ja-JP" sz="2000" dirty="0"/>
              <a:t>Event type : CONFIG, DEBUG</a:t>
            </a:r>
          </a:p>
          <a:p>
            <a:pPr lvl="1"/>
            <a:endParaRPr lang="en-US" altLang="ja-JP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000" dirty="0"/>
              <a:t>Implement the SpaceWire service operation(body) code</a:t>
            </a:r>
          </a:p>
          <a:p>
            <a:pPr lvl="1"/>
            <a:r>
              <a:rPr lang="en-US" altLang="ja-JP" sz="2000" dirty="0"/>
              <a:t>Support MESSAGE TYPE: only SBN_APP_MSG</a:t>
            </a:r>
          </a:p>
          <a:p>
            <a:pPr lvl="1"/>
            <a:r>
              <a:rPr lang="en-US" altLang="ja-JP" sz="2000" dirty="0"/>
              <a:t>Realize the SpaceWire communication with “Space Pi” at a low const</a:t>
            </a:r>
          </a:p>
          <a:p>
            <a:pPr lvl="1"/>
            <a:r>
              <a:rPr lang="en-US" altLang="ja-JP" sz="2000" dirty="0"/>
              <a:t>“Space Pi” has provided SPI driver codes 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Peer/ Net data structure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What should be described in Peer Data and Net Data of SBN</a:t>
            </a:r>
          </a:p>
          <a:p>
            <a:pPr lvl="1"/>
            <a:r>
              <a:rPr kumimoji="1" lang="en-US" altLang="ja-JP" sz="2000" dirty="0"/>
              <a:t>necessary communication elements with SpaceWire</a:t>
            </a:r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739926" y="2467144"/>
            <a:ext cx="2148841" cy="1410944"/>
            <a:chOff x="1185454" y="2570117"/>
            <a:chExt cx="2148841" cy="1391195"/>
          </a:xfrm>
        </p:grpSpPr>
        <p:sp>
          <p:nvSpPr>
            <p:cNvPr id="8" name="正方形/長方形 7"/>
            <p:cNvSpPr/>
            <p:nvPr/>
          </p:nvSpPr>
          <p:spPr>
            <a:xfrm>
              <a:off x="1185454" y="2570117"/>
              <a:ext cx="1696539" cy="139119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rgbClr val="FF0000"/>
                </a:solidFill>
              </a:endParaRPr>
            </a:p>
            <a:p>
              <a:pPr algn="ctr"/>
              <a:endParaRPr kumimoji="1" lang="en-US" altLang="ja-JP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initiator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883625" y="3397063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890157" y="2776943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187086" y="3376412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P4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193618" y="2756292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325680" y="2467143"/>
            <a:ext cx="2134145" cy="1410944"/>
            <a:chOff x="4771208" y="2570116"/>
            <a:chExt cx="2134145" cy="1391195"/>
          </a:xfrm>
        </p:grpSpPr>
        <p:sp>
          <p:nvSpPr>
            <p:cNvPr id="14" name="正方形/長方形 13"/>
            <p:cNvSpPr/>
            <p:nvPr/>
          </p:nvSpPr>
          <p:spPr>
            <a:xfrm>
              <a:off x="5215346" y="2570116"/>
              <a:ext cx="1683475" cy="139119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kumimoji="1" lang="en-US" altLang="ja-JP" dirty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target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771208" y="3453491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77740" y="2737805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54683" y="3459701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P4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461215" y="2744015"/>
              <a:ext cx="444138" cy="3899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P3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直線コネクタ 18"/>
          <p:cNvCxnSpPr>
            <a:endCxn id="15" idx="1"/>
          </p:cNvCxnSpPr>
          <p:nvPr/>
        </p:nvCxnSpPr>
        <p:spPr>
          <a:xfrm>
            <a:off x="3888767" y="2876991"/>
            <a:ext cx="1436913" cy="683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3"/>
          </p:cNvCxnSpPr>
          <p:nvPr/>
        </p:nvCxnSpPr>
        <p:spPr>
          <a:xfrm flipV="1">
            <a:off x="3882235" y="2853395"/>
            <a:ext cx="1443445" cy="6501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82430" y="2853395"/>
            <a:ext cx="1242603" cy="31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2" idx="3"/>
            <a:endCxn id="9" idx="1"/>
          </p:cNvCxnSpPr>
          <p:nvPr/>
        </p:nvCxnSpPr>
        <p:spPr>
          <a:xfrm>
            <a:off x="2192228" y="2853696"/>
            <a:ext cx="1245869" cy="64986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3"/>
            <a:endCxn id="17" idx="1"/>
          </p:cNvCxnSpPr>
          <p:nvPr/>
        </p:nvCxnSpPr>
        <p:spPr>
          <a:xfrm>
            <a:off x="5776350" y="2834946"/>
            <a:ext cx="1232805" cy="7321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5" idx="3"/>
            <a:endCxn id="17" idx="1"/>
          </p:cNvCxnSpPr>
          <p:nvPr/>
        </p:nvCxnSpPr>
        <p:spPr>
          <a:xfrm>
            <a:off x="5769818" y="3560792"/>
            <a:ext cx="1239337" cy="6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83540"/>
              </p:ext>
            </p:extLst>
          </p:nvPr>
        </p:nvGraphicFramePr>
        <p:xfrm>
          <a:off x="1363825" y="3974624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281">
                  <a:extLst>
                    <a:ext uri="{9D8B030D-6E8A-4147-A177-3AD203B41FA5}">
                      <a16:colId xmlns:a16="http://schemas.microsoft.com/office/drawing/2014/main" val="4046412651"/>
                    </a:ext>
                  </a:extLst>
                </a:gridCol>
                <a:gridCol w="2859719">
                  <a:extLst>
                    <a:ext uri="{9D8B030D-6E8A-4147-A177-3AD203B41FA5}">
                      <a16:colId xmlns:a16="http://schemas.microsoft.com/office/drawing/2014/main" val="1414369381"/>
                    </a:ext>
                  </a:extLst>
                </a:gridCol>
              </a:tblGrid>
              <a:tr h="19357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Data</a:t>
                      </a:r>
                      <a:r>
                        <a:rPr kumimoji="1" lang="en-US" altLang="ja-JP" baseline="0" dirty="0"/>
                        <a:t> elements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Cf.</a:t>
                      </a:r>
                      <a:r>
                        <a:rPr kumimoji="1" lang="en-US" altLang="ja-JP" baseline="0" dirty="0"/>
                        <a:t> communication </a:t>
                      </a:r>
                      <a:r>
                        <a:rPr kumimoji="1" lang="en-US" altLang="ja-JP" baseline="0" dirty="0" err="1"/>
                        <a:t>config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38988"/>
                  </a:ext>
                </a:extLst>
              </a:tr>
              <a:tr h="193577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Path Address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P1, 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00068"/>
                  </a:ext>
                </a:extLst>
              </a:tr>
              <a:tr h="193577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Logical Address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800" dirty="0"/>
                        <a:t>0xFE(default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7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Reply Address (optional RMAP)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P2, 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208643"/>
                  </a:ext>
                </a:extLst>
              </a:tr>
              <a:tr h="33412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Key (optional RMAP)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0x02(Space Pi default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706075"/>
                  </a:ext>
                </a:extLst>
              </a:tr>
              <a:tr h="193577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SpaceWire protocol ID(optional)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0x01(RMAP)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3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05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Support SpaceWire IF API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 err="1"/>
              <a:t>IFOperation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Table)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478878"/>
              </p:ext>
            </p:extLst>
          </p:nvPr>
        </p:nvGraphicFramePr>
        <p:xfrm>
          <a:off x="457200" y="153543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09">
                  <a:extLst>
                    <a:ext uri="{9D8B030D-6E8A-4147-A177-3AD203B41FA5}">
                      <a16:colId xmlns:a16="http://schemas.microsoft.com/office/drawing/2014/main" val="2169499891"/>
                    </a:ext>
                  </a:extLst>
                </a:gridCol>
                <a:gridCol w="3172691">
                  <a:extLst>
                    <a:ext uri="{9D8B030D-6E8A-4147-A177-3AD203B41FA5}">
                      <a16:colId xmlns:a16="http://schemas.microsoft.com/office/drawing/2014/main" val="12015286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744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IF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name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UDP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SpaceWire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20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InitModule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SBN_UDP_Init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SBN_SPW_Init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3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SBN_UDP_LoadNet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SBN_SPW_LoadNet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SBN_UDP_LoadPeer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3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SBN_UDP_InitNet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SBN_SPW_InitNet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1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SBN_UDP_InitPeer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0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SBN_UDP_PollPeer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4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SBN_UDP_Send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SBN_SPW_Send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28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RecvFromPeer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2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RecvFromNet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SBN_UDP_Recv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SBN_SPW_Rcv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5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ReportModuleStatus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SBN_UDP_ReportModuleStatus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6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UnloadNet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SBN_UDP_UnloadNet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1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UnloadPeer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SBN_UDP_UnloadPeer</a:t>
                      </a:r>
                      <a:endParaRPr lang="en-US" altLang="ja-JP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42703"/>
                  </a:ext>
                </a:extLst>
              </a:tr>
            </a:tbl>
          </a:graphicData>
        </a:graphic>
      </p:graphicFrame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High-Precision AD/DA Board </a:t>
            </a:r>
            <a:r>
              <a:rPr lang="en-US" altLang="ja-JP" sz="2000" dirty="0"/>
              <a:t>is connected </a:t>
            </a:r>
            <a:r>
              <a:rPr kumimoji="1" lang="en-US" altLang="ja-JP" sz="2000" dirty="0"/>
              <a:t>to Space Pi(</a:t>
            </a:r>
            <a:r>
              <a:rPr kumimoji="1" lang="en-US" altLang="ja-JP" sz="2000" dirty="0" err="1"/>
              <a:t>SpW</a:t>
            </a:r>
            <a:r>
              <a:rPr kumimoji="1" lang="en-US" altLang="ja-JP" sz="2000" dirty="0"/>
              <a:t> target board)</a:t>
            </a:r>
          </a:p>
          <a:p>
            <a:r>
              <a:rPr kumimoji="1" lang="en-US" altLang="ja-JP" sz="2000" dirty="0"/>
              <a:t>Initiator board read target board sensor data with SpaceWire</a:t>
            </a:r>
          </a:p>
          <a:p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Demo(sensor data sampling)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0" y="3255817"/>
            <a:ext cx="3439417" cy="266007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62" y="3687419"/>
            <a:ext cx="2915875" cy="2186906"/>
          </a:xfrm>
          <a:prstGeom prst="rect">
            <a:avLst/>
          </a:prstGeom>
        </p:spPr>
      </p:pic>
      <p:sp>
        <p:nvSpPr>
          <p:cNvPr id="27" name="角丸四角形吹き出し 26"/>
          <p:cNvSpPr/>
          <p:nvPr/>
        </p:nvSpPr>
        <p:spPr>
          <a:xfrm>
            <a:off x="4572000" y="2869998"/>
            <a:ext cx="1808019" cy="775856"/>
          </a:xfrm>
          <a:prstGeom prst="wedgeRoundRectCallout">
            <a:avLst>
              <a:gd name="adj1" fmla="val -14703"/>
              <a:gd name="adj2" fmla="val 1517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Target AD/DA board</a:t>
            </a:r>
            <a:endParaRPr kumimoji="1" lang="ja-JP" altLang="en-US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7086599" y="5161684"/>
            <a:ext cx="1731651" cy="622589"/>
          </a:xfrm>
          <a:prstGeom prst="wedgeRoundRectCallout">
            <a:avLst>
              <a:gd name="adj1" fmla="val -98538"/>
              <a:gd name="adj2" fmla="val -257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RPi3+Space Pi</a:t>
            </a:r>
          </a:p>
          <a:p>
            <a:pPr algn="ctr"/>
            <a:endParaRPr kumimoji="1" lang="ja-JP" altLang="en-US" dirty="0"/>
          </a:p>
        </p:txBody>
      </p:sp>
      <p:sp>
        <p:nvSpPr>
          <p:cNvPr id="29" name="角丸四角形吹き出し 28"/>
          <p:cNvSpPr/>
          <p:nvPr/>
        </p:nvSpPr>
        <p:spPr>
          <a:xfrm>
            <a:off x="7280564" y="2869998"/>
            <a:ext cx="1593272" cy="1133966"/>
          </a:xfrm>
          <a:prstGeom prst="wedgeRoundRectCallout">
            <a:avLst>
              <a:gd name="adj1" fmla="val -109529"/>
              <a:gd name="adj2" fmla="val 667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SpaceWire cable (RJ-45)</a:t>
            </a:r>
            <a:endParaRPr kumimoji="1" lang="ja-JP" altLang="en-US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760197" y="5784273"/>
            <a:ext cx="1600201" cy="684355"/>
          </a:xfrm>
          <a:prstGeom prst="wedgeRoundRectCallout">
            <a:avLst>
              <a:gd name="adj1" fmla="val -18884"/>
              <a:gd name="adj2" fmla="val -850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cFE</a:t>
            </a:r>
            <a:r>
              <a:rPr kumimoji="1" lang="en-US" altLang="ja-JP" dirty="0"/>
              <a:t> sample + SBN</a:t>
            </a:r>
            <a:endParaRPr kumimoji="1" lang="ja-JP" altLang="en-US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2940881" y="4975296"/>
            <a:ext cx="1433945" cy="741218"/>
          </a:xfrm>
          <a:prstGeom prst="wedgeRoundRectCallout">
            <a:avLst>
              <a:gd name="adj1" fmla="val -20350"/>
              <a:gd name="adj2" fmla="val -585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SpaceWire App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474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Conclusion</a:t>
            </a:r>
          </a:p>
          <a:p>
            <a:pPr lvl="1"/>
            <a:r>
              <a:rPr kumimoji="1" lang="en-US" altLang="ja-JP" sz="2000" dirty="0"/>
              <a:t>SpaceWire module can support partial SBN IF API</a:t>
            </a:r>
          </a:p>
          <a:p>
            <a:pPr lvl="1"/>
            <a:r>
              <a:rPr kumimoji="1" lang="en-US" altLang="ja-JP" sz="2000" dirty="0"/>
              <a:t>SpaceWire communication using SBN IF(or CFS APP)</a:t>
            </a:r>
          </a:p>
          <a:p>
            <a:pPr lvl="1"/>
            <a:endParaRPr kumimoji="1" lang="en-US" altLang="ja-JP" sz="2000" dirty="0"/>
          </a:p>
          <a:p>
            <a:r>
              <a:rPr kumimoji="1" lang="en-US" altLang="ja-JP" sz="2000" dirty="0"/>
              <a:t>Future plan</a:t>
            </a:r>
          </a:p>
          <a:p>
            <a:pPr lvl="1"/>
            <a:r>
              <a:rPr kumimoji="1" lang="en-US" altLang="ja-JP" sz="2000" dirty="0"/>
              <a:t>Implementation of no-support SBN IF</a:t>
            </a:r>
          </a:p>
          <a:p>
            <a:pPr lvl="1"/>
            <a:r>
              <a:rPr kumimoji="1" lang="en-US" altLang="ja-JP" sz="2000" dirty="0"/>
              <a:t>A study of use-case on SpaceWire upper layer protocol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RMAP, </a:t>
            </a:r>
            <a:r>
              <a:rPr kumimoji="1" lang="en-US" altLang="ja-JP" sz="2000" dirty="0" err="1"/>
              <a:t>SpW</a:t>
            </a:r>
            <a:r>
              <a:rPr kumimoji="1" lang="en-US" altLang="ja-JP" sz="2000" dirty="0"/>
              <a:t>-R, </a:t>
            </a:r>
            <a:r>
              <a:rPr kumimoji="1" lang="en-US" altLang="ja-JP" sz="2000" dirty="0" err="1"/>
              <a:t>SpW</a:t>
            </a:r>
            <a:r>
              <a:rPr kumimoji="1" lang="en-US" altLang="ja-JP" sz="2000" dirty="0"/>
              <a:t>-D</a:t>
            </a:r>
            <a:r>
              <a:rPr kumimoji="1" lang="ja-JP" altLang="en-US" sz="2000" dirty="0"/>
              <a:t>）</a:t>
            </a:r>
            <a:endParaRPr kumimoji="1" lang="en-US" altLang="ja-JP" sz="2000" dirty="0"/>
          </a:p>
          <a:p>
            <a:pPr lvl="2"/>
            <a:r>
              <a:rPr kumimoji="1" lang="en-US" altLang="ja-JP" sz="2000" dirty="0"/>
              <a:t>Exchange Peer table</a:t>
            </a:r>
          </a:p>
          <a:p>
            <a:pPr lvl="2"/>
            <a:r>
              <a:rPr kumimoji="1" lang="en-US" altLang="ja-JP" sz="2000" dirty="0"/>
              <a:t>Heartbeats SB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message </a:t>
            </a:r>
            <a:r>
              <a:rPr kumimoji="1" lang="ja-JP" altLang="en-US" sz="2000" dirty="0"/>
              <a:t>（</a:t>
            </a:r>
            <a:r>
              <a:rPr kumimoji="1" lang="en-US" altLang="ja-JP" sz="2000" dirty="0" err="1"/>
              <a:t>SpW</a:t>
            </a:r>
            <a:r>
              <a:rPr kumimoji="1" lang="en-US" altLang="ja-JP" sz="2000" dirty="0"/>
              <a:t>-R vs SB</a:t>
            </a:r>
            <a:r>
              <a:rPr kumimoji="1" lang="ja-JP" altLang="en-US" sz="2000" dirty="0"/>
              <a:t>）</a:t>
            </a:r>
            <a:endParaRPr kumimoji="1" lang="en-US" altLang="ja-JP" sz="2000" dirty="0"/>
          </a:p>
          <a:p>
            <a:pPr lvl="2"/>
            <a:r>
              <a:rPr kumimoji="1" lang="en-US" altLang="ja-JP" sz="2000" dirty="0"/>
              <a:t>Communication use-case via multiple protocols</a:t>
            </a:r>
          </a:p>
          <a:p>
            <a:pPr lvl="1"/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/>
              <a:t>Motivation to use </a:t>
            </a:r>
            <a:r>
              <a:rPr lang="en-US" altLang="ja-JP" sz="2000" dirty="0" err="1"/>
              <a:t>cFE</a:t>
            </a:r>
            <a:r>
              <a:rPr lang="en-US" altLang="ja-JP" sz="2000" dirty="0"/>
              <a:t>/CFS</a:t>
            </a:r>
          </a:p>
          <a:p>
            <a:r>
              <a:rPr lang="en-US" altLang="ja-JP" sz="2000" dirty="0"/>
              <a:t>How to use SpaceWire with CFS.</a:t>
            </a:r>
            <a:r>
              <a:rPr lang="ja-JP" altLang="en-US" sz="2000" dirty="0"/>
              <a:t> </a:t>
            </a:r>
            <a:r>
              <a:rPr lang="en-US" altLang="ja-JP" sz="2000" dirty="0"/>
              <a:t>- SBN -</a:t>
            </a:r>
          </a:p>
          <a:p>
            <a:r>
              <a:rPr lang="en-US" altLang="ja-JP" sz="2000" dirty="0"/>
              <a:t>Build method and load setting of SBN using UDP module</a:t>
            </a:r>
          </a:p>
          <a:p>
            <a:r>
              <a:rPr lang="en-US" altLang="ja-JP" sz="2000" dirty="0"/>
              <a:t>Status of SpaceWire module in SBN source code</a:t>
            </a:r>
          </a:p>
          <a:p>
            <a:r>
              <a:rPr lang="en-US" altLang="ja-JP" sz="2000" dirty="0"/>
              <a:t>SBN data structure of SpaceWire module and </a:t>
            </a:r>
            <a:r>
              <a:rPr lang="en-GB" altLang="ja-JP" sz="2000" dirty="0"/>
              <a:t>correction of </a:t>
            </a:r>
            <a:r>
              <a:rPr lang="en-US" altLang="ja-JP" sz="2000" dirty="0"/>
              <a:t>module IF </a:t>
            </a:r>
          </a:p>
          <a:p>
            <a:r>
              <a:rPr lang="en-US" altLang="ja-JP" sz="2000" dirty="0"/>
              <a:t>Introduction of “SpacePi” – SpaceWire appliance board on </a:t>
            </a:r>
            <a:r>
              <a:rPr lang="en-US" altLang="ja-JP" sz="2000" dirty="0" err="1"/>
              <a:t>RasberryPi</a:t>
            </a:r>
            <a:endParaRPr lang="en-US" altLang="ja-JP" sz="2000" dirty="0"/>
          </a:p>
          <a:p>
            <a:r>
              <a:rPr lang="en-US" altLang="ja-JP" sz="2000" dirty="0"/>
              <a:t>Correction points for using SBN with SpacePi</a:t>
            </a:r>
          </a:p>
          <a:p>
            <a:r>
              <a:rPr lang="en-US" altLang="ja-JP" sz="2000" dirty="0"/>
              <a:t>Implementation result of SpaceWire module</a:t>
            </a:r>
          </a:p>
          <a:p>
            <a:r>
              <a:rPr lang="en-US" altLang="ja-JP" sz="2000" dirty="0"/>
              <a:t>Conclusion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1F2F-5C65-45C3-885A-45E5D6F2358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to use </a:t>
            </a:r>
            <a:r>
              <a:rPr lang="en-US" altLang="ja-JP" dirty="0" err="1"/>
              <a:t>cFE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In Japan, SpaceWire is adopted as the intra-satellite network mainly for medium / large science satellites.</a:t>
            </a:r>
          </a:p>
          <a:p>
            <a:r>
              <a:rPr kumimoji="1" lang="en-US" altLang="ja-JP" sz="2000" dirty="0"/>
              <a:t>By using SpaceWire, flexible network configuration and remote access </a:t>
            </a:r>
            <a:r>
              <a:rPr lang="en-US" altLang="ja-JP" sz="2000" dirty="0"/>
              <a:t>with RMAP become possible. However, since application developers are required to know the constraint conditions and SpaceWire specification requirements to develop communication application, a standard interface and platforms are needed to expand the usage.</a:t>
            </a:r>
          </a:p>
          <a:p>
            <a:r>
              <a:rPr kumimoji="1" lang="en-US" altLang="ja-JP" sz="2000" dirty="0"/>
              <a:t>In satellite application development, we think that </a:t>
            </a:r>
            <a:r>
              <a:rPr lang="en-US" altLang="ja-JP" sz="2000" dirty="0"/>
              <a:t>building a standard interface and software platform such as </a:t>
            </a:r>
            <a:r>
              <a:rPr lang="en-US" altLang="ja-JP" sz="2000" dirty="0" err="1"/>
              <a:t>cFE</a:t>
            </a:r>
            <a:r>
              <a:rPr lang="en-US" altLang="ja-JP" sz="2000" dirty="0"/>
              <a:t>/CFS , SOIS  and so on is important, so that we have been examining the use of </a:t>
            </a:r>
            <a:r>
              <a:rPr lang="en-US" altLang="ja-JP" sz="2000" dirty="0" err="1"/>
              <a:t>cFE</a:t>
            </a:r>
            <a:r>
              <a:rPr lang="en-US" altLang="ja-JP" sz="2000" dirty="0"/>
              <a:t> /CFS and porting for spacecraft onboard in collaboration with JAXA and Nagoya Univ.</a:t>
            </a:r>
            <a:endParaRPr kumimoji="1" lang="ja-JP" altLang="en-US" sz="2000" dirty="0"/>
          </a:p>
          <a:p>
            <a:pPr marL="0" indent="0">
              <a:buNone/>
            </a:pPr>
            <a:endParaRPr kumimoji="1"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are the conditions of spacecraft software platform?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/>
              <a:t>In considering the software platform, we conducted a survey with the following conditions:</a:t>
            </a:r>
          </a:p>
          <a:p>
            <a:pPr lvl="1"/>
            <a:r>
              <a:rPr lang="en-US" altLang="ja-JP" sz="2400" dirty="0"/>
              <a:t>SpaceWire protocol service can be used from an app</a:t>
            </a:r>
          </a:p>
          <a:p>
            <a:pPr lvl="1"/>
            <a:r>
              <a:rPr lang="en-US" altLang="ja-JP" sz="2400" dirty="0"/>
              <a:t>Open standard API or Open-source software are provided</a:t>
            </a:r>
          </a:p>
          <a:p>
            <a:pPr lvl="1"/>
            <a:r>
              <a:rPr lang="en-US" altLang="ja-JP" sz="2400" dirty="0"/>
              <a:t>Specification is available both within and outside Japan</a:t>
            </a:r>
          </a:p>
          <a:p>
            <a:pPr lvl="1"/>
            <a:endParaRPr lang="en-US" altLang="ja-JP" sz="2400" dirty="0"/>
          </a:p>
          <a:p>
            <a:pPr marL="457200" lvl="1" indent="0">
              <a:buNone/>
            </a:pPr>
            <a:endParaRPr lang="ja-JP" altLang="en-US" sz="2400" dirty="0"/>
          </a:p>
          <a:p>
            <a:pPr marL="0" indent="0" algn="ctr">
              <a:buNone/>
            </a:pPr>
            <a:r>
              <a:rPr lang="en-US" altLang="ja-JP" sz="2400" dirty="0"/>
              <a:t>The following specifications are being investigated :</a:t>
            </a:r>
          </a:p>
          <a:p>
            <a:pPr marL="0" indent="0" algn="ctr">
              <a:buNone/>
            </a:pPr>
            <a:r>
              <a:rPr lang="en-US" altLang="ja-JP" sz="2400" dirty="0"/>
              <a:t>JAXA Internal Software Platform, SOIS, CFE/CFS</a:t>
            </a:r>
            <a:r>
              <a:rPr lang="mr-IN" altLang="ja-JP" sz="2400" dirty="0"/>
              <a:t>…</a:t>
            </a:r>
            <a:endParaRPr lang="ja-JP" altLang="en-US" sz="2400" dirty="0"/>
          </a:p>
          <a:p>
            <a:endParaRPr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下矢印 5"/>
          <p:cNvSpPr/>
          <p:nvPr/>
        </p:nvSpPr>
        <p:spPr>
          <a:xfrm>
            <a:off x="4005471" y="4089091"/>
            <a:ext cx="806824" cy="4518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78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SBN Build Method and Load Setting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Load method</a:t>
            </a:r>
          </a:p>
          <a:p>
            <a:pPr lvl="1"/>
            <a:r>
              <a:rPr lang="en-US" altLang="ja-JP" sz="1800" dirty="0"/>
              <a:t>SBN is one application of CFS, and SBN starts up like other CFS applications by setting SBN as CFE_APP with a script file </a:t>
            </a:r>
            <a:r>
              <a:rPr kumimoji="1" lang="en-US" altLang="ja-JP" sz="1800" dirty="0"/>
              <a:t>(</a:t>
            </a:r>
            <a:r>
              <a:rPr kumimoji="1" lang="en-US" altLang="ja-JP" sz="1800" dirty="0" err="1"/>
              <a:t>cfe_es_startup.scr</a:t>
            </a:r>
            <a:r>
              <a:rPr kumimoji="1" lang="en-US" altLang="ja-JP" sz="1800" dirty="0"/>
              <a:t>)</a:t>
            </a:r>
          </a:p>
          <a:p>
            <a:pPr lvl="1"/>
            <a:r>
              <a:rPr kumimoji="1" lang="en-US" altLang="ja-JP" sz="1800" dirty="0"/>
              <a:t>SBN protocol modules are also built according to the classification of the CFE application, but the SBN loads the module to be used from the </a:t>
            </a:r>
            <a:r>
              <a:rPr kumimoji="1" lang="en-US" altLang="ja-JP" sz="1800" dirty="0" err="1"/>
              <a:t>tablefile</a:t>
            </a:r>
            <a:r>
              <a:rPr kumimoji="1" lang="en-US" altLang="ja-JP" sz="1800" dirty="0"/>
              <a:t> to be read at startup without loading from script file.</a:t>
            </a:r>
          </a:p>
          <a:p>
            <a:pPr lvl="1"/>
            <a:r>
              <a:rPr kumimoji="1" lang="en-US" altLang="ja-JP" sz="1800" dirty="0" err="1"/>
              <a:t>SBN_AppMain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→ </a:t>
            </a:r>
            <a:r>
              <a:rPr kumimoji="1" lang="en-US" altLang="ja-JP" sz="1800" dirty="0" err="1"/>
              <a:t>LoadConfTbl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→ </a:t>
            </a:r>
            <a:r>
              <a:rPr kumimoji="1" lang="en-US" altLang="ja-JP" sz="1800" dirty="0"/>
              <a:t>Modules(</a:t>
            </a:r>
            <a:r>
              <a:rPr kumimoji="1" lang="en-US" altLang="ja-JP" sz="1800" dirty="0" err="1"/>
              <a:t>UDP,TCP,SpaceWire</a:t>
            </a:r>
            <a:r>
              <a:rPr kumimoji="1" lang="en-US" altLang="ja-JP" sz="1800" dirty="0"/>
              <a:t>…)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Build method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Using </a:t>
            </a:r>
            <a:r>
              <a:rPr kumimoji="1" lang="en-US" altLang="ja-JP" sz="2000" dirty="0" err="1"/>
              <a:t>Makefile</a:t>
            </a:r>
            <a:r>
              <a:rPr kumimoji="1" lang="ja-JP" altLang="en-US" sz="2000" dirty="0"/>
              <a:t>）</a:t>
            </a:r>
            <a:endParaRPr kumimoji="1" lang="en-US" altLang="ja-JP" sz="2000" dirty="0"/>
          </a:p>
          <a:p>
            <a:pPr lvl="1"/>
            <a:r>
              <a:rPr kumimoji="1" lang="en-US" altLang="ja-JP" sz="1800" dirty="0"/>
              <a:t>Copy from SBN </a:t>
            </a:r>
            <a:r>
              <a:rPr lang="en-US" altLang="ja-JP" sz="1800" dirty="0"/>
              <a:t>and </a:t>
            </a:r>
            <a:r>
              <a:rPr lang="en-US" altLang="ja-JP" sz="1800" dirty="0" err="1"/>
              <a:t>SpaceWire</a:t>
            </a:r>
            <a:r>
              <a:rPr lang="en-US" altLang="ja-JP" sz="1800" dirty="0"/>
              <a:t> module folders </a:t>
            </a:r>
            <a:r>
              <a:rPr kumimoji="1" lang="en-US" altLang="ja-JP" sz="1800" dirty="0"/>
              <a:t>to $CFE_HOME/apps</a:t>
            </a:r>
          </a:p>
          <a:p>
            <a:pPr lvl="1"/>
            <a:r>
              <a:rPr kumimoji="1" lang="en-US" altLang="ja-JP" sz="1800" dirty="0"/>
              <a:t>Modify </a:t>
            </a:r>
            <a:r>
              <a:rPr kumimoji="1" lang="en-US" altLang="ja-JP" sz="1800" dirty="0" err="1"/>
              <a:t>Makefile</a:t>
            </a:r>
            <a:r>
              <a:rPr kumimoji="1" lang="en-US" altLang="ja-JP" sz="1800" dirty="0"/>
              <a:t> ($CFE_HOME/apps/</a:t>
            </a:r>
            <a:r>
              <a:rPr kumimoji="1" lang="en-US" altLang="ja-JP" sz="1800" dirty="0" err="1"/>
              <a:t>sbn</a:t>
            </a:r>
            <a:r>
              <a:rPr kumimoji="1" lang="en-US" altLang="ja-JP" sz="1800" dirty="0"/>
              <a:t>/</a:t>
            </a:r>
            <a:r>
              <a:rPr kumimoji="1" lang="en-US" altLang="ja-JP" sz="1800" dirty="0" err="1"/>
              <a:t>fsw</a:t>
            </a:r>
            <a:r>
              <a:rPr kumimoji="1" lang="en-US" altLang="ja-JP" sz="1800" dirty="0"/>
              <a:t>/</a:t>
            </a:r>
            <a:r>
              <a:rPr kumimoji="1" lang="en-US" altLang="ja-JP" sz="1800" dirty="0" err="1"/>
              <a:t>for_build</a:t>
            </a:r>
            <a:r>
              <a:rPr kumimoji="1" lang="en-US" altLang="ja-JP" sz="1800" dirty="0"/>
              <a:t>/</a:t>
            </a:r>
            <a:r>
              <a:rPr kumimoji="1" lang="en-US" altLang="ja-JP" sz="1800" dirty="0" err="1"/>
              <a:t>Makefile</a:t>
            </a:r>
            <a:r>
              <a:rPr kumimoji="1" lang="en-US" altLang="ja-JP" sz="1800" dirty="0"/>
              <a:t>)</a:t>
            </a:r>
          </a:p>
          <a:p>
            <a:pPr lvl="2"/>
            <a:r>
              <a:rPr kumimoji="1" lang="en-US" altLang="ja-JP" sz="1800" dirty="0"/>
              <a:t>Option OBJS files</a:t>
            </a:r>
            <a:r>
              <a:rPr kumimoji="1" lang="ja-JP" altLang="en-US" sz="1800" dirty="0"/>
              <a:t>（</a:t>
            </a:r>
            <a:r>
              <a:rPr kumimoji="1" lang="en-US" altLang="ja-JP" sz="1800" dirty="0"/>
              <a:t>comment out </a:t>
            </a:r>
            <a:r>
              <a:rPr kumimoji="1" lang="en-US" altLang="ja-JP" sz="1800" dirty="0" err="1"/>
              <a:t>sbn_netif.o</a:t>
            </a:r>
            <a:r>
              <a:rPr kumimoji="1" lang="en-US" altLang="ja-JP" sz="1800" dirty="0"/>
              <a:t>, </a:t>
            </a:r>
            <a:r>
              <a:rPr kumimoji="1" lang="en-US" altLang="ja-JP" sz="1800" dirty="0" err="1"/>
              <a:t>sbn_loader.o</a:t>
            </a:r>
            <a:r>
              <a:rPr kumimoji="1" lang="ja-JP" altLang="en-US" sz="1800" dirty="0"/>
              <a:t>）</a:t>
            </a:r>
            <a:endParaRPr kumimoji="1" lang="en-US" altLang="ja-JP" sz="1800" dirty="0"/>
          </a:p>
          <a:p>
            <a:pPr lvl="1"/>
            <a:r>
              <a:rPr kumimoji="1" lang="en-US" altLang="ja-JP" sz="1800" dirty="0"/>
              <a:t>Modify $CFE_HOME/build/cpu1/</a:t>
            </a:r>
            <a:r>
              <a:rPr kumimoji="1" lang="en-US" altLang="ja-JP" sz="1800" dirty="0" err="1"/>
              <a:t>Makefile</a:t>
            </a:r>
            <a:endParaRPr kumimoji="1" lang="en-US" altLang="ja-JP" sz="1800" dirty="0"/>
          </a:p>
          <a:p>
            <a:pPr lvl="2"/>
            <a:r>
              <a:rPr kumimoji="1" lang="en-US" altLang="ja-JP" sz="1800" dirty="0"/>
              <a:t>Add </a:t>
            </a:r>
            <a:r>
              <a:rPr kumimoji="1" lang="en-US" altLang="ja-JP" sz="1800" dirty="0" err="1"/>
              <a:t>spacewire</a:t>
            </a:r>
            <a:r>
              <a:rPr kumimoji="1" lang="en-US" altLang="ja-JP" sz="1800" dirty="0"/>
              <a:t> module at build file section</a:t>
            </a:r>
          </a:p>
          <a:p>
            <a:endParaRPr kumimoji="1" lang="en-US" altLang="ja-JP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Status of SBN modules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UDP module</a:t>
            </a:r>
          </a:p>
          <a:p>
            <a:pPr lvl="1"/>
            <a:r>
              <a:rPr kumimoji="1" lang="en-US" altLang="ja-JP" sz="1800" dirty="0"/>
              <a:t>Use “</a:t>
            </a:r>
            <a:r>
              <a:rPr kumimoji="1" lang="en-US" altLang="ja-JP" sz="1800" dirty="0" err="1"/>
              <a:t>announce””heartbeat</a:t>
            </a:r>
            <a:r>
              <a:rPr kumimoji="1" lang="en-US" altLang="ja-JP" sz="1800" dirty="0"/>
              <a:t>” internal message to determine the time the peer is connected to the network( and send subscription)</a:t>
            </a:r>
          </a:p>
          <a:p>
            <a:r>
              <a:rPr kumimoji="1" lang="en-US" altLang="ja-JP" sz="2000" dirty="0"/>
              <a:t>TCP</a:t>
            </a:r>
          </a:p>
          <a:p>
            <a:r>
              <a:rPr kumimoji="1" lang="en-US" altLang="ja-JP" sz="2000" dirty="0"/>
              <a:t>DTN</a:t>
            </a:r>
          </a:p>
          <a:p>
            <a:pPr lvl="1"/>
            <a:r>
              <a:rPr kumimoji="1" lang="en-US" altLang="ja-JP" sz="1800" dirty="0"/>
              <a:t>Using ION-DTN 3.6.0 library</a:t>
            </a:r>
          </a:p>
          <a:p>
            <a:r>
              <a:rPr kumimoji="1" lang="en-US" altLang="ja-JP" sz="2000" dirty="0"/>
              <a:t>Serial</a:t>
            </a:r>
          </a:p>
          <a:p>
            <a:pPr lvl="1"/>
            <a:r>
              <a:rPr kumimoji="1" lang="en-US" altLang="ja-JP" sz="1800" dirty="0"/>
              <a:t>Support standard serial driver</a:t>
            </a:r>
          </a:p>
          <a:p>
            <a:r>
              <a:rPr kumimoji="1" lang="en-US" altLang="ja-JP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SpaceWire</a:t>
            </a:r>
          </a:p>
          <a:p>
            <a:pPr lvl="1"/>
            <a:r>
              <a:rPr lang="en-US" altLang="ja-JP" sz="1800" dirty="0"/>
              <a:t>Not supporting the latest version</a:t>
            </a:r>
          </a:p>
          <a:p>
            <a:pPr lvl="1"/>
            <a:r>
              <a:rPr lang="en-US" altLang="ja-JP" sz="1800" dirty="0"/>
              <a:t>Interface structure remains as previous version</a:t>
            </a:r>
          </a:p>
          <a:p>
            <a:pPr lvl="1"/>
            <a:r>
              <a:rPr lang="en-US" altLang="ja-JP" sz="1800" dirty="0"/>
              <a:t>Since there is no body code of the SpaceWire module (only IF code and stub code), actual transmit and reception cannot be performed</a:t>
            </a:r>
          </a:p>
          <a:p>
            <a:pPr lvl="1"/>
            <a:endParaRPr kumimoji="1" lang="en-US" altLang="ja-JP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Ex. Using CFS App with SpaceWire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Via SBN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4787115"/>
            <a:ext cx="237626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OS Abstraction API(OSAL)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2149" y="4571966"/>
            <a:ext cx="204255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/>
              <a:t>cFS</a:t>
            </a:r>
            <a:r>
              <a:rPr kumimoji="1" lang="en-US" altLang="ja-JP" sz="1400" dirty="0"/>
              <a:t> Platform Support Package (PSP) API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3951522"/>
            <a:ext cx="496855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Core Flight Executive(</a:t>
            </a:r>
            <a:r>
              <a:rPr kumimoji="1" lang="en-US" altLang="ja-JP" sz="1400" dirty="0" err="1"/>
              <a:t>cFE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11" name="円/楕円 13"/>
          <p:cNvSpPr/>
          <p:nvPr/>
        </p:nvSpPr>
        <p:spPr bwMode="auto">
          <a:xfrm>
            <a:off x="1723644" y="2579601"/>
            <a:ext cx="824869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rPr>
              <a:t>SBN</a:t>
            </a:r>
            <a:endParaRPr kumimoji="1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5862343"/>
            <a:ext cx="49123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CPU</a:t>
            </a:r>
            <a:endParaRPr kumimoji="1" lang="ja-JP" altLang="en-US" sz="1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01182" y="2492682"/>
            <a:ext cx="1243757" cy="837077"/>
            <a:chOff x="282835" y="1161712"/>
            <a:chExt cx="1243757" cy="837077"/>
          </a:xfrm>
        </p:grpSpPr>
        <p:sp>
          <p:nvSpPr>
            <p:cNvPr id="14" name="円/楕円 20"/>
            <p:cNvSpPr/>
            <p:nvPr/>
          </p:nvSpPr>
          <p:spPr bwMode="auto">
            <a:xfrm>
              <a:off x="598200" y="1161712"/>
              <a:ext cx="928392" cy="83147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ＭＳ ゴシック" pitchFamily="49" charset="-128"/>
                </a:rPr>
                <a:t>cFE</a:t>
              </a:r>
              <a:endPara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dirty="0">
                  <a:ea typeface="ＭＳ ゴシック" pitchFamily="49" charset="-128"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(</a:t>
              </a:r>
              <a:r>
                <a:rPr kumimoji="1" lang="en-US" altLang="ja-JP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xS</a:t>
              </a: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)</a:t>
              </a:r>
              <a:endPara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5" name="円/楕円 21"/>
            <p:cNvSpPr/>
            <p:nvPr/>
          </p:nvSpPr>
          <p:spPr bwMode="auto">
            <a:xfrm>
              <a:off x="496568" y="1161712"/>
              <a:ext cx="928392" cy="83147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ＭＳ ゴシック" pitchFamily="49" charset="-128"/>
                </a:rPr>
                <a:t>cFE</a:t>
              </a:r>
              <a:endPara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dirty="0">
                  <a:ea typeface="ＭＳ ゴシック" pitchFamily="49" charset="-128"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(</a:t>
              </a:r>
              <a:r>
                <a:rPr kumimoji="1" lang="en-US" altLang="ja-JP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xS</a:t>
              </a: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)</a:t>
              </a:r>
              <a:endPara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6" name="円/楕円 22"/>
            <p:cNvSpPr/>
            <p:nvPr/>
          </p:nvSpPr>
          <p:spPr bwMode="auto">
            <a:xfrm>
              <a:off x="397368" y="1161712"/>
              <a:ext cx="928392" cy="83147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ＭＳ ゴシック" pitchFamily="49" charset="-128"/>
                </a:rPr>
                <a:t>cFE</a:t>
              </a:r>
              <a:endPara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dirty="0">
                  <a:ea typeface="ＭＳ ゴシック" pitchFamily="49" charset="-128"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(</a:t>
              </a:r>
              <a:r>
                <a:rPr kumimoji="1" lang="en-US" altLang="ja-JP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xS</a:t>
              </a: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)</a:t>
              </a:r>
              <a:endPara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7" name="円/楕円 23"/>
            <p:cNvSpPr/>
            <p:nvPr/>
          </p:nvSpPr>
          <p:spPr bwMode="auto">
            <a:xfrm>
              <a:off x="282835" y="1167310"/>
              <a:ext cx="928392" cy="83147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ＭＳ ゴシック" pitchFamily="49" charset="-128"/>
                </a:rPr>
                <a:t>cFE</a:t>
              </a:r>
              <a:endPara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dirty="0">
                  <a:ea typeface="ＭＳ ゴシック" pitchFamily="49" charset="-128"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(</a:t>
              </a:r>
              <a:r>
                <a:rPr kumimoji="1" lang="en-US" altLang="ja-JP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xS</a:t>
              </a:r>
              <a:r>
                <a:rPr kumimoji="1" lang="en-US" altLang="ja-JP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ea typeface="+mn-ea"/>
                </a:rPr>
                <a:t>)</a:t>
              </a:r>
              <a:endPara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821436" y="3951522"/>
            <a:ext cx="57606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SB</a:t>
            </a:r>
            <a:endParaRPr kumimoji="1" lang="ja-JP" altLang="en-US" sz="1400" dirty="0"/>
          </a:p>
        </p:txBody>
      </p:sp>
      <p:sp>
        <p:nvSpPr>
          <p:cNvPr id="19" name="円/楕円 28"/>
          <p:cNvSpPr/>
          <p:nvPr/>
        </p:nvSpPr>
        <p:spPr bwMode="auto">
          <a:xfrm>
            <a:off x="3910600" y="2586703"/>
            <a:ext cx="1268956" cy="72008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rPr>
              <a:t>SpW</a:t>
            </a:r>
            <a:endParaRPr kumimoji="1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ゴシック" pitchFamily="49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ea typeface="ＭＳ ゴシック" pitchFamily="49" charset="-128"/>
              </a:rPr>
              <a:t>App</a:t>
            </a:r>
          </a:p>
        </p:txBody>
      </p:sp>
      <p:cxnSp>
        <p:nvCxnSpPr>
          <p:cNvPr id="20" name="直線矢印コネクタ 19"/>
          <p:cNvCxnSpPr>
            <a:stCxn id="11" idx="6"/>
            <a:endCxn id="19" idx="2"/>
          </p:cNvCxnSpPr>
          <p:nvPr/>
        </p:nvCxnSpPr>
        <p:spPr bwMode="auto">
          <a:xfrm>
            <a:off x="2548513" y="2939641"/>
            <a:ext cx="1362087" cy="7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3023034" y="5237008"/>
            <a:ext cx="2108770" cy="30777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SpaceWire</a:t>
            </a:r>
            <a:r>
              <a:rPr lang="ja-JP" altLang="en-US" sz="1400" dirty="0"/>
              <a:t> </a:t>
            </a:r>
            <a:r>
              <a:rPr lang="en-US" altLang="ja-JP" sz="1400" dirty="0"/>
              <a:t>middleware</a:t>
            </a:r>
            <a:endParaRPr kumimoji="1" lang="ja-JP" altLang="en-US" sz="1400" dirty="0"/>
          </a:p>
        </p:txBody>
      </p:sp>
      <p:cxnSp>
        <p:nvCxnSpPr>
          <p:cNvPr id="22" name="直線矢印コネクタ 21"/>
          <p:cNvCxnSpPr/>
          <p:nvPr/>
        </p:nvCxnSpPr>
        <p:spPr bwMode="auto">
          <a:xfrm>
            <a:off x="3968869" y="5548045"/>
            <a:ext cx="0" cy="3197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2180323" y="2289291"/>
            <a:ext cx="29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+mn-ea"/>
                <a:ea typeface="+mn-ea"/>
              </a:rPr>
              <a:t>RMAP, </a:t>
            </a:r>
            <a:r>
              <a:rPr lang="en-US" altLang="ja-JP" sz="1800" dirty="0" err="1">
                <a:latin typeface="+mn-ea"/>
                <a:ea typeface="+mn-ea"/>
              </a:rPr>
              <a:t>SpW</a:t>
            </a:r>
            <a:r>
              <a:rPr lang="en-US" altLang="ja-JP" sz="1800" dirty="0">
                <a:latin typeface="+mn-ea"/>
                <a:ea typeface="+mn-ea"/>
              </a:rPr>
              <a:t>-D, </a:t>
            </a:r>
            <a:r>
              <a:rPr lang="en-US" altLang="ja-JP" sz="1800" dirty="0" err="1">
                <a:latin typeface="+mn-ea"/>
                <a:ea typeface="+mn-ea"/>
              </a:rPr>
              <a:t>SpW</a:t>
            </a:r>
            <a:r>
              <a:rPr lang="en-US" altLang="ja-JP" sz="1800" dirty="0">
                <a:latin typeface="+mn-ea"/>
                <a:ea typeface="+mn-ea"/>
              </a:rPr>
              <a:t>-R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73168" y="3951522"/>
            <a:ext cx="57606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ES</a:t>
            </a:r>
            <a:endParaRPr kumimoji="1" lang="ja-JP" altLang="en-US" sz="1400" dirty="0"/>
          </a:p>
        </p:txBody>
      </p:sp>
      <p:sp>
        <p:nvSpPr>
          <p:cNvPr id="26" name="円/楕円 31"/>
          <p:cNvSpPr/>
          <p:nvPr/>
        </p:nvSpPr>
        <p:spPr bwMode="auto">
          <a:xfrm>
            <a:off x="1649249" y="3178817"/>
            <a:ext cx="1062147" cy="48800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rPr>
              <a:t>SpW</a:t>
            </a:r>
            <a:endParaRPr kumimoji="1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ゴシック" pitchFamily="49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ゴシック" pitchFamily="49" charset="-128"/>
              </a:rPr>
              <a:t>module</a:t>
            </a:r>
            <a:endParaRPr kumimoji="1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ゴシック" pitchFamily="49" charset="-128"/>
            </a:endParaRPr>
          </a:p>
        </p:txBody>
      </p:sp>
      <p:cxnSp>
        <p:nvCxnSpPr>
          <p:cNvPr id="27" name="曲線コネクタ 26"/>
          <p:cNvCxnSpPr>
            <a:stCxn id="26" idx="6"/>
            <a:endCxn id="21" idx="3"/>
          </p:cNvCxnSpPr>
          <p:nvPr/>
        </p:nvCxnSpPr>
        <p:spPr bwMode="auto">
          <a:xfrm>
            <a:off x="2711396" y="3422820"/>
            <a:ext cx="2420408" cy="1968077"/>
          </a:xfrm>
          <a:prstGeom prst="curvedConnector3">
            <a:avLst>
              <a:gd name="adj1" fmla="val 1094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341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SBN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One of the CFS applications</a:t>
            </a:r>
          </a:p>
          <a:p>
            <a:r>
              <a:rPr kumimoji="1" lang="en-US" altLang="ja-JP" sz="2000" dirty="0"/>
              <a:t>Application of inter-processor communication</a:t>
            </a:r>
          </a:p>
          <a:p>
            <a:r>
              <a:rPr kumimoji="1" lang="en-US" altLang="ja-JP" sz="2000" dirty="0"/>
              <a:t>Between lower layer and SBN communication uses socket or file description interface (However can we call own driver IF ?)</a:t>
            </a:r>
          </a:p>
          <a:p>
            <a:r>
              <a:rPr kumimoji="1" lang="en-US" altLang="ja-JP" sz="2000" dirty="0"/>
              <a:t>Any communication protocol can be used</a:t>
            </a:r>
          </a:p>
          <a:p>
            <a:r>
              <a:rPr kumimoji="1" lang="en-US" altLang="ja-JP" sz="2000" dirty="0"/>
              <a:t>SBN has Pub/sub function, and update communication information with peer table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3" y="3770663"/>
            <a:ext cx="4177432" cy="23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3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Todo</a:t>
            </a:r>
            <a:r>
              <a:rPr kumimoji="1" lang="en-US" altLang="ja-JP" dirty="0"/>
              <a:t> with SpaceWire module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/>
              <a:t>Make SpaceWire module in SBN compatible</a:t>
            </a:r>
          </a:p>
          <a:p>
            <a:r>
              <a:rPr kumimoji="1" lang="en-US" altLang="ja-JP" sz="2000" dirty="0"/>
              <a:t>Send and receive the SpaceWire packet with SBN interface</a:t>
            </a:r>
          </a:p>
          <a:p>
            <a:r>
              <a:rPr kumimoji="1" lang="en-US" altLang="ja-JP" sz="2000" dirty="0"/>
              <a:t>Communication between “SpacePi”</a:t>
            </a:r>
          </a:p>
          <a:p>
            <a:pPr lvl="1"/>
            <a:r>
              <a:rPr kumimoji="1" lang="en-US" altLang="ja-JP" sz="2000" dirty="0"/>
              <a:t>Sender : Send the SpaceWire data determined from the CFS apps</a:t>
            </a:r>
          </a:p>
          <a:p>
            <a:pPr lvl="1"/>
            <a:r>
              <a:rPr kumimoji="1" lang="en-US" altLang="ja-JP" sz="2000" dirty="0"/>
              <a:t>Receiver : Wait for reception and check with transmit data</a:t>
            </a:r>
          </a:p>
          <a:p>
            <a:pPr lvl="1"/>
            <a:endParaRPr kumimoji="1" lang="en-US" altLang="ja-JP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1436</Words>
  <Application>Microsoft Macintosh PowerPoint</Application>
  <PresentationFormat>画面に合わせる (4:3)</PresentationFormat>
  <Paragraphs>248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ＭＳ ゴシック</vt:lpstr>
      <vt:lpstr>Arial</vt:lpstr>
      <vt:lpstr>Calibri</vt:lpstr>
      <vt:lpstr>Mangal</vt:lpstr>
      <vt:lpstr>Office Theme</vt:lpstr>
      <vt:lpstr>A case study of implementations of SBN with SpaceWire</vt:lpstr>
      <vt:lpstr>Contents</vt:lpstr>
      <vt:lpstr>Motivation to use cFE</vt:lpstr>
      <vt:lpstr>What are the conditions of spacecraft software platform?</vt:lpstr>
      <vt:lpstr>SBN Build Method and Load Setting</vt:lpstr>
      <vt:lpstr>Status of SBN modules</vt:lpstr>
      <vt:lpstr>Ex. Using CFS App with SpaceWire </vt:lpstr>
      <vt:lpstr>About SBN</vt:lpstr>
      <vt:lpstr>Todo with SpaceWire module</vt:lpstr>
      <vt:lpstr>Space Pi</vt:lpstr>
      <vt:lpstr>Changeset SpaceWire module at SBN 1.10</vt:lpstr>
      <vt:lpstr>Changeset SpaceWire module at SBN 1.10</vt:lpstr>
      <vt:lpstr>Peer/ Net data structure</vt:lpstr>
      <vt:lpstr>Support SpaceWire IF API （IFOperation　Table)</vt:lpstr>
      <vt:lpstr>Demo(sensor data sampling)</vt:lpstr>
      <vt:lpstr>Conclusion</vt:lpstr>
    </vt:vector>
  </TitlesOfParts>
  <Company>NASA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高田光隆</cp:lastModifiedBy>
  <cp:revision>177</cp:revision>
  <dcterms:created xsi:type="dcterms:W3CDTF">2015-06-15T12:13:22Z</dcterms:created>
  <dcterms:modified xsi:type="dcterms:W3CDTF">2018-11-30T05:49:29Z</dcterms:modified>
</cp:coreProperties>
</file>