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notesMasterIdLst>
    <p:notesMasterId r:id="rId20"/>
  </p:notesMasterIdLst>
  <p:sldIdLst>
    <p:sldId id="627" r:id="rId6"/>
    <p:sldId id="589" r:id="rId7"/>
    <p:sldId id="646" r:id="rId8"/>
    <p:sldId id="636" r:id="rId9"/>
    <p:sldId id="644" r:id="rId10"/>
    <p:sldId id="643" r:id="rId11"/>
    <p:sldId id="641" r:id="rId12"/>
    <p:sldId id="631" r:id="rId13"/>
    <p:sldId id="632" r:id="rId14"/>
    <p:sldId id="640" r:id="rId15"/>
    <p:sldId id="645" r:id="rId16"/>
    <p:sldId id="638" r:id="rId17"/>
    <p:sldId id="647" r:id="rId18"/>
    <p:sldId id="648" r:id="rId19"/>
  </p:sldIdLst>
  <p:sldSz cx="9144000" cy="6858000" type="screen4x3"/>
  <p:notesSz cx="6784975" cy="9906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uardo Silva" initials="ES" lastIdx="1" clrIdx="0"/>
  <p:cmAuthor id="2" name="Ulisses Sampaio" initials="US [2]" lastIdx="17" clrIdx="1">
    <p:extLst>
      <p:ext uri="{19B8F6BF-5375-455C-9EA6-DF929625EA0E}">
        <p15:presenceInfo xmlns:p15="http://schemas.microsoft.com/office/powerpoint/2012/main" userId="Ulisses Sampaio" providerId="None"/>
      </p:ext>
    </p:extLst>
  </p:cmAuthor>
  <p:cmAuthor id="3" name="Ulisses Sampaio" initials="US" lastIdx="19" clrIdx="2">
    <p:extLst>
      <p:ext uri="{19B8F6BF-5375-455C-9EA6-DF929625EA0E}">
        <p15:presenceInfo xmlns:p15="http://schemas.microsoft.com/office/powerpoint/2012/main" userId="S-1-5-21-3349396387-1223261435-198571351-13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B5B5"/>
    <a:srgbClr val="5B5B5B"/>
    <a:srgbClr val="A0A0A0"/>
    <a:srgbClr val="757575"/>
    <a:srgbClr val="5A5A5A"/>
    <a:srgbClr val="6E6E6E"/>
    <a:srgbClr val="F5F7D8"/>
    <a:srgbClr val="FBD89C"/>
    <a:srgbClr val="FDEDD1"/>
    <a:srgbClr val="FEEC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5" d="100"/>
          <a:sy n="95" d="100"/>
        </p:scale>
        <p:origin x="438" y="-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61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3338" y="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D7859-5150-4185-8759-832AD762F542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7863" y="4767263"/>
            <a:ext cx="5429250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00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3338" y="9409113"/>
            <a:ext cx="29400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40038-5C73-493A-9C65-74F7F30A79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0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Suggest</a:t>
            </a:r>
            <a:r>
              <a:rPr lang="pt-BR" dirty="0" smtClean="0"/>
              <a:t> for </a:t>
            </a:r>
            <a:r>
              <a:rPr lang="pt-BR" dirty="0" err="1" smtClean="0"/>
              <a:t>this</a:t>
            </a:r>
            <a:r>
              <a:rPr lang="pt-BR" dirty="0" smtClean="0"/>
              <a:t> slide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40038-5C73-493A-9C65-74F7F30A79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72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473710" y="2529000"/>
            <a:ext cx="3600000" cy="1800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pt-BR" noProof="0" dirty="0"/>
              <a:t>Título da agenda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45009" y="5394012"/>
            <a:ext cx="1091966" cy="41549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0">
            <a:spAutoFit/>
          </a:bodyPr>
          <a:lstStyle>
            <a:lvl1pPr marL="0" indent="0" algn="l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None/>
              <a:defRPr sz="21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pt-BR" noProof="0" dirty="0" smtClean="0"/>
              <a:t>Nomes</a:t>
            </a:r>
            <a:endParaRPr lang="pt-BR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45009" y="5948703"/>
            <a:ext cx="2133600" cy="3231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50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A4036DE-184A-4A89-9959-7346DB1737DA}" type="datetime1">
              <a:rPr lang="pt-BR" smtClean="0"/>
              <a:pPr/>
              <a:t>04/12/2018</a:t>
            </a:fld>
            <a:endParaRPr lang="en-US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692000" y="652462"/>
            <a:ext cx="5760000" cy="1800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2366390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929439" y="0"/>
            <a:ext cx="2157412" cy="638175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1" y="0"/>
            <a:ext cx="6319838" cy="6381750"/>
          </a:xfrm>
        </p:spPr>
        <p:txBody>
          <a:bodyPr vert="eaVert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08813" y="6408738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FEC22BB-605A-438F-8FB3-9FE36C7111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001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08813" y="6408738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FEC22BB-605A-438F-8FB3-9FE36C7111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055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08813" y="6408738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FEC22BB-605A-438F-8FB3-9FE36C7111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133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2250" cy="5256212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1850" y="1125538"/>
            <a:ext cx="4033838" cy="5256212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08813" y="6408738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FEC22BB-605A-438F-8FB3-9FE36C7111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089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9" y="792160"/>
            <a:ext cx="3868737" cy="1036639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9" y="1828799"/>
            <a:ext cx="3868737" cy="4360864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792160"/>
            <a:ext cx="3887788" cy="1036639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1828799"/>
            <a:ext cx="3887788" cy="4360864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08813" y="6408738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FEC22BB-605A-438F-8FB3-9FE36C7111FA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51049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08813" y="6408738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FEC22BB-605A-438F-8FB3-9FE36C7111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273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08813" y="6408738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FEC22BB-605A-438F-8FB3-9FE36C7111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025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08813" y="6408738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FEC22BB-605A-438F-8FB3-9FE36C7111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308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08813" y="6408738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FEC22BB-605A-438F-8FB3-9FE36C7111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227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2450" y="0"/>
            <a:ext cx="8534400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dirty="0"/>
              <a:t>Clique para editar o estilo do título </a:t>
            </a:r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1" y="930802"/>
            <a:ext cx="8218488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2000" name="Text Box 6"/>
          <p:cNvSpPr txBox="1">
            <a:spLocks noChangeArrowheads="1"/>
          </p:cNvSpPr>
          <p:nvPr/>
        </p:nvSpPr>
        <p:spPr bwMode="auto">
          <a:xfrm>
            <a:off x="495301" y="6642556"/>
            <a:ext cx="39164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chemeClr val="bg1"/>
                </a:solidFill>
                <a:latin typeface="Arial Narrow" panose="020B0606020202030204" pitchFamily="34" charset="0"/>
              </a:rPr>
              <a:t>This information is property of </a:t>
            </a:r>
            <a:r>
              <a:rPr lang="en-US" sz="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Visiona</a:t>
            </a:r>
            <a:r>
              <a:rPr lang="en-US" sz="800" dirty="0">
                <a:solidFill>
                  <a:schemeClr val="bg1"/>
                </a:solidFill>
                <a:latin typeface="Arial Narrow" panose="020B0606020202030204" pitchFamily="34" charset="0"/>
              </a:rPr>
              <a:t> and cannot be used or reproduced without written permission</a:t>
            </a:r>
            <a:r>
              <a:rPr lang="en-US" sz="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lang="en-US" sz="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25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2" r:id="rId9"/>
    <p:sldLayoutId id="2147483683" r:id="rId10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2">
              <a:lumMod val="75000"/>
              <a:lumOff val="2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9pPr>
    </p:titleStyle>
    <p:bodyStyle>
      <a:lvl1pPr marL="197644" indent="-197644" algn="l" rtl="0" eaLnBrk="1" fontAlgn="base" hangingPunct="1">
        <a:spcBef>
          <a:spcPct val="30000"/>
        </a:spcBef>
        <a:spcAft>
          <a:spcPct val="30000"/>
        </a:spcAft>
        <a:buClr>
          <a:schemeClr val="bg2"/>
        </a:buClr>
        <a:buFont typeface="Wingdings" panose="05000000000000000000" pitchFamily="2" charset="2"/>
        <a:buChar char="§"/>
        <a:defRPr sz="3200" b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534591" indent="-191691" algn="l" rtl="0" eaLnBrk="1" fontAlgn="base" hangingPunct="1">
        <a:spcBef>
          <a:spcPct val="30000"/>
        </a:spcBef>
        <a:spcAft>
          <a:spcPct val="30000"/>
        </a:spcAft>
        <a:buClr>
          <a:schemeClr val="bg2"/>
        </a:buClr>
        <a:buFont typeface="Wingdings" panose="05000000000000000000" pitchFamily="2" charset="2"/>
        <a:buChar char="§"/>
        <a:defRPr sz="2800" b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802481" indent="-116681" algn="l" rtl="0" eaLnBrk="1" fontAlgn="base" hangingPunct="1">
        <a:spcBef>
          <a:spcPct val="30000"/>
        </a:spcBef>
        <a:spcAft>
          <a:spcPct val="30000"/>
        </a:spcAft>
        <a:buClr>
          <a:schemeClr val="bg2"/>
        </a:buClr>
        <a:buFont typeface="Wingdings" panose="05000000000000000000" pitchFamily="2" charset="2"/>
        <a:buChar char="§"/>
        <a:defRPr sz="2400" b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208485" indent="-179785" algn="l" rtl="0" eaLnBrk="1" fontAlgn="base" hangingPunct="1">
        <a:spcBef>
          <a:spcPct val="30000"/>
        </a:spcBef>
        <a:spcAft>
          <a:spcPct val="30000"/>
        </a:spcAft>
        <a:buClr>
          <a:schemeClr val="bg2"/>
        </a:buClr>
        <a:buFont typeface="Wingdings" panose="05000000000000000000" pitchFamily="2" charset="2"/>
        <a:buChar char="§"/>
        <a:defRPr sz="1800" b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1800" b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Email.Contato@visionaespacial.com.br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CADU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smtClean="0"/>
              <a:t>CLTU 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smtClean="0"/>
              <a:t>COSMOS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5009" y="4871498"/>
            <a:ext cx="5226111" cy="415498"/>
          </a:xfrm>
        </p:spPr>
        <p:txBody>
          <a:bodyPr/>
          <a:lstStyle/>
          <a:p>
            <a:r>
              <a:rPr lang="pt-BR" dirty="0" err="1" smtClean="0"/>
              <a:t>Presenter</a:t>
            </a:r>
            <a:r>
              <a:rPr lang="pt-BR" dirty="0" smtClean="0"/>
              <a:t>: Nickollas de Oliveira Aranha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pt-BR" dirty="0" err="1" smtClean="0"/>
              <a:t>Dec</a:t>
            </a:r>
            <a:r>
              <a:rPr lang="pt-BR" dirty="0" smtClean="0"/>
              <a:t> 5, 2018</a:t>
            </a:r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FSW2018</a:t>
            </a:r>
            <a:endParaRPr lang="pt-BR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 bwMode="auto">
          <a:xfrm>
            <a:off x="345009" y="5359467"/>
            <a:ext cx="887775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Font typeface="Wingdings" panose="05000000000000000000" pitchFamily="2" charset="2"/>
              <a:buNone/>
              <a:defRPr sz="2100" b="0" kern="120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34591" indent="-191691" algn="l" rtl="0" eaLnBrk="1" fontAlgn="base" hangingPunct="1"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2481" indent="-116681" algn="l" rtl="0" eaLnBrk="1" fontAlgn="base" hangingPunct="1"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4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208485" indent="-179785" algn="l" rtl="0" eaLnBrk="1" fontAlgn="base" hangingPunct="1"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err="1" smtClean="0"/>
              <a:t>Authors</a:t>
            </a:r>
            <a:r>
              <a:rPr lang="pt-BR" dirty="0" smtClean="0"/>
              <a:t>: Nickollas de Oliveira Aranha, </a:t>
            </a:r>
            <a:r>
              <a:rPr lang="pt-BR" dirty="0" err="1" smtClean="0"/>
              <a:t>Edipo</a:t>
            </a:r>
            <a:r>
              <a:rPr lang="pt-BR" dirty="0" smtClean="0"/>
              <a:t> Crispim Alencar Souza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571500" y="6689912"/>
            <a:ext cx="3724835" cy="168088"/>
          </a:xfrm>
          <a:prstGeom prst="rect">
            <a:avLst/>
          </a:prstGeom>
          <a:gradFill flip="none" rotWithShape="1">
            <a:gsLst>
              <a:gs pos="100000">
                <a:srgbClr val="A0A0A0"/>
              </a:gs>
              <a:gs pos="48000">
                <a:srgbClr val="757575"/>
              </a:gs>
              <a:gs pos="5000">
                <a:srgbClr val="5B5B5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53841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Functions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500312"/>
            <a:ext cx="5943600" cy="185737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71500" y="6689912"/>
            <a:ext cx="3724835" cy="168088"/>
          </a:xfrm>
          <a:prstGeom prst="rect">
            <a:avLst/>
          </a:prstGeom>
          <a:gradFill flip="none" rotWithShape="1">
            <a:gsLst>
              <a:gs pos="100000">
                <a:srgbClr val="B5B5B5"/>
              </a:gs>
              <a:gs pos="48000">
                <a:srgbClr val="757575"/>
              </a:gs>
              <a:gs pos="5000">
                <a:srgbClr val="5B5B5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47208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Github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dirty="0" err="1" smtClean="0"/>
              <a:t>Code</a:t>
            </a:r>
            <a:r>
              <a:rPr lang="pt-BR" sz="2800" dirty="0" smtClean="0"/>
              <a:t> and </a:t>
            </a:r>
            <a:r>
              <a:rPr lang="pt-BR" sz="2800" dirty="0" err="1" smtClean="0"/>
              <a:t>instructions</a:t>
            </a:r>
            <a:r>
              <a:rPr lang="pt-BR" sz="2800" dirty="0" smtClean="0"/>
              <a:t> </a:t>
            </a:r>
            <a:r>
              <a:rPr lang="pt-BR" sz="2800" dirty="0" err="1" smtClean="0"/>
              <a:t>available</a:t>
            </a:r>
            <a:r>
              <a:rPr lang="pt-BR" sz="2800" dirty="0" smtClean="0"/>
              <a:t> </a:t>
            </a:r>
            <a:r>
              <a:rPr lang="pt-BR" sz="2800" dirty="0" err="1" smtClean="0"/>
              <a:t>at</a:t>
            </a:r>
            <a:r>
              <a:rPr lang="pt-BR" sz="2800" dirty="0" smtClean="0"/>
              <a:t>:</a:t>
            </a:r>
          </a:p>
        </p:txBody>
      </p:sp>
      <p:sp>
        <p:nvSpPr>
          <p:cNvPr id="4" name="Retângulo 3"/>
          <p:cNvSpPr/>
          <p:nvPr/>
        </p:nvSpPr>
        <p:spPr>
          <a:xfrm>
            <a:off x="3399513" y="5657393"/>
            <a:ext cx="5314276" cy="400110"/>
          </a:xfrm>
          <a:prstGeom prst="rect">
            <a:avLst/>
          </a:prstGeom>
        </p:spPr>
        <p:txBody>
          <a:bodyPr wrap="none" anchor="b" anchorCtr="0">
            <a:spAutoFit/>
          </a:bodyPr>
          <a:lstStyle/>
          <a:p>
            <a:pPr algn="r"/>
            <a:r>
              <a:rPr lang="pt-BR" sz="2000" dirty="0">
                <a:hlinkClick r:id="rId2"/>
              </a:rPr>
              <a:t>n</a:t>
            </a:r>
            <a:r>
              <a:rPr lang="pt-BR" sz="2000" dirty="0" smtClean="0">
                <a:hlinkClick r:id="rId2"/>
              </a:rPr>
              <a:t>ickollas.aranha@visionaespacial.com.br</a:t>
            </a:r>
            <a:endParaRPr lang="pt-BR" sz="2000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552450" y="3165630"/>
            <a:ext cx="8161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github.com/</a:t>
            </a:r>
            <a:r>
              <a:rPr lang="pt-BR" sz="2400" b="1" dirty="0" err="1" smtClean="0"/>
              <a:t>edipovisiona</a:t>
            </a:r>
            <a:r>
              <a:rPr lang="pt-BR" sz="2400" b="1" dirty="0" smtClean="0"/>
              <a:t>/</a:t>
            </a:r>
            <a:r>
              <a:rPr lang="pt-BR" sz="2400" b="1" dirty="0" err="1" smtClean="0"/>
              <a:t>cadu-cltu</a:t>
            </a:r>
            <a:endParaRPr lang="pt-BR" sz="2400" b="1" dirty="0"/>
          </a:p>
        </p:txBody>
      </p:sp>
      <p:sp>
        <p:nvSpPr>
          <p:cNvPr id="6" name="Retângulo 5"/>
          <p:cNvSpPr/>
          <p:nvPr/>
        </p:nvSpPr>
        <p:spPr>
          <a:xfrm>
            <a:off x="571500" y="6689912"/>
            <a:ext cx="3724835" cy="168088"/>
          </a:xfrm>
          <a:prstGeom prst="rect">
            <a:avLst/>
          </a:prstGeom>
          <a:gradFill flip="none" rotWithShape="1">
            <a:gsLst>
              <a:gs pos="100000">
                <a:srgbClr val="B5B5B5"/>
              </a:gs>
              <a:gs pos="48000">
                <a:srgbClr val="757575"/>
              </a:gs>
              <a:gs pos="5000">
                <a:srgbClr val="5B5B5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7732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Final </a:t>
            </a:r>
            <a:r>
              <a:rPr lang="pt-BR" dirty="0" err="1" smtClean="0"/>
              <a:t>Remarks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FSW 2017: CFDP </a:t>
            </a:r>
            <a:r>
              <a:rPr lang="pt-BR" sz="2800" dirty="0" err="1" smtClean="0"/>
              <a:t>Engine</a:t>
            </a:r>
            <a:r>
              <a:rPr lang="pt-BR" sz="2800" dirty="0" smtClean="0"/>
              <a:t> </a:t>
            </a:r>
            <a:r>
              <a:rPr lang="pt-BR" sz="2800" dirty="0" err="1" smtClean="0"/>
              <a:t>on</a:t>
            </a:r>
            <a:r>
              <a:rPr lang="pt-BR" sz="2800" dirty="0" smtClean="0"/>
              <a:t> COSMOS</a:t>
            </a:r>
          </a:p>
          <a:p>
            <a:r>
              <a:rPr lang="pt-BR" sz="2800" dirty="0" smtClean="0"/>
              <a:t>FSW 2019 (</a:t>
            </a:r>
            <a:r>
              <a:rPr lang="pt-BR" sz="2800" dirty="0" err="1" smtClean="0"/>
              <a:t>planned</a:t>
            </a:r>
            <a:r>
              <a:rPr lang="pt-BR" sz="2800" dirty="0" smtClean="0"/>
              <a:t>): </a:t>
            </a:r>
            <a:r>
              <a:rPr lang="pt-BR" sz="2800" dirty="0" err="1" smtClean="0"/>
              <a:t>cFS</a:t>
            </a:r>
            <a:r>
              <a:rPr lang="pt-BR" sz="2800" dirty="0" smtClean="0"/>
              <a:t> use in a </a:t>
            </a:r>
            <a:r>
              <a:rPr lang="pt-BR" sz="2800" dirty="0" err="1" smtClean="0"/>
              <a:t>CubeSat</a:t>
            </a:r>
            <a:r>
              <a:rPr lang="pt-BR" sz="2800" dirty="0" smtClean="0"/>
              <a:t> </a:t>
            </a:r>
            <a:r>
              <a:rPr lang="pt-BR" sz="2800" dirty="0" err="1" smtClean="0"/>
              <a:t>mission</a:t>
            </a:r>
            <a:r>
              <a:rPr lang="pt-BR" sz="2800" dirty="0" smtClean="0"/>
              <a:t> (TBC)</a:t>
            </a:r>
          </a:p>
          <a:p>
            <a:endParaRPr lang="pt-BR" sz="2800" dirty="0" smtClean="0"/>
          </a:p>
          <a:p>
            <a:endParaRPr lang="pt-BR" sz="2800" dirty="0" smtClean="0"/>
          </a:p>
          <a:p>
            <a:endParaRPr lang="pt-BR" sz="2800" dirty="0" smtClean="0"/>
          </a:p>
        </p:txBody>
      </p:sp>
      <p:sp>
        <p:nvSpPr>
          <p:cNvPr id="4" name="Retângulo 3"/>
          <p:cNvSpPr/>
          <p:nvPr/>
        </p:nvSpPr>
        <p:spPr>
          <a:xfrm>
            <a:off x="571500" y="6689912"/>
            <a:ext cx="3724835" cy="168088"/>
          </a:xfrm>
          <a:prstGeom prst="rect">
            <a:avLst/>
          </a:prstGeom>
          <a:gradFill flip="none" rotWithShape="1">
            <a:gsLst>
              <a:gs pos="100000">
                <a:srgbClr val="B5B5B5"/>
              </a:gs>
              <a:gs pos="48000">
                <a:srgbClr val="757575"/>
              </a:gs>
              <a:gs pos="5000">
                <a:srgbClr val="5B5B5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34365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Special</a:t>
            </a:r>
            <a:r>
              <a:rPr lang="pt-BR" dirty="0" smtClean="0"/>
              <a:t> </a:t>
            </a:r>
            <a:r>
              <a:rPr lang="pt-BR" dirty="0" err="1" smtClean="0"/>
              <a:t>Thanks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David </a:t>
            </a:r>
            <a:r>
              <a:rPr lang="en-US" dirty="0" err="1" smtClean="0"/>
              <a:t>McComas</a:t>
            </a:r>
            <a:r>
              <a:rPr lang="en-US" dirty="0"/>
              <a:t> (NASA GSFC)</a:t>
            </a:r>
            <a:endParaRPr lang="en-US" dirty="0" smtClean="0"/>
          </a:p>
          <a:p>
            <a:r>
              <a:rPr lang="en-US" dirty="0" smtClean="0"/>
              <a:t> Alan Cudmore </a:t>
            </a:r>
            <a:r>
              <a:rPr lang="en-US" dirty="0"/>
              <a:t>(NASA GSFC)</a:t>
            </a:r>
            <a:endParaRPr lang="en-US" dirty="0" smtClean="0"/>
          </a:p>
          <a:p>
            <a:r>
              <a:rPr lang="en-US" dirty="0" smtClean="0"/>
              <a:t>Jason Thomas </a:t>
            </a:r>
            <a:r>
              <a:rPr lang="en-US" dirty="0"/>
              <a:t>(Ball Aerospace)</a:t>
            </a:r>
          </a:p>
          <a:p>
            <a:r>
              <a:rPr lang="en-US" dirty="0" smtClean="0"/>
              <a:t> Ryan </a:t>
            </a:r>
            <a:r>
              <a:rPr lang="en-US" dirty="0"/>
              <a:t>Melton (Ball Aerospace)</a:t>
            </a:r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71500" y="6689912"/>
            <a:ext cx="3724835" cy="168088"/>
          </a:xfrm>
          <a:prstGeom prst="rect">
            <a:avLst/>
          </a:prstGeom>
          <a:gradFill flip="none" rotWithShape="1">
            <a:gsLst>
              <a:gs pos="100000">
                <a:srgbClr val="B5B5B5"/>
              </a:gs>
              <a:gs pos="48000">
                <a:srgbClr val="757575"/>
              </a:gs>
              <a:gs pos="5000">
                <a:srgbClr val="5B5B5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50878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CADU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smtClean="0"/>
              <a:t>CLTU 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smtClean="0"/>
              <a:t>COSMOS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5009" y="4871498"/>
            <a:ext cx="5226111" cy="415498"/>
          </a:xfrm>
        </p:spPr>
        <p:txBody>
          <a:bodyPr/>
          <a:lstStyle/>
          <a:p>
            <a:r>
              <a:rPr lang="pt-BR" dirty="0" err="1" smtClean="0"/>
              <a:t>Presenter</a:t>
            </a:r>
            <a:r>
              <a:rPr lang="pt-BR" dirty="0" smtClean="0"/>
              <a:t>: Nickollas de Oliveira Aranha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pt-BR" dirty="0" err="1" smtClean="0"/>
              <a:t>Dec</a:t>
            </a:r>
            <a:r>
              <a:rPr lang="pt-BR" dirty="0" smtClean="0"/>
              <a:t> 5, 2018</a:t>
            </a:r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THANK YOU!</a:t>
            </a:r>
            <a:endParaRPr lang="pt-BR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 bwMode="auto">
          <a:xfrm>
            <a:off x="345009" y="5359467"/>
            <a:ext cx="887775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Font typeface="Wingdings" panose="05000000000000000000" pitchFamily="2" charset="2"/>
              <a:buNone/>
              <a:defRPr sz="2100" b="0" kern="120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34591" indent="-191691" algn="l" rtl="0" eaLnBrk="1" fontAlgn="base" hangingPunct="1"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2481" indent="-116681" algn="l" rtl="0" eaLnBrk="1" fontAlgn="base" hangingPunct="1"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4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208485" indent="-179785" algn="l" rtl="0" eaLnBrk="1" fontAlgn="base" hangingPunct="1"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err="1" smtClean="0"/>
              <a:t>Authors</a:t>
            </a:r>
            <a:r>
              <a:rPr lang="pt-BR" dirty="0" smtClean="0"/>
              <a:t>: Nickollas de Oliveira Aranha, </a:t>
            </a:r>
            <a:r>
              <a:rPr lang="pt-BR" dirty="0" err="1" smtClean="0"/>
              <a:t>Edipo</a:t>
            </a:r>
            <a:r>
              <a:rPr lang="pt-BR" dirty="0" smtClean="0"/>
              <a:t> Crispim Alencar Souza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571500" y="6689912"/>
            <a:ext cx="3724835" cy="168088"/>
          </a:xfrm>
          <a:prstGeom prst="rect">
            <a:avLst/>
          </a:prstGeom>
          <a:gradFill flip="none" rotWithShape="1">
            <a:gsLst>
              <a:gs pos="100000">
                <a:srgbClr val="A0A0A0"/>
              </a:gs>
              <a:gs pos="48000">
                <a:srgbClr val="757575"/>
              </a:gs>
              <a:gs pos="5000">
                <a:srgbClr val="5B5B5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10460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err="1" smtClean="0"/>
              <a:t>Institutional</a:t>
            </a:r>
            <a:endParaRPr lang="pt-BR" sz="2800" dirty="0" smtClean="0"/>
          </a:p>
          <a:p>
            <a:r>
              <a:rPr lang="pt-BR" sz="2800" dirty="0" err="1"/>
              <a:t>Introduction</a:t>
            </a:r>
            <a:endParaRPr lang="pt-BR" sz="2800" dirty="0"/>
          </a:p>
          <a:p>
            <a:r>
              <a:rPr lang="pt-BR" sz="2800" dirty="0" err="1" smtClean="0"/>
              <a:t>Development</a:t>
            </a:r>
            <a:endParaRPr lang="pt-BR" sz="2800" dirty="0"/>
          </a:p>
          <a:p>
            <a:r>
              <a:rPr lang="pt-BR" sz="2800" dirty="0" err="1" smtClean="0"/>
              <a:t>Functions</a:t>
            </a:r>
            <a:endParaRPr lang="pt-BR" sz="2800" dirty="0" smtClean="0"/>
          </a:p>
          <a:p>
            <a:r>
              <a:rPr lang="pt-BR" sz="2800" dirty="0" err="1" smtClean="0"/>
              <a:t>Github</a:t>
            </a:r>
            <a:endParaRPr lang="pt-BR" sz="2800" dirty="0" smtClean="0"/>
          </a:p>
          <a:p>
            <a:r>
              <a:rPr lang="pt-BR" sz="2800" dirty="0" smtClean="0"/>
              <a:t>Final </a:t>
            </a:r>
            <a:r>
              <a:rPr lang="pt-BR" sz="2800" dirty="0" err="1" smtClean="0"/>
              <a:t>Remarks</a:t>
            </a:r>
            <a:endParaRPr lang="pt-BR" sz="2800" dirty="0" smtClean="0"/>
          </a:p>
          <a:p>
            <a:r>
              <a:rPr lang="pt-BR" sz="2800" dirty="0" err="1" smtClean="0"/>
              <a:t>Thanks</a:t>
            </a:r>
            <a:endParaRPr lang="pt-BR" sz="2800" dirty="0" smtClean="0"/>
          </a:p>
        </p:txBody>
      </p:sp>
      <p:sp>
        <p:nvSpPr>
          <p:cNvPr id="4" name="Retângulo 3"/>
          <p:cNvSpPr/>
          <p:nvPr/>
        </p:nvSpPr>
        <p:spPr>
          <a:xfrm>
            <a:off x="571500" y="6689912"/>
            <a:ext cx="3724835" cy="168088"/>
          </a:xfrm>
          <a:prstGeom prst="rect">
            <a:avLst/>
          </a:prstGeom>
          <a:gradFill flip="none" rotWithShape="1">
            <a:gsLst>
              <a:gs pos="100000">
                <a:srgbClr val="B5B5B5"/>
              </a:gs>
              <a:gs pos="48000">
                <a:srgbClr val="757575"/>
              </a:gs>
              <a:gs pos="5000">
                <a:srgbClr val="5B5B5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27179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Institutional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2450" y="1118749"/>
            <a:ext cx="4162253" cy="1926698"/>
          </a:xfrm>
        </p:spPr>
        <p:txBody>
          <a:bodyPr>
            <a:normAutofit/>
          </a:bodyPr>
          <a:lstStyle/>
          <a:p>
            <a:r>
              <a:rPr lang="pt-BR" sz="2400" dirty="0"/>
              <a:t>Joint-venture Space </a:t>
            </a:r>
            <a:r>
              <a:rPr lang="pt-BR" sz="2400" dirty="0" err="1" smtClean="0"/>
              <a:t>Start-Up</a:t>
            </a:r>
            <a:r>
              <a:rPr lang="pt-BR" sz="2400" dirty="0" smtClean="0"/>
              <a:t> </a:t>
            </a:r>
            <a:r>
              <a:rPr lang="pt-BR" sz="2400" dirty="0" err="1"/>
              <a:t>company</a:t>
            </a:r>
            <a:r>
              <a:rPr lang="pt-BR" sz="2400" dirty="0"/>
              <a:t> </a:t>
            </a:r>
            <a:r>
              <a:rPr lang="pt-BR" sz="2400" dirty="0" err="1"/>
              <a:t>located</a:t>
            </a:r>
            <a:r>
              <a:rPr lang="pt-BR" sz="2400" dirty="0"/>
              <a:t> in São Paulo, </a:t>
            </a:r>
            <a:r>
              <a:rPr lang="pt-BR" sz="2400" dirty="0" err="1" smtClean="0"/>
              <a:t>Brazil</a:t>
            </a:r>
            <a:r>
              <a:rPr lang="pt-BR" sz="2400" dirty="0" smtClean="0"/>
              <a:t>.</a:t>
            </a:r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3"/>
          <a:srcRect l="12110" t="17445" r="12784" b="17445"/>
          <a:stretch/>
        </p:blipFill>
        <p:spPr>
          <a:xfrm>
            <a:off x="5378483" y="4631092"/>
            <a:ext cx="3135679" cy="15290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Retângulo 6"/>
          <p:cNvSpPr/>
          <p:nvPr/>
        </p:nvSpPr>
        <p:spPr>
          <a:xfrm>
            <a:off x="4935682" y="1118749"/>
            <a:ext cx="385744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dirty="0" err="1"/>
              <a:t>Founded</a:t>
            </a:r>
            <a:r>
              <a:rPr lang="pt-BR" sz="2400" dirty="0"/>
              <a:t> in </a:t>
            </a:r>
            <a:r>
              <a:rPr lang="pt-BR" sz="2400" dirty="0" smtClean="0"/>
              <a:t>2012</a:t>
            </a:r>
            <a:endParaRPr lang="pt-BR" sz="2400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dirty="0" err="1"/>
              <a:t>Employees</a:t>
            </a:r>
            <a:r>
              <a:rPr lang="pt-BR" sz="2400" dirty="0"/>
              <a:t>: ~</a:t>
            </a:r>
            <a:r>
              <a:rPr lang="pt-BR" sz="2400" dirty="0" smtClean="0"/>
              <a:t>60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000" i="1" dirty="0" smtClean="0"/>
              <a:t>50</a:t>
            </a:r>
            <a:r>
              <a:rPr lang="pt-BR" sz="2000" i="1" dirty="0"/>
              <a:t>% </a:t>
            </a:r>
            <a:r>
              <a:rPr lang="pt-BR" sz="2000" i="1" dirty="0" err="1" smtClean="0"/>
              <a:t>engineers</a:t>
            </a:r>
            <a:endParaRPr lang="pt-BR" sz="2000" i="1" dirty="0" smtClean="0"/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000" i="1" dirty="0"/>
              <a:t>3 </a:t>
            </a:r>
            <a:r>
              <a:rPr lang="pt-BR" sz="2000" i="1" dirty="0" err="1"/>
              <a:t>engineers</a:t>
            </a:r>
            <a:r>
              <a:rPr lang="pt-BR" sz="2000" i="1" dirty="0"/>
              <a:t> </a:t>
            </a:r>
            <a:r>
              <a:rPr lang="pt-BR" sz="2000" i="1" dirty="0" err="1"/>
              <a:t>allocated</a:t>
            </a:r>
            <a:r>
              <a:rPr lang="pt-BR" sz="2000" i="1" dirty="0"/>
              <a:t> </a:t>
            </a:r>
            <a:r>
              <a:rPr lang="pt-BR" sz="2000" i="1" dirty="0" err="1"/>
              <a:t>to</a:t>
            </a:r>
            <a:r>
              <a:rPr lang="pt-BR" sz="2000" i="1" dirty="0"/>
              <a:t> FSW </a:t>
            </a:r>
            <a:r>
              <a:rPr lang="pt-BR" sz="2000" i="1" dirty="0" err="1"/>
              <a:t>and</a:t>
            </a:r>
            <a:r>
              <a:rPr lang="pt-BR" sz="2000" i="1" dirty="0"/>
              <a:t> </a:t>
            </a:r>
            <a:r>
              <a:rPr lang="pt-BR" sz="2000" i="1" dirty="0" smtClean="0"/>
              <a:t>GSW</a:t>
            </a:r>
            <a:endParaRPr lang="pt-BR" sz="2000" i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 err="1"/>
              <a:t>Main</a:t>
            </a:r>
            <a:r>
              <a:rPr lang="pt-BR" sz="2400" dirty="0"/>
              <a:t> Project: SGDC   </a:t>
            </a:r>
            <a:r>
              <a:rPr lang="pt-BR" sz="2000" i="1" dirty="0"/>
              <a:t>(GEO </a:t>
            </a:r>
            <a:r>
              <a:rPr lang="pt-BR" sz="2000" i="1" dirty="0" err="1"/>
              <a:t>telecom</a:t>
            </a:r>
            <a:r>
              <a:rPr lang="pt-BR" sz="2000" i="1" dirty="0"/>
              <a:t> Ka-Band </a:t>
            </a:r>
            <a:r>
              <a:rPr lang="pt-BR" sz="2000" i="1" dirty="0" err="1"/>
              <a:t>spacecraft</a:t>
            </a:r>
            <a:r>
              <a:rPr lang="pt-BR" sz="2000" i="1" dirty="0"/>
              <a:t> </a:t>
            </a:r>
            <a:r>
              <a:rPr lang="pt-BR" sz="2000" i="1" dirty="0" err="1"/>
              <a:t>launched</a:t>
            </a:r>
            <a:r>
              <a:rPr lang="pt-BR" sz="2000" i="1" dirty="0"/>
              <a:t> in May, 2017)</a:t>
            </a:r>
          </a:p>
        </p:txBody>
      </p:sp>
      <p:sp>
        <p:nvSpPr>
          <p:cNvPr id="8" name="Arredondar Retângulo em um Canto Diagonal 7"/>
          <p:cNvSpPr/>
          <p:nvPr/>
        </p:nvSpPr>
        <p:spPr>
          <a:xfrm>
            <a:off x="720923" y="3025715"/>
            <a:ext cx="3168652" cy="3291306"/>
          </a:xfrm>
          <a:prstGeom prst="round2DiagRect">
            <a:avLst/>
          </a:prstGeom>
          <a:solidFill>
            <a:srgbClr val="FEF8E8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 descr="Resultado de imagem para embraer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92" y="3219475"/>
            <a:ext cx="2238188" cy="45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sultado de imagem para telebra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094" y="4954358"/>
            <a:ext cx="1734503" cy="34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3172023" y="3290572"/>
            <a:ext cx="6543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i="1" dirty="0" smtClean="0"/>
              <a:t>(51%)</a:t>
            </a:r>
            <a:endParaRPr lang="pt-BR" sz="1400" i="1" dirty="0"/>
          </a:p>
        </p:txBody>
      </p:sp>
      <p:pic>
        <p:nvPicPr>
          <p:cNvPr id="12" name="Picture 6" descr="Resultado de imagem para embraer fundo branco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449" y="3709362"/>
            <a:ext cx="1532197" cy="92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Resultado de imagem para network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103" y="5424415"/>
            <a:ext cx="1268888" cy="89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3172023" y="4971462"/>
            <a:ext cx="6543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i="1" dirty="0" smtClean="0"/>
              <a:t>(49%)</a:t>
            </a:r>
            <a:endParaRPr lang="pt-BR" sz="1400" i="1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720923" y="4695208"/>
            <a:ext cx="3168652" cy="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571500" y="6689912"/>
            <a:ext cx="3724835" cy="168088"/>
          </a:xfrm>
          <a:prstGeom prst="rect">
            <a:avLst/>
          </a:prstGeom>
          <a:gradFill flip="none" rotWithShape="1">
            <a:gsLst>
              <a:gs pos="100000">
                <a:srgbClr val="B5B5B5"/>
              </a:gs>
              <a:gs pos="48000">
                <a:srgbClr val="757575"/>
              </a:gs>
              <a:gs pos="5000">
                <a:srgbClr val="5B5B5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1595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Introduction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CCSDS</a:t>
            </a:r>
          </a:p>
          <a:p>
            <a:r>
              <a:rPr lang="pt-BR" dirty="0" err="1" smtClean="0"/>
              <a:t>Channel</a:t>
            </a:r>
            <a:r>
              <a:rPr lang="pt-BR" dirty="0" smtClean="0"/>
              <a:t> Access Data Unit</a:t>
            </a:r>
          </a:p>
          <a:p>
            <a:r>
              <a:rPr lang="pt-BR" dirty="0" smtClean="0"/>
              <a:t>Communications Link </a:t>
            </a:r>
            <a:r>
              <a:rPr lang="pt-BR" dirty="0" err="1" smtClean="0"/>
              <a:t>Transmission</a:t>
            </a:r>
            <a:r>
              <a:rPr lang="pt-BR" dirty="0" smtClean="0"/>
              <a:t> Unit</a:t>
            </a:r>
          </a:p>
          <a:p>
            <a:pPr marL="0" indent="0">
              <a:buNone/>
            </a:pPr>
            <a:r>
              <a:rPr lang="pt-BR" b="1" dirty="0" smtClean="0"/>
              <a:t>COSMOS</a:t>
            </a:r>
          </a:p>
          <a:p>
            <a:r>
              <a:rPr lang="en-US" dirty="0" smtClean="0"/>
              <a:t>User Interface for command and control of embedded </a:t>
            </a:r>
            <a:r>
              <a:rPr lang="en-US" dirty="0"/>
              <a:t>systems</a:t>
            </a:r>
            <a:r>
              <a:rPr lang="en-US" dirty="0" smtClean="0"/>
              <a:t>.</a:t>
            </a:r>
          </a:p>
        </p:txBody>
      </p:sp>
      <p:pic>
        <p:nvPicPr>
          <p:cNvPr id="1028" name="Picture 4" descr="https://cosmosrb.com/img/COSM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17" y="5161276"/>
            <a:ext cx="3267133" cy="73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public.ccsds.org/outreach/images/logos/CCSDS%20Logo%20Horizontal/4-Color/ccsdslogo-horiz-4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866" y="5344453"/>
            <a:ext cx="2749171" cy="54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571500" y="6689912"/>
            <a:ext cx="3724835" cy="168088"/>
          </a:xfrm>
          <a:prstGeom prst="rect">
            <a:avLst/>
          </a:prstGeom>
          <a:gradFill flip="none" rotWithShape="1">
            <a:gsLst>
              <a:gs pos="100000">
                <a:srgbClr val="B5B5B5"/>
              </a:gs>
              <a:gs pos="48000">
                <a:srgbClr val="757575"/>
              </a:gs>
              <a:gs pos="5000">
                <a:srgbClr val="5B5B5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32047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Introduction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7388"/>
            <a:ext cx="8959479" cy="455143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71500" y="6689912"/>
            <a:ext cx="3724835" cy="168088"/>
          </a:xfrm>
          <a:prstGeom prst="rect">
            <a:avLst/>
          </a:prstGeom>
          <a:gradFill flip="none" rotWithShape="1">
            <a:gsLst>
              <a:gs pos="100000">
                <a:srgbClr val="B5B5B5"/>
              </a:gs>
              <a:gs pos="48000">
                <a:srgbClr val="757575"/>
              </a:gs>
              <a:gs pos="5000">
                <a:srgbClr val="5B5B5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98888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Introduction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162085"/>
            <a:ext cx="8734991" cy="4719937"/>
          </a:xfrm>
          <a:prstGeom prst="corner">
            <a:avLst>
              <a:gd name="adj1" fmla="val 46335"/>
              <a:gd name="adj2" fmla="val 132030"/>
            </a:avLst>
          </a:prstGeom>
        </p:spPr>
      </p:pic>
      <p:sp>
        <p:nvSpPr>
          <p:cNvPr id="4" name="Retângulo 3"/>
          <p:cNvSpPr/>
          <p:nvPr/>
        </p:nvSpPr>
        <p:spPr>
          <a:xfrm>
            <a:off x="571500" y="6689912"/>
            <a:ext cx="3724835" cy="168088"/>
          </a:xfrm>
          <a:prstGeom prst="rect">
            <a:avLst/>
          </a:prstGeom>
          <a:gradFill flip="none" rotWithShape="1">
            <a:gsLst>
              <a:gs pos="100000">
                <a:srgbClr val="B5B5B5"/>
              </a:gs>
              <a:gs pos="48000">
                <a:srgbClr val="757575"/>
              </a:gs>
              <a:gs pos="5000">
                <a:srgbClr val="5B5B5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72347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Development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1" y="930802"/>
            <a:ext cx="8386232" cy="5256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err="1" smtClean="0"/>
              <a:t>Architecture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</p:txBody>
      </p:sp>
      <p:sp>
        <p:nvSpPr>
          <p:cNvPr id="4" name="Retângulo 3"/>
          <p:cNvSpPr/>
          <p:nvPr/>
        </p:nvSpPr>
        <p:spPr>
          <a:xfrm>
            <a:off x="3423393" y="2454981"/>
            <a:ext cx="2211287" cy="1351006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999089" y="1812430"/>
            <a:ext cx="5642404" cy="4143633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999088" y="1818137"/>
            <a:ext cx="2069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COSMOS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423394" y="2471563"/>
            <a:ext cx="2069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Read</a:t>
            </a:r>
            <a:r>
              <a:rPr lang="pt-BR" dirty="0" smtClean="0"/>
              <a:t> </a:t>
            </a:r>
            <a:r>
              <a:rPr lang="pt-BR" dirty="0" err="1" smtClean="0"/>
              <a:t>Protocols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3570187" y="3151043"/>
            <a:ext cx="845293" cy="406651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3512521" y="3171780"/>
            <a:ext cx="953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CADU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4524176" y="3151043"/>
            <a:ext cx="984879" cy="406651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4524176" y="3171780"/>
            <a:ext cx="98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CCSDS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3423393" y="4179597"/>
            <a:ext cx="2211287" cy="1351006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3423394" y="4196179"/>
            <a:ext cx="2069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Write </a:t>
            </a:r>
            <a:r>
              <a:rPr lang="pt-BR" dirty="0" err="1" smtClean="0"/>
              <a:t>Protocols</a:t>
            </a:r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3570187" y="4875659"/>
            <a:ext cx="845293" cy="406651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3570187" y="4896396"/>
            <a:ext cx="845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CLTU</a:t>
            </a: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4524176" y="4875659"/>
            <a:ext cx="984879" cy="406651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4524176" y="4896396"/>
            <a:ext cx="98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CCSDS</a:t>
            </a:r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6090249" y="2474364"/>
            <a:ext cx="2223646" cy="3075622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6098258" y="2471563"/>
            <a:ext cx="2069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CMD/TLM Server</a:t>
            </a:r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10577" y="1812430"/>
            <a:ext cx="2069184" cy="4135289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510576" y="1818137"/>
            <a:ext cx="2069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Spacecraft</a:t>
            </a:r>
            <a:endParaRPr lang="pt-BR" dirty="0"/>
          </a:p>
        </p:txBody>
      </p:sp>
      <p:cxnSp>
        <p:nvCxnSpPr>
          <p:cNvPr id="37" name="Conector de seta reta 36"/>
          <p:cNvCxnSpPr/>
          <p:nvPr/>
        </p:nvCxnSpPr>
        <p:spPr>
          <a:xfrm flipH="1">
            <a:off x="2576649" y="5078984"/>
            <a:ext cx="84363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Conector de seta reta 37"/>
          <p:cNvCxnSpPr/>
          <p:nvPr/>
        </p:nvCxnSpPr>
        <p:spPr>
          <a:xfrm>
            <a:off x="2576649" y="3354368"/>
            <a:ext cx="84487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>
            <a:off x="5634680" y="3354368"/>
            <a:ext cx="45556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/>
          <p:nvPr/>
        </p:nvCxnSpPr>
        <p:spPr>
          <a:xfrm flipH="1">
            <a:off x="5634680" y="5078984"/>
            <a:ext cx="45557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tângulo 47"/>
          <p:cNvSpPr/>
          <p:nvPr/>
        </p:nvSpPr>
        <p:spPr>
          <a:xfrm>
            <a:off x="649818" y="2454982"/>
            <a:ext cx="1650712" cy="3075622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CaixaDeTexto 48"/>
          <p:cNvSpPr txBox="1"/>
          <p:nvPr/>
        </p:nvSpPr>
        <p:spPr>
          <a:xfrm>
            <a:off x="649816" y="2471563"/>
            <a:ext cx="799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cFS</a:t>
            </a:r>
            <a:endParaRPr lang="pt-BR" dirty="0"/>
          </a:p>
        </p:txBody>
      </p:sp>
      <p:sp>
        <p:nvSpPr>
          <p:cNvPr id="50" name="Retângulo 49"/>
          <p:cNvSpPr/>
          <p:nvPr/>
        </p:nvSpPr>
        <p:spPr>
          <a:xfrm>
            <a:off x="1118143" y="4496188"/>
            <a:ext cx="662287" cy="582796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CaixaDeTexto 50"/>
          <p:cNvSpPr txBox="1"/>
          <p:nvPr/>
        </p:nvSpPr>
        <p:spPr>
          <a:xfrm>
            <a:off x="1118143" y="4602699"/>
            <a:ext cx="66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CI</a:t>
            </a:r>
            <a:endParaRPr lang="pt-BR" dirty="0"/>
          </a:p>
        </p:txBody>
      </p:sp>
      <p:sp>
        <p:nvSpPr>
          <p:cNvPr id="52" name="Retângulo 51"/>
          <p:cNvSpPr/>
          <p:nvPr/>
        </p:nvSpPr>
        <p:spPr>
          <a:xfrm>
            <a:off x="1118143" y="3059119"/>
            <a:ext cx="662287" cy="582796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CaixaDeTexto 52"/>
          <p:cNvSpPr txBox="1"/>
          <p:nvPr/>
        </p:nvSpPr>
        <p:spPr>
          <a:xfrm>
            <a:off x="1118143" y="3165630"/>
            <a:ext cx="66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TO</a:t>
            </a:r>
            <a:endParaRPr lang="pt-BR" dirty="0"/>
          </a:p>
        </p:txBody>
      </p:sp>
      <p:sp>
        <p:nvSpPr>
          <p:cNvPr id="54" name="Retângulo 53"/>
          <p:cNvSpPr/>
          <p:nvPr/>
        </p:nvSpPr>
        <p:spPr>
          <a:xfrm>
            <a:off x="6510968" y="3600155"/>
            <a:ext cx="1456582" cy="1371876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CaixaDeTexto 54"/>
          <p:cNvSpPr txBox="1"/>
          <p:nvPr/>
        </p:nvSpPr>
        <p:spPr>
          <a:xfrm>
            <a:off x="6552386" y="3962927"/>
            <a:ext cx="137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Handles</a:t>
            </a:r>
            <a:r>
              <a:rPr lang="pt-BR" dirty="0" smtClean="0"/>
              <a:t> Data</a:t>
            </a:r>
            <a:endParaRPr lang="pt-BR" dirty="0"/>
          </a:p>
        </p:txBody>
      </p:sp>
      <p:sp>
        <p:nvSpPr>
          <p:cNvPr id="34" name="Retângulo 33"/>
          <p:cNvSpPr/>
          <p:nvPr/>
        </p:nvSpPr>
        <p:spPr>
          <a:xfrm>
            <a:off x="571500" y="6689912"/>
            <a:ext cx="3724835" cy="168088"/>
          </a:xfrm>
          <a:prstGeom prst="rect">
            <a:avLst/>
          </a:prstGeom>
          <a:gradFill flip="none" rotWithShape="1">
            <a:gsLst>
              <a:gs pos="100000">
                <a:srgbClr val="B5B5B5"/>
              </a:gs>
              <a:gs pos="48000">
                <a:srgbClr val="757575"/>
              </a:gs>
              <a:gs pos="5000">
                <a:srgbClr val="5B5B5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68091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cFE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t-BR" sz="2800" dirty="0" err="1" smtClean="0"/>
              <a:t>cFE</a:t>
            </a:r>
            <a:r>
              <a:rPr lang="pt-BR" sz="2800" dirty="0" smtClean="0"/>
              <a:t> </a:t>
            </a:r>
            <a:r>
              <a:rPr lang="pt-BR" sz="2800" dirty="0" err="1"/>
              <a:t>version</a:t>
            </a:r>
            <a:r>
              <a:rPr lang="pt-BR" sz="2800" dirty="0"/>
              <a:t> 6.5.0.0</a:t>
            </a:r>
          </a:p>
          <a:p>
            <a:r>
              <a:rPr lang="pt-BR" sz="2800" dirty="0"/>
              <a:t>OSAL 4.2.0.0</a:t>
            </a:r>
          </a:p>
          <a:p>
            <a:r>
              <a:rPr lang="pt-BR" sz="2800" dirty="0"/>
              <a:t>PSP </a:t>
            </a:r>
            <a:r>
              <a:rPr lang="pt-BR" sz="2800" dirty="0" smtClean="0"/>
              <a:t>1.3.0.0</a:t>
            </a:r>
          </a:p>
          <a:p>
            <a:r>
              <a:rPr lang="pt-BR" sz="2800" dirty="0" smtClean="0"/>
              <a:t>TO </a:t>
            </a:r>
            <a:r>
              <a:rPr lang="pt-BR" sz="2800" dirty="0" err="1" smtClean="0"/>
              <a:t>version</a:t>
            </a:r>
            <a:r>
              <a:rPr lang="pt-BR" sz="2800" dirty="0" smtClean="0"/>
              <a:t> 1.0.0.0</a:t>
            </a:r>
          </a:p>
          <a:p>
            <a:r>
              <a:rPr lang="pt-BR" sz="2800" dirty="0" smtClean="0"/>
              <a:t>CI </a:t>
            </a:r>
            <a:r>
              <a:rPr lang="pt-BR" sz="2800" dirty="0" err="1" smtClean="0"/>
              <a:t>version</a:t>
            </a:r>
            <a:r>
              <a:rPr lang="pt-BR" sz="2800" dirty="0" smtClean="0"/>
              <a:t> 1.0.0.0</a:t>
            </a:r>
          </a:p>
          <a:p>
            <a:pPr marL="0" indent="0">
              <a:buNone/>
            </a:pPr>
            <a:endParaRPr lang="pt-BR" sz="2800" dirty="0" smtClean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smtClean="0"/>
              <a:t>COSMOS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 err="1"/>
              <a:t>v</a:t>
            </a:r>
            <a:r>
              <a:rPr lang="pt-BR" dirty="0" err="1" smtClean="0"/>
              <a:t>ersion</a:t>
            </a:r>
            <a:r>
              <a:rPr lang="pt-BR" dirty="0" smtClean="0"/>
              <a:t> 4.1.1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Development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571500" y="6689912"/>
            <a:ext cx="3724835" cy="168088"/>
          </a:xfrm>
          <a:prstGeom prst="rect">
            <a:avLst/>
          </a:prstGeom>
          <a:gradFill flip="none" rotWithShape="1">
            <a:gsLst>
              <a:gs pos="100000">
                <a:srgbClr val="B5B5B5"/>
              </a:gs>
              <a:gs pos="48000">
                <a:srgbClr val="757575"/>
              </a:gs>
              <a:gs pos="5000">
                <a:srgbClr val="5B5B5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4274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CADU</a:t>
            </a:r>
            <a:endParaRPr lang="pt-BR" dirty="0"/>
          </a:p>
        </p:txBody>
      </p:sp>
      <p:sp>
        <p:nvSpPr>
          <p:cNvPr id="9" name="Espaço Reservado para Conteú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err="1" smtClean="0"/>
              <a:t>Multi</a:t>
            </a:r>
            <a:r>
              <a:rPr lang="pt-BR" dirty="0" err="1"/>
              <a:t>-</a:t>
            </a:r>
            <a:r>
              <a:rPr lang="pt-BR" dirty="0" err="1" smtClean="0"/>
              <a:t>Channel</a:t>
            </a:r>
            <a:r>
              <a:rPr lang="pt-BR" dirty="0" smtClean="0"/>
              <a:t> </a:t>
            </a:r>
            <a:r>
              <a:rPr lang="pt-BR" dirty="0" err="1" smtClean="0"/>
              <a:t>support</a:t>
            </a:r>
            <a:endParaRPr lang="pt-BR" dirty="0" smtClean="0"/>
          </a:p>
          <a:p>
            <a:r>
              <a:rPr lang="pt-BR" dirty="0" err="1" smtClean="0"/>
              <a:t>Handles</a:t>
            </a:r>
            <a:r>
              <a:rPr lang="pt-BR" dirty="0" smtClean="0"/>
              <a:t> </a:t>
            </a:r>
            <a:r>
              <a:rPr lang="pt-BR" dirty="0" err="1" smtClean="0"/>
              <a:t>Command</a:t>
            </a:r>
            <a:r>
              <a:rPr lang="pt-BR" dirty="0" smtClean="0"/>
              <a:t> </a:t>
            </a:r>
            <a:r>
              <a:rPr lang="pt-BR" dirty="0" err="1" smtClean="0"/>
              <a:t>Sequence</a:t>
            </a:r>
            <a:r>
              <a:rPr lang="pt-BR" dirty="0" smtClean="0"/>
              <a:t> </a:t>
            </a:r>
            <a:r>
              <a:rPr lang="pt-BR" dirty="0" err="1" smtClean="0"/>
              <a:t>Number</a:t>
            </a:r>
            <a:endParaRPr lang="pt-BR" dirty="0" smtClean="0"/>
          </a:p>
          <a:p>
            <a:r>
              <a:rPr lang="pt-BR" dirty="0" err="1" smtClean="0"/>
              <a:t>Handles</a:t>
            </a:r>
            <a:r>
              <a:rPr lang="pt-BR" dirty="0" smtClean="0"/>
              <a:t> Frame </a:t>
            </a:r>
            <a:r>
              <a:rPr lang="pt-BR" dirty="0" err="1" smtClean="0"/>
              <a:t>Sequence</a:t>
            </a:r>
            <a:r>
              <a:rPr lang="pt-BR" dirty="0" smtClean="0"/>
              <a:t> </a:t>
            </a:r>
            <a:r>
              <a:rPr lang="pt-BR" dirty="0" err="1" smtClean="0"/>
              <a:t>Number</a:t>
            </a:r>
            <a:endParaRPr lang="pt-BR" dirty="0" smtClean="0"/>
          </a:p>
          <a:p>
            <a:r>
              <a:rPr lang="pt-BR" dirty="0" err="1" smtClean="0"/>
              <a:t>Check</a:t>
            </a:r>
            <a:r>
              <a:rPr lang="pt-BR" dirty="0" smtClean="0"/>
              <a:t> CLCW </a:t>
            </a:r>
            <a:r>
              <a:rPr lang="pt-BR" dirty="0" err="1" smtClean="0"/>
              <a:t>flags</a:t>
            </a:r>
            <a:endParaRPr lang="pt-BR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smtClean="0"/>
              <a:t>CLTU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err="1" smtClean="0"/>
              <a:t>Unlock</a:t>
            </a:r>
            <a:r>
              <a:rPr lang="pt-BR" dirty="0" smtClean="0"/>
              <a:t> </a:t>
            </a:r>
            <a:r>
              <a:rPr lang="pt-BR" dirty="0" err="1" smtClean="0"/>
              <a:t>transmission</a:t>
            </a:r>
            <a:r>
              <a:rPr lang="pt-BR" dirty="0" smtClean="0"/>
              <a:t> </a:t>
            </a:r>
            <a:r>
              <a:rPr lang="pt-BR" dirty="0" err="1" smtClean="0"/>
              <a:t>command</a:t>
            </a:r>
            <a:endParaRPr lang="pt-BR" dirty="0" smtClean="0"/>
          </a:p>
          <a:p>
            <a:r>
              <a:rPr lang="pt-BR" dirty="0" smtClean="0"/>
              <a:t>Reset frame </a:t>
            </a:r>
            <a:r>
              <a:rPr lang="pt-BR" dirty="0" err="1" smtClean="0"/>
              <a:t>sequence</a:t>
            </a:r>
            <a:r>
              <a:rPr lang="pt-BR" dirty="0" smtClean="0"/>
              <a:t> </a:t>
            </a:r>
            <a:r>
              <a:rPr lang="pt-BR" dirty="0" err="1" smtClean="0"/>
              <a:t>number</a:t>
            </a:r>
            <a:endParaRPr lang="pt-BR" dirty="0" smtClean="0"/>
          </a:p>
          <a:p>
            <a:r>
              <a:rPr lang="pt-BR" dirty="0" smtClean="0"/>
              <a:t>Set frame </a:t>
            </a:r>
            <a:r>
              <a:rPr lang="pt-BR" dirty="0" err="1" smtClean="0"/>
              <a:t>sequence</a:t>
            </a:r>
            <a:r>
              <a:rPr lang="pt-BR" dirty="0" smtClean="0"/>
              <a:t> </a:t>
            </a:r>
            <a:r>
              <a:rPr lang="pt-BR" dirty="0" err="1" smtClean="0"/>
              <a:t>number</a:t>
            </a:r>
            <a:endParaRPr lang="pt-BR" dirty="0" smtClean="0"/>
          </a:p>
          <a:p>
            <a:r>
              <a:rPr lang="pt-BR" dirty="0" smtClean="0"/>
              <a:t>Set V(R)</a:t>
            </a:r>
          </a:p>
          <a:p>
            <a:r>
              <a:rPr lang="pt-BR" dirty="0" err="1" smtClean="0"/>
              <a:t>Bypass</a:t>
            </a:r>
            <a:r>
              <a:rPr lang="pt-BR" dirty="0" smtClean="0"/>
              <a:t> </a:t>
            </a:r>
            <a:r>
              <a:rPr lang="pt-BR" dirty="0" err="1" smtClean="0"/>
              <a:t>next</a:t>
            </a:r>
            <a:r>
              <a:rPr lang="pt-BR" dirty="0" smtClean="0"/>
              <a:t> </a:t>
            </a:r>
            <a:r>
              <a:rPr lang="pt-BR" dirty="0" err="1" smtClean="0"/>
              <a:t>command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Functions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571500" y="6689912"/>
            <a:ext cx="3724835" cy="168088"/>
          </a:xfrm>
          <a:prstGeom prst="rect">
            <a:avLst/>
          </a:prstGeom>
          <a:gradFill flip="none" rotWithShape="1">
            <a:gsLst>
              <a:gs pos="100000">
                <a:srgbClr val="B5B5B5"/>
              </a:gs>
              <a:gs pos="48000">
                <a:srgbClr val="757575"/>
              </a:gs>
              <a:gs pos="5000">
                <a:srgbClr val="5B5B5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93265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Padrão para Apresentações Embraer">
  <a:themeElements>
    <a:clrScheme name="Tema Visiona">
      <a:dk1>
        <a:srgbClr val="0C0C32"/>
      </a:dk1>
      <a:lt1>
        <a:srgbClr val="FFFFFF"/>
      </a:lt1>
      <a:dk2>
        <a:srgbClr val="12124C"/>
      </a:dk2>
      <a:lt2>
        <a:srgbClr val="858585"/>
      </a:lt2>
      <a:accent1>
        <a:srgbClr val="00664B"/>
      </a:accent1>
      <a:accent2>
        <a:srgbClr val="141456"/>
      </a:accent2>
      <a:accent3>
        <a:srgbClr val="FFFFFF"/>
      </a:accent3>
      <a:accent4>
        <a:srgbClr val="3F3F3F"/>
      </a:accent4>
      <a:accent5>
        <a:srgbClr val="004C38"/>
      </a:accent5>
      <a:accent6>
        <a:srgbClr val="0101AA"/>
      </a:accent6>
      <a:hlink>
        <a:srgbClr val="5959FE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mbra Extrema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  <a:tailEnd type="triangle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>
    <a:extraClrScheme>
      <a:clrScheme name="2_Padrão para Apresentações Embra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adrão para Apresentações Embra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drão para Apresentações Embra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drão para Apresentações Embra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drão para Apresentações Embra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drão para Apresentações Embra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drão para Apresentações Embra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delo PowerPoint Visiona.potx" id="{1047D86B-8421-472B-8045-E728249DD674}" vid="{B496847B-8431-4CD8-B8D2-A24F0ECBFFBB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ff770-73d8-4782-8ca4-6da3f2975424">ZK72V677FDC7-31-136948</_dlc_DocId>
    <_dlc_DocIdUrl xmlns="010ff770-73d8-4782-8ca4-6da3f2975424">
      <Url>https://sharepoint.visionaespacial.com.br/sites/Documentos/02_Tecnologia/_layouts/15/DocIdRedir.aspx?ID=ZK72V677FDC7-31-136948</Url>
      <Description>ZK72V677FDC7-31-136948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E0B3B13302A994291BA9D6A826B8624" ma:contentTypeVersion="1" ma:contentTypeDescription="Crie um novo documento." ma:contentTypeScope="" ma:versionID="103db7ac13c4a3c2795decf5401d4c7d">
  <xsd:schema xmlns:xsd="http://www.w3.org/2001/XMLSchema" xmlns:xs="http://www.w3.org/2001/XMLSchema" xmlns:p="http://schemas.microsoft.com/office/2006/metadata/properties" xmlns:ns2="010ff770-73d8-4782-8ca4-6da3f2975424" targetNamespace="http://schemas.microsoft.com/office/2006/metadata/properties" ma:root="true" ma:fieldsID="8f324817f3db4544ac6cb9219715412c" ns2:_="">
    <xsd:import namespace="010ff770-73d8-4782-8ca4-6da3f297542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ff770-73d8-4782-8ca4-6da3f297542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a ID do Documento" ma:description="O valor da ID do documento atribuída a este item." ma:internalName="_dlc_DocId" ma:readOnly="true">
      <xsd:simpleType>
        <xsd:restriction base="dms:Text"/>
      </xsd:simpleType>
    </xsd:element>
    <xsd:element name="_dlc_DocIdUrl" ma:index="9" nillable="true" ma:displayName="ID do Documento" ma:description="Link permanente par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 de Persistência" ma:description="Manter a ID ao adicionar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D894F3D-5654-4655-96C2-F104DD5B83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36D8EC-346F-453B-A023-25801491FC2B}">
  <ds:schemaRefs>
    <ds:schemaRef ds:uri="http://schemas.microsoft.com/office/2006/metadata/properties"/>
    <ds:schemaRef ds:uri="http://schemas.microsoft.com/office/infopath/2007/PartnerControls"/>
    <ds:schemaRef ds:uri="010ff770-73d8-4782-8ca4-6da3f2975424"/>
  </ds:schemaRefs>
</ds:datastoreItem>
</file>

<file path=customXml/itemProps3.xml><?xml version="1.0" encoding="utf-8"?>
<ds:datastoreItem xmlns:ds="http://schemas.openxmlformats.org/officeDocument/2006/customXml" ds:itemID="{682C1B0B-5870-47E0-9E6E-75A8058294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ff770-73d8-4782-8ca4-6da3f29754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F42E657-56C8-4014-8B25-C5C08F680C9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fsw18</Template>
  <TotalTime>653</TotalTime>
  <Words>275</Words>
  <Application>Microsoft Office PowerPoint</Application>
  <PresentationFormat>Apresentação na tela (4:3)</PresentationFormat>
  <Paragraphs>88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Century Gothic</vt:lpstr>
      <vt:lpstr>Wingdings</vt:lpstr>
      <vt:lpstr>2_Padrão para Apresentações Embraer</vt:lpstr>
      <vt:lpstr>CADU and CLTU on COSMOS</vt:lpstr>
      <vt:lpstr>Agenda</vt:lpstr>
      <vt:lpstr>Institutional</vt:lpstr>
      <vt:lpstr>Introduction</vt:lpstr>
      <vt:lpstr>Introduction</vt:lpstr>
      <vt:lpstr>Introduction</vt:lpstr>
      <vt:lpstr>Development</vt:lpstr>
      <vt:lpstr>Development</vt:lpstr>
      <vt:lpstr>Functions</vt:lpstr>
      <vt:lpstr>Functions</vt:lpstr>
      <vt:lpstr>Github</vt:lpstr>
      <vt:lpstr>Final Remarks</vt:lpstr>
      <vt:lpstr>Special Thanks</vt:lpstr>
      <vt:lpstr>CADU and CLTU on COSMOS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Nickollas de Oliveira Aranha</dc:creator>
  <cp:lastModifiedBy>Danilo Miranda</cp:lastModifiedBy>
  <cp:revision>42</cp:revision>
  <cp:lastPrinted>2015-01-07T10:12:17Z</cp:lastPrinted>
  <dcterms:created xsi:type="dcterms:W3CDTF">2018-11-13T10:37:22Z</dcterms:created>
  <dcterms:modified xsi:type="dcterms:W3CDTF">2018-12-04T15:52:06Z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0x0101004E0B3B13302A994291BA9D6A826B8624</vt:lpwstr>
  </property>
  <property fmtid="{D5CDD505-2E9C-101B-9397-08002B2CF9AE}" pid="3" name="_dlc_DocIdItemGuid">
    <vt:lpwstr>5a720235-99ee-4a86-a7d3-1d8adba4b9bb</vt:lpwstr>
  </property>
</Properties>
</file>