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531" r:id="rId3"/>
    <p:sldId id="507" r:id="rId4"/>
    <p:sldId id="512" r:id="rId5"/>
    <p:sldId id="518" r:id="rId6"/>
    <p:sldId id="534" r:id="rId7"/>
    <p:sldId id="519" r:id="rId8"/>
    <p:sldId id="533" r:id="rId9"/>
    <p:sldId id="517" r:id="rId10"/>
    <p:sldId id="535" r:id="rId11"/>
    <p:sldId id="536" r:id="rId12"/>
    <p:sldId id="264" r:id="rId13"/>
    <p:sldId id="537" r:id="rId14"/>
    <p:sldId id="538" r:id="rId15"/>
    <p:sldId id="539" r:id="rId16"/>
    <p:sldId id="541" r:id="rId17"/>
    <p:sldId id="527" r:id="rId18"/>
    <p:sldId id="501" r:id="rId19"/>
    <p:sldId id="523" r:id="rId20"/>
    <p:sldId id="540" r:id="rId21"/>
    <p:sldId id="529" r:id="rId22"/>
    <p:sldId id="542" r:id="rId23"/>
    <p:sldId id="543" r:id="rId24"/>
    <p:sldId id="513" r:id="rId25"/>
    <p:sldId id="514" r:id="rId26"/>
    <p:sldId id="515" r:id="rId27"/>
    <p:sldId id="516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5429" autoAdjust="0"/>
  </p:normalViewPr>
  <p:slideViewPr>
    <p:cSldViewPr>
      <p:cViewPr varScale="1">
        <p:scale>
          <a:sx n="78" d="100"/>
          <a:sy n="78" d="100"/>
        </p:scale>
        <p:origin x="10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2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200"/>
            </a:lvl1pPr>
          </a:lstStyle>
          <a:p>
            <a:fld id="{DDCF8BA4-0011-4DFA-947E-990E3FD69418}" type="datetimeFigureOut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7" rIns="93174" bIns="4658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200"/>
            </a:lvl1pPr>
          </a:lstStyle>
          <a:p>
            <a:fld id="{5B17C03C-D441-4E92-87A9-C5FADC73D6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25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43b8fe396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43b8fe396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7C03C-D441-4E92-87A9-C5FADC73D60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4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7C03C-D441-4E92-87A9-C5FADC73D60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0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DEE7-427B-407D-8E2E-F66F81C39FF4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https://www.rtems.org/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4D3A-C46D-45A2-B08E-FAAF08277A18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https://www.rtems.org/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99FF-783C-4BC4-9E44-5F925D21BA80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https://www.rtems.org/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9"/>
          <p:cNvCxnSpPr/>
          <p:nvPr/>
        </p:nvCxnSpPr>
        <p:spPr>
          <a:xfrm>
            <a:off x="418675" y="1943716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11700" y="8424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311700" y="2157605"/>
            <a:ext cx="2808000" cy="3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428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E648A-12AA-44D5-8A48-0FCF505DF5CB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https://www.rtems.org/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219200"/>
            <a:ext cx="9144000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CA074-C133-47BE-AB28-151691E67042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https://www.rtems.org/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34CB-C0C2-4C58-90F8-A55D3FAA2297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https://www.rtems.org/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 bwMode="auto">
          <a:xfrm>
            <a:off x="0" y="1219200"/>
            <a:ext cx="9144000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213D-10CE-4000-B220-FECD4793B71D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https://www.rtems.org/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0" y="1219200"/>
            <a:ext cx="9144000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54E4D-6FA0-48A9-A2FB-E8225DC5132C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https://www.rtems.org/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0" y="1219200"/>
            <a:ext cx="9144000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8C5A-629F-4A84-8845-0C35D51E674E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https://www.rtems.org/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AAE9-608D-4B1C-946A-6AAA7C39A500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https://www.rtems.org/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1A4F-949B-40B9-9380-E5E8AD6D0D60}" type="datetime1">
              <a:rPr lang="en-US" smtClean="0"/>
              <a:pPr/>
              <a:t>12/4/2018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https://www.rtems.org/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AB39C-AD2B-4EE6-BEC6-263DC787B138}" type="datetime1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https://www.rtems.org/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35D1F-5826-45F9-AC87-8E633CB6A6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228600" y="1588"/>
            <a:ext cx="11833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FF0000"/>
                </a:solidFill>
                <a:latin typeface="HelveticaBlack" pitchFamily="34" charset="0"/>
              </a:rPr>
              <a:t>RTEMS</a:t>
            </a:r>
            <a:endParaRPr lang="en-US" sz="2000" dirty="0">
              <a:latin typeface="Helvetic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451"/>
            <a:ext cx="820025" cy="2301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Sherrill@oarcorp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sphinx-doc.org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osuosl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Joel.Sherrill@oarcorp.com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acy.python.org/dev/peps/pep-0394/" TargetMode="External"/><Relationship Id="rId2" Type="http://schemas.openxmlformats.org/officeDocument/2006/relationships/hyperlink" Target="https://devel.rtems.org/milestone/5.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/>
              <a:t>RTEMS Status and Roadmap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895600"/>
          </a:xfrm>
        </p:spPr>
        <p:txBody>
          <a:bodyPr>
            <a:normAutofit fontScale="77500" lnSpcReduction="20000"/>
          </a:bodyPr>
          <a:lstStyle/>
          <a:p>
            <a:pPr fontAlgn="t"/>
            <a:r>
              <a:rPr lang="en-US" sz="5100" b="1" dirty="0">
                <a:solidFill>
                  <a:schemeClr val="tx1"/>
                </a:solidFill>
              </a:rPr>
              <a:t>Joel Sherrill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fontAlgn="t"/>
            <a:r>
              <a:rPr lang="en-US" sz="2600" dirty="0">
                <a:solidFill>
                  <a:schemeClr val="tx1"/>
                </a:solidFill>
                <a:hlinkClick r:id="rId2"/>
              </a:rPr>
              <a:t>Joel.Sherrill@oarcorp.com</a:t>
            </a:r>
            <a:endParaRPr lang="en-US" sz="2600" dirty="0">
              <a:solidFill>
                <a:schemeClr val="tx1"/>
              </a:solidFill>
            </a:endParaRPr>
          </a:p>
          <a:p>
            <a:pPr fontAlgn="t"/>
            <a:r>
              <a:rPr lang="en-US" sz="2600" dirty="0">
                <a:solidFill>
                  <a:schemeClr val="tx1"/>
                </a:solidFill>
              </a:rPr>
              <a:t>OAR Corporation</a:t>
            </a:r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Huntsville Alabama USA</a:t>
            </a:r>
          </a:p>
          <a:p>
            <a:pPr fontAlgn="t"/>
            <a:endParaRPr lang="en-US" sz="2600" dirty="0">
              <a:solidFill>
                <a:schemeClr val="tx1"/>
              </a:solidFill>
            </a:endParaRPr>
          </a:p>
          <a:p>
            <a:pPr fontAlgn="t"/>
            <a:endParaRPr lang="en-US" sz="2600" dirty="0">
              <a:solidFill>
                <a:schemeClr val="tx1"/>
              </a:solidFill>
            </a:endParaRPr>
          </a:p>
          <a:p>
            <a:pPr fontAlgn="t"/>
            <a:br>
              <a:rPr lang="en-US" sz="2600" dirty="0">
                <a:solidFill>
                  <a:schemeClr val="tx1"/>
                </a:solidFill>
              </a:rPr>
            </a:br>
            <a:r>
              <a:rPr lang="en-US" sz="2600" dirty="0">
                <a:solidFill>
                  <a:schemeClr val="tx1"/>
                </a:solidFill>
              </a:rPr>
              <a:t>December 2018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RTEMS Documentation Status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3048000" cy="4754563"/>
          </a:xfrm>
        </p:spPr>
        <p:txBody>
          <a:bodyPr>
            <a:normAutofit/>
          </a:bodyPr>
          <a:lstStyle/>
          <a:p>
            <a:pPr marL="182880" indent="-182880"/>
            <a:r>
              <a:rPr lang="en-US" sz="1800" dirty="0"/>
              <a:t>Sphinx</a:t>
            </a:r>
          </a:p>
          <a:p>
            <a:pPr marL="582930" lvl="1" indent="-182880"/>
            <a:r>
              <a:rPr lang="en-US" sz="1400" dirty="0"/>
              <a:t>Used by Python and recently adopted by Linux kernel</a:t>
            </a:r>
          </a:p>
          <a:p>
            <a:pPr marL="582930" lvl="1" indent="-182880"/>
            <a:r>
              <a:rPr lang="en-US" sz="1400" dirty="0"/>
              <a:t>Simple ASCII markup</a:t>
            </a:r>
          </a:p>
          <a:p>
            <a:pPr marL="582930" lvl="1" indent="-182880"/>
            <a:r>
              <a:rPr lang="en-US" sz="1400" dirty="0">
                <a:hlinkClick r:id="rId2"/>
              </a:rPr>
              <a:t>sphinx-doc.org</a:t>
            </a:r>
            <a:endParaRPr lang="en-US" sz="1400" dirty="0"/>
          </a:p>
          <a:p>
            <a:pPr marL="182880" indent="-182880"/>
            <a:r>
              <a:rPr lang="en-US" sz="1800" dirty="0"/>
              <a:t>New:</a:t>
            </a:r>
          </a:p>
          <a:p>
            <a:pPr marL="582930" lvl="1" indent="-182880"/>
            <a:r>
              <a:rPr lang="en-US" sz="1400" dirty="0"/>
              <a:t>Updates to User, RSB, BSPs, and POSIX Compliance Guides</a:t>
            </a:r>
          </a:p>
          <a:p>
            <a:pPr marL="582930" lvl="1" indent="-182880"/>
            <a:r>
              <a:rPr lang="en-US" sz="1400" dirty="0"/>
              <a:t>SPARC Calling and Annul Slots</a:t>
            </a:r>
          </a:p>
          <a:p>
            <a:pPr marL="582930" lvl="1" indent="-182880"/>
            <a:r>
              <a:rPr lang="en-US" sz="1400" dirty="0"/>
              <a:t>Progress on inclusion of </a:t>
            </a:r>
            <a:r>
              <a:rPr lang="en-US" sz="1400" dirty="0" err="1"/>
              <a:t>newlib</a:t>
            </a:r>
            <a:r>
              <a:rPr lang="en-US" sz="1400" dirty="0"/>
              <a:t> documentation</a:t>
            </a:r>
          </a:p>
          <a:p>
            <a:pPr marL="182880" indent="-182880"/>
            <a:r>
              <a:rPr lang="en-US" sz="1800" dirty="0"/>
              <a:t>Wanted:</a:t>
            </a:r>
          </a:p>
          <a:p>
            <a:pPr marL="582930" lvl="1" indent="-182880"/>
            <a:r>
              <a:rPr lang="en-US" sz="1400" dirty="0"/>
              <a:t>Inline programming examples</a:t>
            </a:r>
          </a:p>
          <a:p>
            <a:pPr marL="582930" lvl="1" indent="-182880"/>
            <a:r>
              <a:rPr lang="en-US" sz="1400" dirty="0"/>
              <a:t>BSP Specific </a:t>
            </a:r>
            <a:r>
              <a:rPr lang="en-US" sz="1400" dirty="0" err="1"/>
              <a:t>Howtos</a:t>
            </a:r>
            <a:endParaRPr lang="en-US" sz="1400" dirty="0"/>
          </a:p>
          <a:p>
            <a:pPr marL="582930" lvl="1" indent="-182880"/>
            <a:r>
              <a:rPr lang="en-US" sz="1400" dirty="0"/>
              <a:t>Guides to common tasks and problems</a:t>
            </a:r>
          </a:p>
          <a:p>
            <a:pPr marL="582930" lvl="1" indent="-182880"/>
            <a:r>
              <a:rPr lang="en-US" sz="1400" dirty="0"/>
              <a:t>Easy to contribute!</a:t>
            </a: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http://www.rtems.org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BCE1E8-7C7A-4CD4-8CF3-F5273D6F1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597" y="1486693"/>
            <a:ext cx="5969403" cy="486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3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6D35A-8591-443B-A9DC-B94C3411D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Google Summer of Code Projects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71247D5-F67E-4EA5-841D-F6CC3FFC3A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ED8343-E62C-4DDB-A912-02489C1C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07F85-781F-4A15-AFC5-712DD7FC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36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3"/>
          <p:cNvSpPr/>
          <p:nvPr/>
        </p:nvSpPr>
        <p:spPr>
          <a:xfrm>
            <a:off x="4343400" y="4633300"/>
            <a:ext cx="4140900" cy="1666200"/>
          </a:xfrm>
          <a:prstGeom prst="flowChartAlternateProcess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b="1" dirty="0">
                <a:latin typeface="Comic Sans MS"/>
                <a:ea typeface="Comic Sans MS"/>
                <a:cs typeface="Comic Sans MS"/>
                <a:sym typeface="Comic Sans MS"/>
              </a:rPr>
              <a:t>Lessons/Skills learned:</a:t>
            </a:r>
            <a:endParaRPr sz="16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317500">
              <a:buClr>
                <a:schemeClr val="accent3"/>
              </a:buClr>
              <a:buSzPts val="1400"/>
              <a:buChar char="➔"/>
            </a:pPr>
            <a:r>
              <a:rPr lang="en" sz="1600" dirty="0"/>
              <a:t>Got a pretty broad insight of </a:t>
            </a:r>
            <a:endParaRPr sz="1600" dirty="0"/>
          </a:p>
          <a:p>
            <a:pPr marL="914400" lvl="1" indent="-317500">
              <a:buClr>
                <a:schemeClr val="accent3"/>
              </a:buClr>
              <a:buSzPts val="1400"/>
              <a:buChar char="◆"/>
            </a:pPr>
            <a:r>
              <a:rPr lang="en" sz="1600" dirty="0"/>
              <a:t>Functioning of different filesystems</a:t>
            </a:r>
            <a:endParaRPr sz="1600" dirty="0"/>
          </a:p>
          <a:p>
            <a:pPr marL="914400" lvl="1" indent="-317500">
              <a:buClr>
                <a:schemeClr val="accent3"/>
              </a:buClr>
              <a:buSzPts val="1400"/>
              <a:buChar char="◆"/>
            </a:pPr>
            <a:r>
              <a:rPr lang="en" sz="1600" dirty="0"/>
              <a:t>FreeBSD’s CAM framework</a:t>
            </a:r>
            <a:endParaRPr sz="1600" dirty="0"/>
          </a:p>
          <a:p>
            <a:pPr marL="914400" lvl="1" indent="-317500">
              <a:buClr>
                <a:schemeClr val="accent3"/>
              </a:buClr>
              <a:buSzPts val="1400"/>
              <a:buChar char="◆"/>
            </a:pPr>
            <a:r>
              <a:rPr lang="en" sz="1600" dirty="0"/>
              <a:t>Different aspects of benchmarking</a:t>
            </a:r>
            <a:endParaRPr sz="1600" dirty="0"/>
          </a:p>
          <a:p>
            <a:pPr marL="457200" indent="-317500">
              <a:buClr>
                <a:schemeClr val="accent3"/>
              </a:buClr>
              <a:buSzPts val="1400"/>
              <a:buChar char="➔"/>
            </a:pPr>
            <a:r>
              <a:rPr lang="en" sz="1600" dirty="0"/>
              <a:t>Efficient time management</a:t>
            </a:r>
            <a:endParaRPr sz="1600" dirty="0"/>
          </a:p>
        </p:txBody>
      </p:sp>
      <p:sp>
        <p:nvSpPr>
          <p:cNvPr id="357" name="Google Shape;357;p63"/>
          <p:cNvSpPr txBox="1">
            <a:spLocks noGrp="1"/>
          </p:cNvSpPr>
          <p:nvPr>
            <p:ph type="title"/>
          </p:nvPr>
        </p:nvSpPr>
        <p:spPr>
          <a:xfrm>
            <a:off x="230825" y="372100"/>
            <a:ext cx="8706600" cy="1019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" sz="2800" dirty="0"/>
              <a:t>Filesystem benchmarking and porting </a:t>
            </a:r>
            <a:br>
              <a:rPr lang="en" sz="2800" dirty="0"/>
            </a:br>
            <a:r>
              <a:rPr lang="en" sz="2800" dirty="0"/>
              <a:t>FreeBSD’s SDIO driver - </a:t>
            </a:r>
            <a:br>
              <a:rPr lang="en" sz="2800" dirty="0"/>
            </a:br>
            <a:r>
              <a:rPr lang="en" sz="2800" dirty="0"/>
              <a:t>Udit Agarwal</a:t>
            </a:r>
            <a:endParaRPr sz="2800" dirty="0"/>
          </a:p>
        </p:txBody>
      </p:sp>
      <p:sp>
        <p:nvSpPr>
          <p:cNvPr id="358" name="Google Shape;358;p63"/>
          <p:cNvSpPr/>
          <p:nvPr/>
        </p:nvSpPr>
        <p:spPr>
          <a:xfrm>
            <a:off x="230724" y="1549450"/>
            <a:ext cx="3807875" cy="2108150"/>
          </a:xfrm>
          <a:prstGeom prst="foldedCorner">
            <a:avLst>
              <a:gd name="adj" fmla="val 19185"/>
            </a:avLst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algn="bl" rotWithShape="0">
              <a:srgbClr val="000000">
                <a:alpha val="79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rgbClr val="FFFFFF"/>
                </a:solidFill>
              </a:rPr>
              <a:t>          </a:t>
            </a:r>
            <a:r>
              <a:rPr lang="en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Project motivation</a:t>
            </a:r>
            <a:endParaRPr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sz="800" dirty="0">
              <a:solidFill>
                <a:srgbClr val="FFFFFF"/>
              </a:solidFill>
            </a:endParaRPr>
          </a:p>
          <a:p>
            <a:pPr marL="457200" indent="-317500">
              <a:buClr>
                <a:srgbClr val="FFFFFF"/>
              </a:buClr>
              <a:buSzPts val="1400"/>
              <a:buChar char="●"/>
            </a:pPr>
            <a:r>
              <a:rPr lang="en" dirty="0">
                <a:solidFill>
                  <a:srgbClr val="FFFFFF"/>
                </a:solidFill>
              </a:rPr>
              <a:t>Extensive use of SDIO on embedded platforms for interfacing IO devices</a:t>
            </a:r>
            <a:endParaRPr dirty="0">
              <a:solidFill>
                <a:srgbClr val="FFFFFF"/>
              </a:solidFill>
            </a:endParaRPr>
          </a:p>
          <a:p>
            <a:endParaRPr sz="800" dirty="0">
              <a:solidFill>
                <a:srgbClr val="FFFFFF"/>
              </a:solidFill>
            </a:endParaRPr>
          </a:p>
          <a:p>
            <a:pPr marL="457200" indent="-317500">
              <a:buClr>
                <a:srgbClr val="FFFFFF"/>
              </a:buClr>
              <a:buSzPts val="1400"/>
              <a:buChar char="●"/>
            </a:pPr>
            <a:r>
              <a:rPr lang="en" dirty="0">
                <a:solidFill>
                  <a:srgbClr val="FFFFFF"/>
                </a:solidFill>
              </a:rPr>
              <a:t>Quantitative performance evaluation of various filesystems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359" name="Google Shape;359;p63"/>
          <p:cNvSpPr txBox="1"/>
          <p:nvPr/>
        </p:nvSpPr>
        <p:spPr>
          <a:xfrm>
            <a:off x="4201624" y="1391600"/>
            <a:ext cx="4942375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b="1" dirty="0">
                <a:latin typeface="Comic Sans MS"/>
                <a:ea typeface="Comic Sans MS"/>
                <a:cs typeface="Comic Sans MS"/>
                <a:sym typeface="Comic Sans MS"/>
              </a:rPr>
              <a:t>What was set to be done -</a:t>
            </a:r>
            <a:endParaRPr sz="16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317500">
              <a:buSzPts val="1400"/>
              <a:buChar char="➢"/>
            </a:pPr>
            <a:r>
              <a:rPr lang="en" sz="1600" dirty="0"/>
              <a:t>Selecting and porting a multi-purpose benchmarking tool</a:t>
            </a:r>
            <a:endParaRPr sz="1600" dirty="0"/>
          </a:p>
          <a:p>
            <a:pPr marL="457200" indent="-317500">
              <a:buSzPts val="1400"/>
              <a:buChar char="➢"/>
            </a:pPr>
            <a:r>
              <a:rPr lang="en" sz="1600" dirty="0"/>
              <a:t>Porting FreeBSD’s SDIO stack to RTEMS</a:t>
            </a:r>
            <a:endParaRPr sz="1600" dirty="0"/>
          </a:p>
          <a:p>
            <a:pPr marL="457200" indent="-317500">
              <a:buSzPts val="1400"/>
              <a:buChar char="➢"/>
            </a:pPr>
            <a:r>
              <a:rPr lang="en" sz="1600" dirty="0"/>
              <a:t>Benchmarking various block device drivers and filesystems</a:t>
            </a:r>
            <a:endParaRPr sz="1600" dirty="0"/>
          </a:p>
        </p:txBody>
      </p:sp>
      <p:sp>
        <p:nvSpPr>
          <p:cNvPr id="360" name="Google Shape;360;p63"/>
          <p:cNvSpPr txBox="1"/>
          <p:nvPr/>
        </p:nvSpPr>
        <p:spPr>
          <a:xfrm>
            <a:off x="4201625" y="2773250"/>
            <a:ext cx="4735800" cy="16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1600" b="1" dirty="0">
                <a:latin typeface="Comic Sans MS"/>
                <a:ea typeface="Comic Sans MS"/>
                <a:cs typeface="Comic Sans MS"/>
                <a:sym typeface="Comic Sans MS"/>
              </a:rPr>
              <a:t>What was actually done -</a:t>
            </a:r>
            <a:endParaRPr sz="1600" b="1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indent="-317500">
              <a:buSzPts val="1400"/>
              <a:buChar char="➢"/>
            </a:pPr>
            <a:r>
              <a:rPr lang="en" sz="1600" dirty="0"/>
              <a:t>Flexible IO tester(FIO) was ported to RTEMS</a:t>
            </a:r>
            <a:endParaRPr sz="1600" dirty="0"/>
          </a:p>
          <a:p>
            <a:pPr marL="457200" indent="-317500">
              <a:buSzPts val="1400"/>
              <a:buChar char="➢"/>
            </a:pPr>
            <a:r>
              <a:rPr lang="en" sz="1600" dirty="0"/>
              <a:t>Ported SDIO stack works upto a large extent, however, few bugs left to be resolved.</a:t>
            </a:r>
            <a:endParaRPr sz="1600" dirty="0"/>
          </a:p>
          <a:p>
            <a:pPr marL="457200" indent="-317500">
              <a:buSzPts val="1400"/>
              <a:buChar char="➢"/>
            </a:pPr>
            <a:r>
              <a:rPr lang="en" sz="1600" dirty="0"/>
              <a:t>Extensive benchmarking of all the filesystems available on RTEMS was done</a:t>
            </a:r>
            <a:endParaRPr sz="1600" dirty="0"/>
          </a:p>
        </p:txBody>
      </p:sp>
      <p:pic>
        <p:nvPicPr>
          <p:cNvPr id="361" name="Google Shape;361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726" y="3848605"/>
            <a:ext cx="3707701" cy="2780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45140F-E82A-4B76-99AB-AE7A1FBFC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Release Notes Generator &amp; RTEMS POSIX User Guide Generator - Dannie Huang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8B6697-9C6B-4610-A4F3-C925C4EC9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800" dirty="0"/>
              <a:t>Summary &amp; Motivation: </a:t>
            </a:r>
          </a:p>
          <a:p>
            <a:pPr lvl="1"/>
            <a:r>
              <a:rPr lang="en-US" sz="3400" dirty="0"/>
              <a:t>The first project implemented a release notes generator, which parses website tickets. </a:t>
            </a:r>
          </a:p>
          <a:p>
            <a:pPr lvl="1"/>
            <a:r>
              <a:rPr lang="en-US" sz="3400" dirty="0"/>
              <a:t>The second project convert </a:t>
            </a:r>
            <a:r>
              <a:rPr lang="en-US" sz="3400" dirty="0" err="1"/>
              <a:t>Newlib</a:t>
            </a:r>
            <a:r>
              <a:rPr lang="en-US" sz="3400" dirty="0"/>
              <a:t> markup to Sphinx output and integrate with POSIX users guide. </a:t>
            </a:r>
          </a:p>
          <a:p>
            <a:pPr lvl="2"/>
            <a:r>
              <a:rPr lang="en-US" sz="2900" dirty="0" err="1"/>
              <a:t>Newlib</a:t>
            </a:r>
            <a:r>
              <a:rPr lang="en-US" sz="2900" dirty="0"/>
              <a:t> has approximately 400 documented </a:t>
            </a:r>
            <a:r>
              <a:rPr lang="en-US" sz="2900" dirty="0" err="1"/>
              <a:t>libc</a:t>
            </a:r>
            <a:r>
              <a:rPr lang="en-US" sz="2900" dirty="0"/>
              <a:t>, and </a:t>
            </a:r>
            <a:r>
              <a:rPr lang="en-US" sz="2900" dirty="0" err="1"/>
              <a:t>libm</a:t>
            </a:r>
            <a:r>
              <a:rPr lang="en-US" sz="2900" dirty="0"/>
              <a:t> methods included with RTEMS</a:t>
            </a:r>
          </a:p>
          <a:p>
            <a:pPr lvl="1"/>
            <a:r>
              <a:rPr lang="en-US" sz="3400" dirty="0"/>
              <a:t>My motivation to do these project is because Doc generation is an important but undervalued aspect of open source project.</a:t>
            </a:r>
          </a:p>
          <a:p>
            <a:r>
              <a:rPr lang="en-US" sz="3800" dirty="0"/>
              <a:t>Output &amp; Impact: </a:t>
            </a:r>
          </a:p>
          <a:p>
            <a:pPr lvl="1"/>
            <a:r>
              <a:rPr lang="en-US" sz="3400" dirty="0"/>
              <a:t>After fetching needed information by parsing XML page, Markdown version of release notes can be generated by using python 2. </a:t>
            </a:r>
          </a:p>
          <a:p>
            <a:pPr lvl="1"/>
            <a:r>
              <a:rPr lang="en-US" sz="3400" dirty="0"/>
              <a:t>C-style block comments with </a:t>
            </a:r>
            <a:r>
              <a:rPr lang="en-US" sz="3400" dirty="0" err="1"/>
              <a:t>makedoc</a:t>
            </a:r>
            <a:r>
              <a:rPr lang="en-US" sz="3400" dirty="0"/>
              <a:t> format in C source file with Regular Expression matching can also be parsed by using python 2.</a:t>
            </a:r>
          </a:p>
          <a:p>
            <a:pPr lvl="1"/>
            <a:r>
              <a:rPr lang="en-US" sz="3400" dirty="0"/>
              <a:t>Impact is significant since software developers in open source community can get needed data from code in a easier 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36D36-28B7-4404-BBA8-193092FBA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2475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207C-76D3-4E0F-AF5A-7FFAEB33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Improve Coverage Analysis Toolset – Vijay </a:t>
            </a:r>
            <a:r>
              <a:rPr lang="en-US" sz="2800" dirty="0" err="1"/>
              <a:t>Bannerjee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D2C89-5A30-4C41-9707-620AE722C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36219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/>
              <a:t>Objective of the Project:</a:t>
            </a:r>
            <a:endParaRPr lang="en-US" dirty="0"/>
          </a:p>
          <a:p>
            <a:pPr lvl="1" fontAlgn="base"/>
            <a:r>
              <a:rPr lang="en-US" sz="2900" dirty="0"/>
              <a:t>Develop a Script for RTEMS Tester to generate HTML coverage report.</a:t>
            </a:r>
          </a:p>
          <a:p>
            <a:pPr lvl="1" fontAlgn="base"/>
            <a:r>
              <a:rPr lang="en-US" sz="2900" dirty="0"/>
              <a:t>Integrate GCOV support in the </a:t>
            </a:r>
            <a:r>
              <a:rPr lang="en-US" sz="2900" dirty="0" err="1"/>
              <a:t>covoar</a:t>
            </a:r>
            <a:r>
              <a:rPr lang="en-US" sz="2900" dirty="0"/>
              <a:t> tool, which is used by RTEMS for Coverage analysis.</a:t>
            </a:r>
          </a:p>
          <a:p>
            <a:r>
              <a:rPr lang="en-US" b="1" dirty="0"/>
              <a:t>Outcome of the Project:</a:t>
            </a:r>
            <a:endParaRPr lang="en-US" dirty="0"/>
          </a:p>
          <a:p>
            <a:pPr lvl="1" fontAlgn="base"/>
            <a:r>
              <a:rPr lang="en-US" sz="2900" dirty="0"/>
              <a:t>RTEMS Tester can now generate coverage reports for the whole </a:t>
            </a:r>
            <a:r>
              <a:rPr lang="en-US" sz="2900" dirty="0" err="1"/>
              <a:t>testsuite</a:t>
            </a:r>
            <a:r>
              <a:rPr lang="en-US" sz="2900" dirty="0"/>
              <a:t> using the script that was developed. </a:t>
            </a:r>
          </a:p>
          <a:p>
            <a:pPr lvl="1" fontAlgn="base"/>
            <a:r>
              <a:rPr lang="en-US" sz="2900" dirty="0"/>
              <a:t>A GCNO ( GCOV notes file ) dumper tool was developed to generate txt dump of the contents of the GCNO file. This will become a useful tool for debugging the GCOV integration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91FC1-0ED7-4FCE-9435-C00B7CAC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4BE6A-9E49-4B39-83A0-082DC20B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052" name="Picture 4" descr="https://lh6.googleusercontent.com/BHSrpOcxzuXqUgaOUz_nS9AdDm4_adVizsqFuQDoj4k2ZURJ4nUqr8BNDDJWUsorVLRmyb5jMLW6rVK-OBJgReHwl5Rpp5vOgJ6_meSBAAtjgUl2n9fAmxNDw6mDyHViuUE7RUMv76A">
            <a:extLst>
              <a:ext uri="{FF2B5EF4-FFF2-40B4-BE49-F238E27FC236}">
                <a16:creationId xmlns:a16="http://schemas.microsoft.com/office/drawing/2014/main" id="{C0283123-DBA1-4414-9010-902D57010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234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F9BCE2-65E1-4184-9CD5-4962C247B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x86_64 board support package for RTEMS by Amaan Cheval (@</a:t>
            </a:r>
            <a:r>
              <a:rPr lang="en-US" sz="3200" dirty="0" err="1"/>
              <a:t>AmaanC</a:t>
            </a:r>
            <a:r>
              <a:rPr lang="en-US" sz="3200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19711-992D-4669-A6FD-881368B7D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F240C-5611-48C0-8C14-9C56436B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Google Shape;386;p66">
            <a:extLst>
              <a:ext uri="{FF2B5EF4-FFF2-40B4-BE49-F238E27FC236}">
                <a16:creationId xmlns:a16="http://schemas.microsoft.com/office/drawing/2014/main" id="{EB3C6177-15D9-4CD9-BF13-DFFF32CA4FB2}"/>
              </a:ext>
            </a:extLst>
          </p:cNvPr>
          <p:cNvSpPr txBox="1">
            <a:spLocks noGrp="1"/>
          </p:cNvSpPr>
          <p:nvPr/>
        </p:nvSpPr>
        <p:spPr>
          <a:xfrm>
            <a:off x="221424" y="1210734"/>
            <a:ext cx="44127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</a:rPr>
              <a:t>Goals:</a:t>
            </a:r>
            <a:endParaRPr sz="1400" b="1" dirty="0">
              <a:solidFill>
                <a:schemeClr val="tx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lang="en" sz="1400" dirty="0">
                <a:solidFill>
                  <a:schemeClr val="tx1"/>
                </a:solidFill>
              </a:rPr>
              <a:t>Make the RTEMS OS more accessible by supporting common hardware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lang="en" sz="1400" dirty="0">
                <a:solidFill>
                  <a:schemeClr val="tx1"/>
                </a:solidFill>
              </a:rPr>
              <a:t>Have basic usable BSP functionality (UEFI boot, context-switching, interrupts through APIC, hardware clock using APIC timer, UART for </a:t>
            </a:r>
            <a:r>
              <a:rPr lang="en" sz="1400" dirty="0">
                <a:solidFill>
                  <a:schemeClr val="tx1"/>
                </a:solidFill>
                <a:latin typeface="Courier New"/>
                <a:ea typeface="Courier New"/>
                <a:cs typeface="Courier New"/>
                <a:sym typeface="Courier New"/>
              </a:rPr>
              <a:t>printf/printk</a:t>
            </a:r>
            <a:r>
              <a:rPr lang="en" sz="1400" dirty="0">
                <a:solidFill>
                  <a:schemeClr val="tx1"/>
                </a:solidFill>
              </a:rPr>
              <a:t>)</a:t>
            </a:r>
            <a:endParaRPr sz="1400" dirty="0">
              <a:solidFill>
                <a:schemeClr val="tx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</a:pPr>
            <a:r>
              <a:rPr lang="en" sz="1400" dirty="0">
                <a:solidFill>
                  <a:schemeClr val="tx1"/>
                </a:solidFill>
              </a:rPr>
              <a:t>Functioning automated testsuite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3" name="Google Shape;388;p66">
            <a:extLst>
              <a:ext uri="{FF2B5EF4-FFF2-40B4-BE49-F238E27FC236}">
                <a16:creationId xmlns:a16="http://schemas.microsoft.com/office/drawing/2014/main" id="{D56BAD05-D6D4-421D-9481-62E0EFC7A7E3}"/>
              </a:ext>
            </a:extLst>
          </p:cNvPr>
          <p:cNvSpPr txBox="1">
            <a:spLocks noGrp="1"/>
          </p:cNvSpPr>
          <p:nvPr/>
        </p:nvSpPr>
        <p:spPr>
          <a:xfrm>
            <a:off x="4505976" y="1210734"/>
            <a:ext cx="4416600" cy="23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</a:rPr>
              <a:t>What went </a:t>
            </a:r>
            <a:r>
              <a:rPr lang="en" sz="1400" b="1" i="1" dirty="0">
                <a:solidFill>
                  <a:schemeClr val="tx1"/>
                </a:solidFill>
              </a:rPr>
              <a:t>differently</a:t>
            </a:r>
            <a:r>
              <a:rPr lang="en" sz="1400" b="1" dirty="0">
                <a:solidFill>
                  <a:schemeClr val="tx1"/>
                </a:solidFill>
              </a:rPr>
              <a:t> or took longer than expected?</a:t>
            </a:r>
            <a:endParaRPr sz="1400" b="1" dirty="0">
              <a:solidFill>
                <a:schemeClr val="tx1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dirty="0">
                <a:solidFill>
                  <a:schemeClr val="tx1"/>
                </a:solidFill>
              </a:rPr>
              <a:t>QEMU bug - APIC relocation through model-specific register doesn’t work, had to set paging up to access APIC</a:t>
            </a:r>
            <a:endParaRPr sz="1400" dirty="0">
              <a:solidFill>
                <a:schemeClr val="tx1"/>
              </a:solidFill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verage"/>
              <a:buChar char="●"/>
            </a:pPr>
            <a:r>
              <a:rPr lang="en" sz="1400" dirty="0">
                <a:solidFill>
                  <a:schemeClr val="tx1"/>
                </a:solidFill>
              </a:rPr>
              <a:t>Automated testing does not work - to support UEFI, we used FreeBSD’s bootloader, which looks for the ELF kernel to load on UFS/ZFS, filesystems that can’t be mounted as rw on common OSes, preventing easy automated tests)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4" name="Google Shape;389;p66">
            <a:extLst>
              <a:ext uri="{FF2B5EF4-FFF2-40B4-BE49-F238E27FC236}">
                <a16:creationId xmlns:a16="http://schemas.microsoft.com/office/drawing/2014/main" id="{36B143F6-0F34-4398-8A06-3A0DAD184DAE}"/>
              </a:ext>
            </a:extLst>
          </p:cNvPr>
          <p:cNvSpPr txBox="1">
            <a:spLocks noGrp="1"/>
          </p:cNvSpPr>
          <p:nvPr/>
        </p:nvSpPr>
        <p:spPr>
          <a:xfrm>
            <a:off x="339598" y="3701100"/>
            <a:ext cx="8495100" cy="24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sz="14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solidFill>
                  <a:schemeClr val="tx1"/>
                </a:solidFill>
              </a:rPr>
              <a:t>Lessons learned:</a:t>
            </a:r>
            <a:endParaRPr sz="1500" b="1" dirty="0">
              <a:solidFill>
                <a:schemeClr val="tx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tx1"/>
                </a:solidFill>
              </a:rPr>
              <a:t>Read your manuals with a fine tooth-comb, understand all the layers of abstractions needed</a:t>
            </a:r>
            <a:endParaRPr sz="1500" dirty="0">
              <a:solidFill>
                <a:schemeClr val="tx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chemeClr val="tx1"/>
                </a:solidFill>
              </a:rPr>
              <a:t>In OSDev, be suspicious of and learn all of your tools well (GDB, QEMU, GCC in my case). Build test-cases to verify suspicions (GDB; setting breakpoints up when attaching to a bootloader + kernel + OS, QEMU isn’t the hardware, GCC needed patches for our custom RTEMS-specific GCC target)</a:t>
            </a:r>
            <a:endParaRPr sz="1500" dirty="0">
              <a:solidFill>
                <a:schemeClr val="tx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 dirty="0">
                <a:solidFill>
                  <a:schemeClr val="tx1"/>
                </a:solidFill>
              </a:rPr>
              <a:t>Get the community involved (more edge-cases will be handled earlier in the cycle. Try IRC, mailing lists, maintainers of projects you depend on - we’re all in this together!)</a:t>
            </a:r>
            <a:endParaRPr sz="1500" dirty="0">
              <a:solidFill>
                <a:schemeClr val="tx1"/>
              </a:solidFill>
            </a:endParaRPr>
          </a:p>
        </p:txBody>
      </p:sp>
      <p:pic>
        <p:nvPicPr>
          <p:cNvPr id="15" name="Google Shape;390;p66">
            <a:extLst>
              <a:ext uri="{FF2B5EF4-FFF2-40B4-BE49-F238E27FC236}">
                <a16:creationId xmlns:a16="http://schemas.microsoft.com/office/drawing/2014/main" id="{317D0C5D-0699-4900-8EA4-9BD7325F652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6894" y="5638800"/>
            <a:ext cx="222272" cy="22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91;p66">
            <a:extLst>
              <a:ext uri="{FF2B5EF4-FFF2-40B4-BE49-F238E27FC236}">
                <a16:creationId xmlns:a16="http://schemas.microsoft.com/office/drawing/2014/main" id="{98DA7D03-211F-4714-BECA-81A79E302DA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631" y="4253512"/>
            <a:ext cx="322800" cy="3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392;p66">
            <a:extLst>
              <a:ext uri="{FF2B5EF4-FFF2-40B4-BE49-F238E27FC236}">
                <a16:creationId xmlns:a16="http://schemas.microsoft.com/office/drawing/2014/main" id="{4E1001A7-DEF9-4B29-8BD4-BA31484C90A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6460" y="1263696"/>
            <a:ext cx="347450" cy="34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393;p66">
            <a:extLst>
              <a:ext uri="{FF2B5EF4-FFF2-40B4-BE49-F238E27FC236}">
                <a16:creationId xmlns:a16="http://schemas.microsoft.com/office/drawing/2014/main" id="{A75F6D80-20AF-4520-B94A-CAAD7F39340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6637" y="4684412"/>
            <a:ext cx="322794" cy="322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8445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2FBC-3A2F-4A90-8743-538A496CB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Code-In 2018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621D5B1-590A-4B35-8532-B33604F22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Global online contest introducing teenagers to the world of open source development</a:t>
            </a:r>
          </a:p>
          <a:p>
            <a:r>
              <a:rPr lang="en-US" dirty="0"/>
              <a:t>Overall GCI Statistics (week 5 of 7)</a:t>
            </a:r>
          </a:p>
          <a:p>
            <a:pPr lvl="1"/>
            <a:r>
              <a:rPr lang="en-US" dirty="0"/>
              <a:t>27 FOSS Organizations</a:t>
            </a:r>
          </a:p>
          <a:p>
            <a:pPr lvl="1"/>
            <a:r>
              <a:rPr lang="en-US"/>
              <a:t>2,639 </a:t>
            </a:r>
            <a:r>
              <a:rPr lang="en-US" dirty="0"/>
              <a:t>students from 74 countries</a:t>
            </a:r>
          </a:p>
          <a:p>
            <a:pPr lvl="1"/>
            <a:r>
              <a:rPr lang="en-US" dirty="0"/>
              <a:t>11,419 tasks completed</a:t>
            </a:r>
          </a:p>
          <a:p>
            <a:r>
              <a:rPr lang="en-US" dirty="0"/>
              <a:t>RTEMS has over 125 tasks completed this year including</a:t>
            </a:r>
          </a:p>
          <a:p>
            <a:pPr lvl="1"/>
            <a:r>
              <a:rPr lang="en-US" dirty="0"/>
              <a:t>Getting started with code, docs, and </a:t>
            </a:r>
            <a:r>
              <a:rPr lang="en-US" dirty="0" err="1"/>
              <a:t>Doxygen</a:t>
            </a:r>
            <a:endParaRPr lang="en-US" dirty="0"/>
          </a:p>
          <a:p>
            <a:pPr lvl="1"/>
            <a:r>
              <a:rPr lang="en-US" dirty="0"/>
              <a:t>Addition of POSIX Timing Tests</a:t>
            </a:r>
          </a:p>
          <a:p>
            <a:pPr lvl="1"/>
            <a:r>
              <a:rPr lang="en-US" dirty="0"/>
              <a:t>Addition of POSIX API Compliance Tests</a:t>
            </a:r>
          </a:p>
          <a:p>
            <a:pPr lvl="1"/>
            <a:r>
              <a:rPr lang="en-US" dirty="0"/>
              <a:t>Improvements to RTEMS Documentation</a:t>
            </a:r>
          </a:p>
          <a:p>
            <a:pPr lvl="1"/>
            <a:r>
              <a:rPr lang="en-US" dirty="0"/>
              <a:t>Conversion of Wiki and ASCII test to Rest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14EFEF-1357-4B3B-B4C4-8E11F4F5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2FEAB3-290F-47E9-A1EB-C4D8E9FE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58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609600" y="3031780"/>
            <a:ext cx="8077200" cy="252005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9681" y="1501169"/>
            <a:ext cx="2068163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RTEMS </a:t>
            </a:r>
            <a:br>
              <a:rPr lang="en-US" dirty="0"/>
            </a:br>
            <a:r>
              <a:rPr lang="en-US" dirty="0"/>
              <a:t>Users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RTEMS Tools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http://www.rtems.org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2286000"/>
            <a:ext cx="8077200" cy="60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734281" y="24003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</a:t>
            </a:r>
          </a:p>
        </p:txBody>
      </p:sp>
      <p:sp>
        <p:nvSpPr>
          <p:cNvPr id="8" name="Rectangle 7"/>
          <p:cNvSpPr/>
          <p:nvPr/>
        </p:nvSpPr>
        <p:spPr>
          <a:xfrm>
            <a:off x="5714354" y="2402633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GUI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5632450"/>
            <a:ext cx="8077200" cy="609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8934" y="5706646"/>
            <a:ext cx="762000" cy="4637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Config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18092" y="5706646"/>
            <a:ext cx="1043609" cy="4619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Macro Expansion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98859" y="5706646"/>
            <a:ext cx="846758" cy="4547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ELF/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DWARF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98017" y="5706646"/>
            <a:ext cx="1462708" cy="458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Symbol Management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97883" y="5706646"/>
            <a:ext cx="762000" cy="461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RAP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97041" y="5706646"/>
            <a:ext cx="762000" cy="4637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INI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6200" y="5706646"/>
            <a:ext cx="762000" cy="465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lzma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712533" y="3209540"/>
            <a:ext cx="1177202" cy="21935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RTEMS</a:t>
            </a:r>
            <a:b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Source Builder</a:t>
            </a:r>
            <a:b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(RSB)</a:t>
            </a:r>
          </a:p>
        </p:txBody>
      </p:sp>
      <p:sp>
        <p:nvSpPr>
          <p:cNvPr id="20" name="Rectangle 19"/>
          <p:cNvSpPr/>
          <p:nvPr/>
        </p:nvSpPr>
        <p:spPr>
          <a:xfrm flipH="1">
            <a:off x="2056855" y="3177773"/>
            <a:ext cx="1174399" cy="22253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RTEMS</a:t>
            </a:r>
            <a:b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Tester</a:t>
            </a:r>
          </a:p>
        </p:txBody>
      </p:sp>
      <p:sp>
        <p:nvSpPr>
          <p:cNvPr id="21" name="Rectangle 20"/>
          <p:cNvSpPr/>
          <p:nvPr/>
        </p:nvSpPr>
        <p:spPr>
          <a:xfrm flipH="1">
            <a:off x="3398374" y="3193281"/>
            <a:ext cx="1167258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RTEMS</a:t>
            </a:r>
            <a:endParaRPr lang="en-US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LD</a:t>
            </a:r>
          </a:p>
          <a:p>
            <a:pPr algn="ct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7429733" y="3177773"/>
            <a:ext cx="1167258" cy="22253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Coverage</a:t>
            </a:r>
            <a:b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Testing</a:t>
            </a:r>
            <a:b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and</a:t>
            </a:r>
            <a:b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Reporting</a:t>
            </a:r>
          </a:p>
        </p:txBody>
      </p:sp>
      <p:sp>
        <p:nvSpPr>
          <p:cNvPr id="26" name="Rectangle 25"/>
          <p:cNvSpPr/>
          <p:nvPr/>
        </p:nvSpPr>
        <p:spPr>
          <a:xfrm flipH="1">
            <a:off x="6095354" y="3193280"/>
            <a:ext cx="1167258" cy="22098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Capture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Trace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18637" y="1501169"/>
            <a:ext cx="2068163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Continuous  </a:t>
            </a:r>
          </a:p>
          <a:p>
            <a:pPr algn="ctr"/>
            <a:r>
              <a:rPr lang="en-US" dirty="0"/>
              <a:t>Integration Testing</a:t>
            </a:r>
          </a:p>
        </p:txBody>
      </p:sp>
      <p:sp>
        <p:nvSpPr>
          <p:cNvPr id="29" name="Rectangle 28"/>
          <p:cNvSpPr/>
          <p:nvPr/>
        </p:nvSpPr>
        <p:spPr>
          <a:xfrm flipH="1">
            <a:off x="4732752" y="3177773"/>
            <a:ext cx="1195482" cy="22253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RTEMS</a:t>
            </a:r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Trace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Linker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(TLD)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29159" y="1501169"/>
            <a:ext cx="2068163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RTEMS </a:t>
            </a:r>
            <a:br>
              <a:rPr lang="en-US" dirty="0"/>
            </a:br>
            <a:r>
              <a:rPr lang="en-US" dirty="0"/>
              <a:t>Developers</a:t>
            </a:r>
          </a:p>
        </p:txBody>
      </p:sp>
    </p:spTree>
    <p:extLst>
      <p:ext uri="{BB962C8B-B14F-4D97-AF65-F5344CB8AC3E}">
        <p14:creationId xmlns:p14="http://schemas.microsoft.com/office/powerpoint/2010/main" val="1853082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Desirable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Conversion of RTEMS to </a:t>
            </a:r>
            <a:r>
              <a:rPr lang="en-US" sz="2400" dirty="0" err="1"/>
              <a:t>waf</a:t>
            </a:r>
            <a:r>
              <a:rPr lang="en-US" sz="2400" dirty="0"/>
              <a:t> build system</a:t>
            </a:r>
          </a:p>
          <a:p>
            <a:pPr lvl="1"/>
            <a:r>
              <a:rPr lang="en-US" sz="2000" dirty="0"/>
              <a:t>Other RTEMS modules already have </a:t>
            </a:r>
            <a:r>
              <a:rPr lang="en-US" sz="2000" dirty="0" err="1"/>
              <a:t>waf</a:t>
            </a:r>
            <a:r>
              <a:rPr lang="en-US" sz="2000" dirty="0"/>
              <a:t> build</a:t>
            </a:r>
          </a:p>
          <a:p>
            <a:r>
              <a:rPr lang="en-US" sz="2400" dirty="0"/>
              <a:t>x86_64 PC BSP needs additional functionality</a:t>
            </a:r>
          </a:p>
          <a:p>
            <a:r>
              <a:rPr lang="en-US" sz="2400" dirty="0"/>
              <a:t>Tool Ecosystem Improvements</a:t>
            </a:r>
          </a:p>
          <a:p>
            <a:pPr lvl="1"/>
            <a:r>
              <a:rPr lang="en-US" sz="2000" dirty="0"/>
              <a:t>Multiple items in Coverage Analysis Identified</a:t>
            </a:r>
          </a:p>
          <a:p>
            <a:pPr lvl="1"/>
            <a:r>
              <a:rPr lang="en-US" sz="2000" dirty="0"/>
              <a:t>Common Trace Format (CTF) Support</a:t>
            </a:r>
          </a:p>
          <a:p>
            <a:pPr lvl="1"/>
            <a:r>
              <a:rPr lang="en-US" sz="2000" dirty="0"/>
              <a:t>Target Communications Framework (TCF) Support</a:t>
            </a:r>
          </a:p>
          <a:p>
            <a:pPr lvl="1"/>
            <a:r>
              <a:rPr lang="en-US" sz="2000" dirty="0"/>
              <a:t>More RSB recipes for add-on libraries</a:t>
            </a:r>
          </a:p>
          <a:p>
            <a:r>
              <a:rPr lang="en-US" sz="2400" dirty="0" err="1"/>
              <a:t>Microblaze</a:t>
            </a:r>
            <a:r>
              <a:rPr lang="en-US" sz="2400" dirty="0"/>
              <a:t> 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http://www.rtems.org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5257799"/>
            <a:ext cx="48768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Improvements occur only when the community supports the RTEMS Project</a:t>
            </a:r>
          </a:p>
        </p:txBody>
      </p:sp>
    </p:spTree>
    <p:extLst>
      <p:ext uri="{BB962C8B-B14F-4D97-AF65-F5344CB8AC3E}">
        <p14:creationId xmlns:p14="http://schemas.microsoft.com/office/powerpoint/2010/main" val="1285779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C27CB1-0C64-4A2F-9E94-B9B886A0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RTEMS.org Hosting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0A8FA5-B2D3-4740-8F7D-2245E1610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Hosted at Oregon State University’s Open Source Lab (</a:t>
            </a:r>
            <a:r>
              <a:rPr lang="en-US" sz="2800" dirty="0">
                <a:hlinkClick r:id="rId2"/>
              </a:rPr>
              <a:t>http://osuosl.org/</a:t>
            </a:r>
            <a:r>
              <a:rPr lang="en-US" sz="2800" dirty="0"/>
              <a:t>)</a:t>
            </a:r>
          </a:p>
          <a:p>
            <a:r>
              <a:rPr lang="en-US" sz="2800" dirty="0"/>
              <a:t>Dedicated servers, switches, etc. for RTEMS</a:t>
            </a:r>
          </a:p>
          <a:p>
            <a:r>
              <a:rPr lang="en-US" sz="2800" dirty="0"/>
              <a:t>All hardware purchased using donations</a:t>
            </a:r>
          </a:p>
          <a:p>
            <a:r>
              <a:rPr lang="en-US" sz="2800" dirty="0"/>
              <a:t>All system administration and maintenance is </a:t>
            </a:r>
            <a:r>
              <a:rPr lang="en-US" sz="2800" b="1" dirty="0"/>
              <a:t>volunteer</a:t>
            </a:r>
            <a:r>
              <a:rPr lang="en-US" sz="2800" dirty="0"/>
              <a:t> </a:t>
            </a:r>
            <a:endParaRPr lang="en-US" sz="2800" b="1" dirty="0"/>
          </a:p>
          <a:p>
            <a:r>
              <a:rPr lang="en-US" sz="2800" dirty="0"/>
              <a:t>Underappreciated shared resource</a:t>
            </a:r>
          </a:p>
          <a:p>
            <a:r>
              <a:rPr lang="en-US" sz="2800" dirty="0"/>
              <a:t>Funding needed to ensure continuous availability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C524E-F6A0-426B-9214-33BFDE2A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EAEC9-B5EF-4B44-9145-FB870175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8A6915-CF4F-436E-B821-51B2840B8AF0}"/>
              </a:ext>
            </a:extLst>
          </p:cNvPr>
          <p:cNvSpPr txBox="1"/>
          <p:nvPr/>
        </p:nvSpPr>
        <p:spPr>
          <a:xfrm>
            <a:off x="2057400" y="5669280"/>
            <a:ext cx="48768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Donations are needed to update aging hardware and have a part-time admin</a:t>
            </a:r>
          </a:p>
        </p:txBody>
      </p:sp>
    </p:spTree>
    <p:extLst>
      <p:ext uri="{BB962C8B-B14F-4D97-AF65-F5344CB8AC3E}">
        <p14:creationId xmlns:p14="http://schemas.microsoft.com/office/powerpoint/2010/main" val="2016636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ttps://lh5.googleusercontent.com/SzdGsgPGVnN-Hyq03rIvJVqoGFPv06Nk96RQrYFXp4bJIqDFS8so4oO1Sx7zq_7PURRkoNMb75Q0tkhcNTIMZt2Wt2Uq8tULy_rLRwRP4xOmUnn5VwCiBIJ7rczIJQRLApUpdvhkV8Y">
            <a:extLst>
              <a:ext uri="{FF2B5EF4-FFF2-40B4-BE49-F238E27FC236}">
                <a16:creationId xmlns:a16="http://schemas.microsoft.com/office/drawing/2014/main" id="{35298786-D65E-4A57-8079-6995EB8C4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430" y="3810000"/>
            <a:ext cx="1546370" cy="17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3EA54B56-B12C-4ABF-AFEA-5DB571F3A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RTEMS Mission Launches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DF708B-0440-4269-8C93-845102DED0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NASA Parker Solar Probe</a:t>
            </a:r>
          </a:p>
          <a:p>
            <a:pPr lvl="1"/>
            <a:r>
              <a:rPr lang="en-US" sz="1600" dirty="0"/>
              <a:t>Launched 12 August 2018</a:t>
            </a:r>
          </a:p>
          <a:p>
            <a:pPr lvl="1"/>
            <a:r>
              <a:rPr lang="en-US" sz="1600" dirty="0"/>
              <a:t>SPARC Flight Computer runs RTEMS </a:t>
            </a:r>
          </a:p>
          <a:p>
            <a:r>
              <a:rPr lang="en-US" sz="1800" dirty="0"/>
              <a:t>DLR </a:t>
            </a:r>
            <a:r>
              <a:rPr lang="en-US" sz="1800" dirty="0" err="1"/>
              <a:t>Eu:CROPIS</a:t>
            </a:r>
            <a:endParaRPr lang="en-US" sz="1800" dirty="0"/>
          </a:p>
          <a:p>
            <a:pPr lvl="1"/>
            <a:r>
              <a:rPr lang="en-US" sz="1600" dirty="0"/>
              <a:t>Launched 19 November 2018</a:t>
            </a:r>
          </a:p>
          <a:p>
            <a:pPr lvl="1"/>
            <a:r>
              <a:rPr lang="en-US" sz="1600" dirty="0"/>
              <a:t>SPARC based life-support, growing tomatoes in space</a:t>
            </a:r>
          </a:p>
          <a:p>
            <a:r>
              <a:rPr lang="en-US" sz="1800" dirty="0"/>
              <a:t>UAE </a:t>
            </a:r>
            <a:r>
              <a:rPr lang="en-US" sz="1800" dirty="0" err="1"/>
              <a:t>KhalifaSat</a:t>
            </a:r>
            <a:endParaRPr lang="en-US" sz="1800" dirty="0"/>
          </a:p>
          <a:p>
            <a:pPr lvl="1"/>
            <a:r>
              <a:rPr lang="en-US" sz="1600" dirty="0"/>
              <a:t>Launched 29 October 2018</a:t>
            </a:r>
          </a:p>
          <a:p>
            <a:pPr lvl="1"/>
            <a:r>
              <a:rPr lang="en-US" sz="1600" dirty="0"/>
              <a:t>SPARC LEON3 based remote sensing satellite capable of imaging the earth at 0.7 meters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923D11-00FA-453D-A348-A1043C802A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NASA ICESat-2</a:t>
            </a:r>
          </a:p>
          <a:p>
            <a:pPr lvl="1"/>
            <a:r>
              <a:rPr lang="en-US" sz="1600" dirty="0"/>
              <a:t>Launched 15 September 2018</a:t>
            </a:r>
          </a:p>
          <a:p>
            <a:pPr lvl="1"/>
            <a:r>
              <a:rPr lang="en-US" sz="1600" dirty="0"/>
              <a:t>Advanced Topographic Laser Altimeter System (ATLAS)       runs RTEMS on a mix of SPARC and PowerPC CPUs</a:t>
            </a:r>
          </a:p>
          <a:p>
            <a:r>
              <a:rPr lang="en-US" sz="1800" dirty="0"/>
              <a:t>ESA </a:t>
            </a:r>
            <a:r>
              <a:rPr lang="en-US" sz="1800" dirty="0" err="1"/>
              <a:t>BepiColombo</a:t>
            </a:r>
            <a:endParaRPr lang="en-US" sz="1800" dirty="0"/>
          </a:p>
          <a:p>
            <a:pPr lvl="1"/>
            <a:r>
              <a:rPr lang="en-US" sz="1600" dirty="0"/>
              <a:t>Launched 8 October 2018</a:t>
            </a:r>
          </a:p>
          <a:p>
            <a:pPr lvl="1"/>
            <a:r>
              <a:rPr lang="en-US" sz="1600" dirty="0"/>
              <a:t>RTEMS on at least MERTIS (</a:t>
            </a:r>
            <a:r>
              <a:rPr lang="en-US" sz="1600" dirty="0" err="1"/>
              <a:t>MErcury</a:t>
            </a:r>
            <a:r>
              <a:rPr lang="en-US" sz="1600" dirty="0"/>
              <a:t> Radiometer and Thermal infrared Imaging Spectrometer)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4E35D5-F1EA-4A84-92D8-238D266DF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F37F5-6FD7-4DB7-B879-314905877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https://lh5.googleusercontent.com/4HOxQOnvYeJoiOhH7vS2ioIEYYB2LnVKwmVpDlJ-Ft3U53b7KnTDD6f64IthUg2zoJ9dX8sSYk-pypjYIjf_2TQWk0KbRKLKqB5sxabo6VmK23xYgC0RehoIxLv4ADC8tcWQAWYEadM">
            <a:extLst>
              <a:ext uri="{FF2B5EF4-FFF2-40B4-BE49-F238E27FC236}">
                <a16:creationId xmlns:a16="http://schemas.microsoft.com/office/drawing/2014/main" id="{5BBD225B-5293-4ECB-95F5-829131B12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3814"/>
            <a:ext cx="2734057" cy="142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lh5.googleusercontent.com/nKhvvCTPCqbKzsWvNHnAXH76Vsc46OhDVHwZrZ5wxWkvKhjAgkNJq68ax8KTwQvUJtEvSwt03O3RkaYnvdNn1K1GS3SCS_AKmDSAUgOeg-frd-pEbPwtX5a95UKzObmBKU7koPOa358">
            <a:extLst>
              <a:ext uri="{FF2B5EF4-FFF2-40B4-BE49-F238E27FC236}">
                <a16:creationId xmlns:a16="http://schemas.microsoft.com/office/drawing/2014/main" id="{2F60D8F0-1257-4111-9B98-59A7B1F2D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58" y="5588997"/>
            <a:ext cx="2285482" cy="12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QkdZJnCViHFehcfdDeIDtK9IB-iA8Tsg1x8yOk7Ewhi85nwoqw8EJHIoDEAek2jCFZUd2STuLJx7hEGGIWYpNYPpYBTmB88sLWTo3hOcV04exrH6lV1zhgODZFnLgKtZnV_4soglr9g">
            <a:extLst>
              <a:ext uri="{FF2B5EF4-FFF2-40B4-BE49-F238E27FC236}">
                <a16:creationId xmlns:a16="http://schemas.microsoft.com/office/drawing/2014/main" id="{4B33F65D-3202-42AF-8F9F-EB22009F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66" y="5585840"/>
            <a:ext cx="2317988" cy="130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lh6.googleusercontent.com/2n6Ca8HzzHOaVLblMXK-0LGSZ0kgS3GC5RLq_2AHRfRnhgkBkhhdmmQyq321N_kPl-5c9akjaqqMQ4DDpQNMlmAuBk7q4bF_ktD1261ohZ_j3uXBxNwMdvEBCwb2VeFB1RLkIRb48Ck">
            <a:extLst>
              <a:ext uri="{FF2B5EF4-FFF2-40B4-BE49-F238E27FC236}">
                <a16:creationId xmlns:a16="http://schemas.microsoft.com/office/drawing/2014/main" id="{B52BE7F5-8974-4980-B4C2-D24A964DC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522" y="4724400"/>
            <a:ext cx="3027228" cy="170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543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2D2A-65C8-4D79-8A5E-72A7DB51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Relicensing Effort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14D34-2743-4D31-9B03-22765D81C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Moving from current “GPLv2 w/linking exception” to “two paragraph BSD”</a:t>
            </a:r>
          </a:p>
          <a:p>
            <a:r>
              <a:rPr lang="en-US" sz="2800" dirty="0"/>
              <a:t>In practical terms for users, this has no impact</a:t>
            </a:r>
          </a:p>
          <a:p>
            <a:pPr lvl="1"/>
            <a:r>
              <a:rPr lang="en-US" sz="2400" dirty="0"/>
              <a:t>BSD-style license is clearer for RTEMS licensing intent</a:t>
            </a:r>
          </a:p>
          <a:p>
            <a:r>
              <a:rPr lang="en-US" sz="2800" dirty="0"/>
              <a:t>Recommended language for letter to give permission now available </a:t>
            </a:r>
          </a:p>
          <a:p>
            <a:r>
              <a:rPr lang="en-US" sz="2800" dirty="0"/>
              <a:t>Critical contributors have provided permission</a:t>
            </a:r>
          </a:p>
          <a:p>
            <a:r>
              <a:rPr lang="en-US" sz="2800" dirty="0"/>
              <a:t>Next step is to ask all contributors for permission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BB7F9-34AD-4DE8-B62C-02B971E8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28A2C-9DC1-47CE-969B-F519693E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82A2C-1902-4EAC-8A2C-CCEFE7DF7015}"/>
              </a:ext>
            </a:extLst>
          </p:cNvPr>
          <p:cNvSpPr txBox="1"/>
          <p:nvPr/>
        </p:nvSpPr>
        <p:spPr>
          <a:xfrm>
            <a:off x="1333500" y="5486400"/>
            <a:ext cx="64770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If you have contributed to RTEMS, please ask us for the permission letter example.</a:t>
            </a:r>
          </a:p>
        </p:txBody>
      </p:sp>
    </p:spTree>
    <p:extLst>
      <p:ext uri="{BB962C8B-B14F-4D97-AF65-F5344CB8AC3E}">
        <p14:creationId xmlns:p14="http://schemas.microsoft.com/office/powerpoint/2010/main" val="4115973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E2D2A-65C8-4D79-8A5E-72A7DB51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14D34-2743-4D31-9B03-22765D81C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NASA has provided recommendations for “RTEMS Software Engineering Guide” (SWEG)</a:t>
            </a:r>
          </a:p>
          <a:p>
            <a:pPr lvl="1"/>
            <a:r>
              <a:rPr lang="en-US" sz="2400" dirty="0"/>
              <a:t>Outline has sections which should be recognizable from DO-178 and NASA Quality standards</a:t>
            </a:r>
          </a:p>
          <a:p>
            <a:pPr lvl="1"/>
            <a:r>
              <a:rPr lang="en-US" sz="2400" dirty="0"/>
              <a:t>Much can be populated from existing content</a:t>
            </a:r>
          </a:p>
          <a:p>
            <a:r>
              <a:rPr lang="en-US" sz="2800" dirty="0"/>
              <a:t>Need fully tested, traceable requirements set</a:t>
            </a:r>
          </a:p>
          <a:p>
            <a:r>
              <a:rPr lang="en-US" sz="2800" dirty="0"/>
              <a:t>Discussion mailing list exists but is not active</a:t>
            </a:r>
          </a:p>
          <a:p>
            <a:r>
              <a:rPr lang="en-US" sz="2800" dirty="0"/>
              <a:t>Anticipate next RTEMS release branch will be used as basis for next flight version by NASA and ESA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BB7F9-34AD-4DE8-B62C-02B971E8E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928A2C-9DC1-47CE-969B-F519693E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82A2C-1902-4EAC-8A2C-CCEFE7DF7015}"/>
              </a:ext>
            </a:extLst>
          </p:cNvPr>
          <p:cNvSpPr txBox="1"/>
          <p:nvPr/>
        </p:nvSpPr>
        <p:spPr>
          <a:xfrm>
            <a:off x="2057400" y="5669280"/>
            <a:ext cx="48768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Active community help needed to evaluate and improve supporting technical data </a:t>
            </a:r>
          </a:p>
        </p:txBody>
      </p:sp>
    </p:spTree>
    <p:extLst>
      <p:ext uri="{BB962C8B-B14F-4D97-AF65-F5344CB8AC3E}">
        <p14:creationId xmlns:p14="http://schemas.microsoft.com/office/powerpoint/2010/main" val="2066852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1520-CF8B-4B52-8A8C-0DD91AB1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ESA Pre-Qualification of </a:t>
            </a:r>
            <a:br>
              <a:rPr lang="en-US" sz="3600" dirty="0"/>
            </a:br>
            <a:r>
              <a:rPr lang="en-US" sz="3600" dirty="0"/>
              <a:t>RTEMS Symmetric Multiprocessing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80BA86-CDAB-4917-8D14-A8935A78D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3705D4-F672-4E1B-828D-BC79B5143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DD36EE9-9857-4195-A0E3-E306B6601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60949"/>
              </p:ext>
            </p:extLst>
          </p:nvPr>
        </p:nvGraphicFramePr>
        <p:xfrm>
          <a:off x="1219200" y="1605280"/>
          <a:ext cx="6858000" cy="311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val="920458400"/>
                    </a:ext>
                  </a:extLst>
                </a:gridCol>
                <a:gridCol w="4886325">
                  <a:extLst>
                    <a:ext uri="{9D8B030D-6E8A-4147-A177-3AD203B41FA5}">
                      <a16:colId xmlns:a16="http://schemas.microsoft.com/office/drawing/2014/main" val="4027740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Space qualification of RTEMS SMP for LEON 3/4 according to ECSS-E-ST-40C and ECSS-Q-ST-80 to criticality level C (level B requires ISVV)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028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ESA (with national partner organizations)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47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 2018 – Nov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41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Consortium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edisoft</a:t>
                      </a:r>
                      <a:r>
                        <a:rPr lang="en-US" dirty="0"/>
                        <a:t> (Portugal)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embedded brains (Germany)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Lero</a:t>
                      </a:r>
                      <a:r>
                        <a:rPr lang="en-US" dirty="0"/>
                        <a:t> (The Irish Software Research Centre / </a:t>
                      </a:r>
                      <a:br>
                        <a:rPr lang="en-US" dirty="0"/>
                      </a:br>
                      <a:r>
                        <a:rPr lang="en-US" dirty="0"/>
                        <a:t>Trinity College Dublin, Ireland)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Jena </a:t>
                      </a:r>
                      <a:r>
                        <a:rPr lang="en-US" dirty="0" err="1"/>
                        <a:t>Optronik</a:t>
                      </a:r>
                      <a:r>
                        <a:rPr lang="en-US" dirty="0"/>
                        <a:t> (Germany)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8528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3E7C52-3DB8-4FAC-884F-12EAE11FCB73}"/>
              </a:ext>
            </a:extLst>
          </p:cNvPr>
          <p:cNvSpPr txBox="1"/>
          <p:nvPr/>
        </p:nvSpPr>
        <p:spPr>
          <a:xfrm>
            <a:off x="1409700" y="4971355"/>
            <a:ext cx="6477000" cy="1384995"/>
          </a:xfrm>
          <a:prstGeom prst="rect">
            <a:avLst/>
          </a:prstGeom>
          <a:noFill/>
          <a:ln w="539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Approach</a:t>
            </a:r>
            <a:endParaRPr lang="en-US" sz="2000" b="1" dirty="0"/>
          </a:p>
          <a:p>
            <a:pPr algn="ctr"/>
            <a:r>
              <a:rPr lang="en-US" sz="2000" dirty="0"/>
              <a:t>Open-Source (Source-Code, Test Suite, Toolchain etc.) </a:t>
            </a:r>
          </a:p>
          <a:p>
            <a:pPr algn="ctr"/>
            <a:r>
              <a:rPr lang="en-US" sz="2000" dirty="0"/>
              <a:t>Close Cooperation with RTEMS Community</a:t>
            </a:r>
            <a:br>
              <a:rPr lang="en-US" sz="2000" dirty="0"/>
            </a:br>
            <a:r>
              <a:rPr lang="en-US" sz="2000" dirty="0"/>
              <a:t>Alignment/Integration with RTEMS Community Processes</a:t>
            </a:r>
          </a:p>
        </p:txBody>
      </p:sp>
    </p:spTree>
    <p:extLst>
      <p:ext uri="{BB962C8B-B14F-4D97-AF65-F5344CB8AC3E}">
        <p14:creationId xmlns:p14="http://schemas.microsoft.com/office/powerpoint/2010/main" val="369354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56A2-5395-4DDA-9133-A8E18257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Objectives: Toolkit for </a:t>
            </a:r>
            <a:br>
              <a:rPr lang="en-US" sz="3200" dirty="0"/>
            </a:br>
            <a:r>
              <a:rPr lang="en-US" sz="3200" dirty="0"/>
              <a:t>Pre-Qualification of RTEMS-SMP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B0EF4-FCF1-4981-91E0-0478BA470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Primary focus is on qualifying the SMP elements of the RTEMS </a:t>
            </a:r>
            <a:r>
              <a:rPr lang="en-US" dirty="0" err="1"/>
              <a:t>SuperCore</a:t>
            </a:r>
            <a:r>
              <a:rPr lang="en-US" dirty="0"/>
              <a:t>, and the MIL-STD-1553 and </a:t>
            </a:r>
            <a:r>
              <a:rPr lang="en-US" dirty="0" err="1"/>
              <a:t>SpaceWire</a:t>
            </a:r>
            <a:r>
              <a:rPr lang="en-US" dirty="0"/>
              <a:t> interfaces – exact scope to be finalized</a:t>
            </a:r>
          </a:p>
          <a:p>
            <a:endParaRPr lang="en-US" dirty="0"/>
          </a:p>
          <a:p>
            <a:r>
              <a:rPr lang="en-US" dirty="0"/>
              <a:t>Provide verification evidence for RTEMS and all additional libraries to support a specific set of hardware and software configurations</a:t>
            </a:r>
          </a:p>
          <a:p>
            <a:r>
              <a:rPr lang="en-US" dirty="0"/>
              <a:t>Provide validation evidence to demonstrate that a well-defined set of requirements are met for all identified configurations</a:t>
            </a:r>
          </a:p>
          <a:p>
            <a:r>
              <a:rPr lang="en-US" dirty="0"/>
              <a:t>Provide guidance to end-users on how to replicate and use (or extend) these results whenever a full qualification is considered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3016E5-710A-438E-88DB-632C8F00E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564C0-EBF1-49DA-B01E-62E34BFFD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28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32D0-9CE6-435C-8784-7F9F41AD7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Deos</a:t>
            </a:r>
            <a:r>
              <a:rPr lang="en-US" dirty="0"/>
              <a:t>/RTEMS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E2354-E975-4384-A9FF-345D6C960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Commercial integration of RTEMS and </a:t>
            </a:r>
            <a:r>
              <a:rPr lang="en-US" dirty="0" err="1"/>
              <a:t>Deos</a:t>
            </a:r>
            <a:r>
              <a:rPr lang="en-US" dirty="0"/>
              <a:t> aligned with FACE Technical Standard Safety Base profile</a:t>
            </a:r>
          </a:p>
          <a:p>
            <a:pPr lvl="1"/>
            <a:r>
              <a:rPr lang="en-US" dirty="0"/>
              <a:t>Combination of POSIX and ARINC 653</a:t>
            </a:r>
          </a:p>
          <a:p>
            <a:r>
              <a:rPr lang="en-US" dirty="0" err="1"/>
              <a:t>Deos</a:t>
            </a:r>
            <a:r>
              <a:rPr lang="en-US" dirty="0"/>
              <a:t> has 25+ years as Level A time and space partitioned RTOS</a:t>
            </a:r>
          </a:p>
          <a:p>
            <a:r>
              <a:rPr lang="en-US" dirty="0"/>
              <a:t>Provides RTEMS run-time services in a time and space partitioned environment</a:t>
            </a:r>
          </a:p>
          <a:p>
            <a:r>
              <a:rPr lang="en-US" dirty="0"/>
              <a:t>Multiple architectures: ARM, PowerPC, x86</a:t>
            </a:r>
          </a:p>
          <a:p>
            <a:r>
              <a:rPr lang="en-US" dirty="0"/>
              <a:t>Near completion of verification as a FACE Technical Standard 2.1 Safety Base conformance Operating System Segment (OSS)</a:t>
            </a:r>
          </a:p>
          <a:p>
            <a:r>
              <a:rPr lang="en-US" dirty="0"/>
              <a:t>Plan to do verification to FACE Technical Standard 3.0 once conformance program is in place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CF4131-1F24-47B3-9F93-0871BC8A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https://www.rtems.com/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E233E6-21B3-48C4-9452-A80860AAA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93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58E2-3B73-455D-95DB-25E3207B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Deos</a:t>
            </a:r>
            <a:r>
              <a:rPr lang="en-US" dirty="0"/>
              <a:t>/RTEMS Architecture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E3457D-1FCA-4532-9F2D-C11B8BF3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https://www.ddci.com/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D3669-6E61-45C8-8044-34949A62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EC4234-E503-47E4-B4A1-B0A206BCDC55}"/>
              </a:ext>
            </a:extLst>
          </p:cNvPr>
          <p:cNvSpPr/>
          <p:nvPr/>
        </p:nvSpPr>
        <p:spPr bwMode="auto">
          <a:xfrm>
            <a:off x="3273649" y="1695932"/>
            <a:ext cx="2498202" cy="274955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748DE-3B6F-4F31-90CD-28BDCF297717}"/>
              </a:ext>
            </a:extLst>
          </p:cNvPr>
          <p:cNvSpPr/>
          <p:nvPr/>
        </p:nvSpPr>
        <p:spPr bwMode="auto">
          <a:xfrm>
            <a:off x="6055793" y="1676400"/>
            <a:ext cx="2571335" cy="274955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20">
            <a:extLst>
              <a:ext uri="{FF2B5EF4-FFF2-40B4-BE49-F238E27FC236}">
                <a16:creationId xmlns:a16="http://schemas.microsoft.com/office/drawing/2014/main" id="{72488189-C5F4-4A0B-97C8-A059CE0E4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9237" y="3701598"/>
            <a:ext cx="732185" cy="436047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scene3d>
            <a:camera prst="legacyObliqueTopLeft"/>
            <a:lightRig rig="morning" dir="t"/>
          </a:scene3d>
          <a:sp3d extrusionH="430200" prstMaterial="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IOI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Config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435E895B-CC63-4F9A-977F-40FA29F5D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405" y="5907047"/>
            <a:ext cx="6953333" cy="314424"/>
          </a:xfrm>
          <a:prstGeom prst="rect">
            <a:avLst/>
          </a:prstGeom>
          <a:solidFill>
            <a:srgbClr val="92D05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2D050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Target System Hardware and CPU</a:t>
            </a:r>
            <a:endParaRPr lang="en-US" sz="1200" dirty="0">
              <a:ea typeface="Calibri" pitchFamily="34" charset="0"/>
              <a:cs typeface="Times New Roman" pitchFamily="18" charset="0"/>
            </a:endParaRPr>
          </a:p>
          <a:p>
            <a:endParaRPr lang="en-US" sz="12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10322E2-4D14-4853-999B-BE9FD5B6B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670" y="5556506"/>
            <a:ext cx="2905069" cy="348285"/>
          </a:xfrm>
          <a:prstGeom prst="rect">
            <a:avLst/>
          </a:prstGeom>
          <a:solidFill>
            <a:srgbClr val="FFC0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C000"/>
            </a:extrusionClr>
          </a:sp3d>
        </p:spPr>
        <p:txBody>
          <a:bodyPr>
            <a:flatTx/>
          </a:bodyPr>
          <a:lstStyle/>
          <a:p>
            <a:pPr algn="ctr"/>
            <a:r>
              <a:rPr lang="en-US" sz="1200" dirty="0">
                <a:latin typeface="Calibri" pitchFamily="34" charset="0"/>
                <a:cs typeface="Times New Roman" pitchFamily="18" charset="0"/>
              </a:rPr>
              <a:t>PAL</a:t>
            </a:r>
            <a:endParaRPr lang="en-US" sz="1200" dirty="0"/>
          </a:p>
          <a:p>
            <a:endParaRPr lang="en-US" sz="1400" dirty="0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B7DB7321-CE26-40E3-8AD0-BA19D0B9B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406" y="5556506"/>
            <a:ext cx="4035499" cy="348285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scene3d>
            <a:camera prst="legacyObliqueTopLeft"/>
            <a:lightRig rig="morning" dir="t"/>
          </a:scene3d>
          <a:sp3d extrusionH="430200" prstMaterial="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Deos</a:t>
            </a:r>
            <a:r>
              <a:rPr lang="en-US" sz="1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Registry with WAT</a:t>
            </a:r>
            <a:endParaRPr lang="en-US" sz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93A69742-8710-41FB-9F67-8DB2868D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406" y="5152759"/>
            <a:ext cx="6953334" cy="403025"/>
          </a:xfrm>
          <a:prstGeom prst="rect">
            <a:avLst/>
          </a:prstGeom>
          <a:solidFill>
            <a:srgbClr val="B2A1C7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B2A1C7"/>
            </a:extrusionClr>
          </a:sp3d>
        </p:spPr>
        <p:txBody>
          <a:bodyPr anchor="b">
            <a:flatTx/>
          </a:bodyPr>
          <a:lstStyle/>
          <a:p>
            <a:pPr algn="ctr">
              <a:spcBef>
                <a:spcPts val="600"/>
              </a:spcBef>
            </a:pPr>
            <a:r>
              <a:rPr lang="en-US" sz="1200" dirty="0">
                <a:latin typeface="Calibri" pitchFamily="34" charset="0"/>
                <a:cs typeface="Times New Roman" pitchFamily="18" charset="0"/>
              </a:rPr>
              <a:t>Deos Kernel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042037-6C9A-4FE2-951A-FAB623E29738}"/>
              </a:ext>
            </a:extLst>
          </p:cNvPr>
          <p:cNvCxnSpPr/>
          <p:nvPr/>
        </p:nvCxnSpPr>
        <p:spPr bwMode="auto">
          <a:xfrm>
            <a:off x="177947" y="4939029"/>
            <a:ext cx="8689606" cy="22547"/>
          </a:xfrm>
          <a:prstGeom prst="line">
            <a:avLst/>
          </a:prstGeom>
          <a:ln w="28575" cap="flat">
            <a:solidFill>
              <a:schemeClr val="tx1"/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2">
            <a:extLst>
              <a:ext uri="{FF2B5EF4-FFF2-40B4-BE49-F238E27FC236}">
                <a16:creationId xmlns:a16="http://schemas.microsoft.com/office/drawing/2014/main" id="{3EC4BE76-B03B-470A-ACD6-B347F44AA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47" y="4600475"/>
            <a:ext cx="1081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/>
              <a:t>User </a:t>
            </a:r>
            <a:r>
              <a:rPr lang="en-US" sz="1400" b="1" dirty="0"/>
              <a:t>Mode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7BAB4891-E8C9-49B1-9305-402627FBD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92" y="4905189"/>
            <a:ext cx="11977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/>
              <a:t>Kernel Mode</a:t>
            </a:r>
          </a:p>
        </p:txBody>
      </p:sp>
      <p:sp>
        <p:nvSpPr>
          <p:cNvPr id="16" name="Down Arrow 14">
            <a:extLst>
              <a:ext uri="{FF2B5EF4-FFF2-40B4-BE49-F238E27FC236}">
                <a16:creationId xmlns:a16="http://schemas.microsoft.com/office/drawing/2014/main" id="{F0C6077F-12B7-48D3-9A53-A3FEDC9EEC06}"/>
              </a:ext>
            </a:extLst>
          </p:cNvPr>
          <p:cNvSpPr/>
          <p:nvPr/>
        </p:nvSpPr>
        <p:spPr bwMode="auto">
          <a:xfrm>
            <a:off x="4484922" y="4439132"/>
            <a:ext cx="381000" cy="5715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076D17-C08F-4A34-88C4-E58AAD225439}"/>
              </a:ext>
            </a:extLst>
          </p:cNvPr>
          <p:cNvSpPr/>
          <p:nvPr/>
        </p:nvSpPr>
        <p:spPr bwMode="auto">
          <a:xfrm>
            <a:off x="499729" y="1683711"/>
            <a:ext cx="2530187" cy="2751138"/>
          </a:xfrm>
          <a:prstGeom prst="rect">
            <a:avLst/>
          </a:prstGeom>
          <a:solidFill>
            <a:schemeClr val="accent3">
              <a:lumMod val="85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Down Arrow 21">
            <a:extLst>
              <a:ext uri="{FF2B5EF4-FFF2-40B4-BE49-F238E27FC236}">
                <a16:creationId xmlns:a16="http://schemas.microsoft.com/office/drawing/2014/main" id="{F1DC501E-0968-4DD2-AE96-80DF0E221EE3}"/>
              </a:ext>
            </a:extLst>
          </p:cNvPr>
          <p:cNvSpPr/>
          <p:nvPr/>
        </p:nvSpPr>
        <p:spPr bwMode="auto">
          <a:xfrm>
            <a:off x="1675391" y="4419600"/>
            <a:ext cx="381000" cy="605319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9" name="Rectangle 20">
            <a:extLst>
              <a:ext uri="{FF2B5EF4-FFF2-40B4-BE49-F238E27FC236}">
                <a16:creationId xmlns:a16="http://schemas.microsoft.com/office/drawing/2014/main" id="{7CD3610C-72FF-4EF4-A72F-B84EFE225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999" y="3704233"/>
            <a:ext cx="1964795" cy="45871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legacyObliqueTopLeft"/>
            <a:lightRig rig="freezing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>
                <a:lumMod val="65000"/>
              </a:schemeClr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IOI </a:t>
            </a:r>
            <a:r>
              <a:rPr lang="en-US" sz="1200" dirty="0">
                <a:latin typeface="Calibri" pitchFamily="34" charset="0"/>
                <a:cs typeface="Times New Roman" pitchFamily="18" charset="0"/>
              </a:rPr>
              <a:t>Lib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FA2F644F-E71F-427A-8893-C24AA1C87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144" y="3155700"/>
            <a:ext cx="652649" cy="548533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scene3d>
            <a:camera prst="legacyObliqueTopLeft"/>
            <a:lightRig rig="morning" dir="t"/>
          </a:scene3d>
          <a:sp3d extrusionH="430200" prstMaterial="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IOI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Config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082095-B302-4865-AAFE-4AB830A8F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145" y="2389671"/>
            <a:ext cx="652650" cy="766028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scene3d>
            <a:camera prst="legacyObliqueTopLeft"/>
            <a:lightRig rig="morning" dir="t"/>
          </a:scene3d>
          <a:sp3d extrusionH="430200" prstMaterial="matte">
            <a:bevelT w="13500" h="13500" prst="angle"/>
            <a:bevelB w="13500" h="13500" prst="angle"/>
            <a:extrusionClr>
              <a:srgbClr val="FFFF00"/>
            </a:extrusionClr>
            <a:contourClr>
              <a:schemeClr val="tx1"/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RTEMS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Config</a:t>
            </a:r>
            <a:endParaRPr lang="en-US" sz="2000" dirty="0">
              <a:latin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DB4A8E9-20DE-42AF-8709-2A5B2FCC801C}"/>
              </a:ext>
            </a:extLst>
          </p:cNvPr>
          <p:cNvGrpSpPr/>
          <p:nvPr/>
        </p:nvGrpSpPr>
        <p:grpSpPr>
          <a:xfrm>
            <a:off x="824999" y="2400750"/>
            <a:ext cx="1312146" cy="1300849"/>
            <a:chOff x="10089500" y="3762784"/>
            <a:chExt cx="1312146" cy="1300849"/>
          </a:xfrm>
        </p:grpSpPr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1D8AF06D-3748-4892-BB21-CBA24B6F8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9500" y="3762784"/>
              <a:ext cx="1312146" cy="13008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>
                  <a:lumMod val="65000"/>
                </a:schemeClr>
              </a:extrusionClr>
            </a:sp3d>
          </p:spPr>
          <p:txBody>
            <a:bodyPr>
              <a:flatTx/>
            </a:bodyPr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POSIX User Executable</a:t>
              </a:r>
              <a:endPara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A5ABF56E-263B-43E4-A1DF-D3498F23D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5343" y="4201458"/>
              <a:ext cx="1200460" cy="798815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flatTx/>
            </a:bodyPr>
            <a:lstStyle/>
            <a:p>
              <a:pPr algn="ctr">
                <a:defRPr/>
              </a:pPr>
              <a:r>
                <a:rPr 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RTEMS POSIX</a:t>
              </a:r>
            </a:p>
            <a:p>
              <a:pPr algn="ctr">
                <a:defRPr/>
              </a:pPr>
              <a:r>
                <a:rPr 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Thread Scheduler &amp; POSIX API Library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25" name="TextBox 28">
            <a:extLst>
              <a:ext uri="{FF2B5EF4-FFF2-40B4-BE49-F238E27FC236}">
                <a16:creationId xmlns:a16="http://schemas.microsoft.com/office/drawing/2014/main" id="{E95B190B-1804-4A0D-9807-DB0DFCC35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24" y="1762906"/>
            <a:ext cx="19735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/>
              <a:t>RTEMS POSIX Partition</a:t>
            </a: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0410E365-4AA2-48C8-95F4-48416C92C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183" y="1744962"/>
            <a:ext cx="19735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err="1"/>
              <a:t>Deos</a:t>
            </a:r>
            <a:r>
              <a:rPr lang="en-US" sz="1200" b="1" dirty="0"/>
              <a:t> 653 Partition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6B8FCE-6181-447F-A3EE-9693703A0B05}"/>
              </a:ext>
            </a:extLst>
          </p:cNvPr>
          <p:cNvSpPr txBox="1"/>
          <p:nvPr/>
        </p:nvSpPr>
        <p:spPr bwMode="auto">
          <a:xfrm>
            <a:off x="2634850" y="4361448"/>
            <a:ext cx="968375" cy="460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noFill/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n>
                  <a:noFill/>
                  <a:prstDash val="dash"/>
                </a:ln>
                <a:latin typeface="Arial" pitchFamily="34" charset="0"/>
              </a:rPr>
              <a:t>Shared Memory</a:t>
            </a:r>
          </a:p>
        </p:txBody>
      </p:sp>
      <p:sp>
        <p:nvSpPr>
          <p:cNvPr id="28" name="Down Arrow 35">
            <a:extLst>
              <a:ext uri="{FF2B5EF4-FFF2-40B4-BE49-F238E27FC236}">
                <a16:creationId xmlns:a16="http://schemas.microsoft.com/office/drawing/2014/main" id="{F8ABA5F1-C1FB-49EB-B82A-92D5F9E1A2AD}"/>
              </a:ext>
            </a:extLst>
          </p:cNvPr>
          <p:cNvSpPr/>
          <p:nvPr/>
        </p:nvSpPr>
        <p:spPr bwMode="auto">
          <a:xfrm>
            <a:off x="7228947" y="4419600"/>
            <a:ext cx="381000" cy="57150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D8F9EFD8-E0E5-42D9-BCCE-B7157AC8E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250" y="1744962"/>
            <a:ext cx="19735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err="1"/>
              <a:t>Deos</a:t>
            </a:r>
            <a:r>
              <a:rPr lang="en-US" sz="1200" b="1" dirty="0"/>
              <a:t> RMA Process</a:t>
            </a:r>
          </a:p>
        </p:txBody>
      </p:sp>
      <p:sp>
        <p:nvSpPr>
          <p:cNvPr id="30" name="Rectangle 20">
            <a:extLst>
              <a:ext uri="{FF2B5EF4-FFF2-40B4-BE49-F238E27FC236}">
                <a16:creationId xmlns:a16="http://schemas.microsoft.com/office/drawing/2014/main" id="{5F1C363B-6335-4D37-8BCF-368C573E5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5519" y="3670987"/>
            <a:ext cx="662617" cy="466659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scene3d>
            <a:camera prst="legacyObliqueTopLeft"/>
            <a:lightRig rig="morning" dir="t"/>
          </a:scene3d>
          <a:sp3d extrusionH="430200" prstMaterial="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IOI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Config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1" name="Rectangle 20">
            <a:extLst>
              <a:ext uri="{FF2B5EF4-FFF2-40B4-BE49-F238E27FC236}">
                <a16:creationId xmlns:a16="http://schemas.microsoft.com/office/drawing/2014/main" id="{A0CA3FA5-1AC0-4A44-B1CD-18AD28ECF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9237" y="2370137"/>
            <a:ext cx="732185" cy="1334095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scene3d>
            <a:camera prst="legacyObliqueTopLeft"/>
            <a:lightRig rig="morning" dir="t"/>
          </a:scene3d>
          <a:sp3d extrusionH="430200" prstMaterial="matte">
            <a:bevelT w="13500" h="13500" prst="angle"/>
            <a:bevelB w="13500" h="13500" prst="angle"/>
            <a:extrusionClr>
              <a:srgbClr val="FFFF00"/>
            </a:extrusionClr>
            <a:contourClr>
              <a:srgbClr val="FFFF00"/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RMA Process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Config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B94A8C0-B597-4B25-88C3-DA2F1F146918}"/>
              </a:ext>
            </a:extLst>
          </p:cNvPr>
          <p:cNvSpPr txBox="1"/>
          <p:nvPr/>
        </p:nvSpPr>
        <p:spPr bwMode="auto">
          <a:xfrm>
            <a:off x="5459617" y="4361447"/>
            <a:ext cx="968375" cy="4603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>
            <a:noFill/>
            <a:prstDash val="dash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n>
                  <a:noFill/>
                  <a:prstDash val="dash"/>
                </a:ln>
                <a:latin typeface="Arial" pitchFamily="34" charset="0"/>
              </a:rPr>
              <a:t>Shared Memory</a:t>
            </a:r>
          </a:p>
        </p:txBody>
      </p:sp>
      <p:sp>
        <p:nvSpPr>
          <p:cNvPr id="33" name="Rectangle 20">
            <a:extLst>
              <a:ext uri="{FF2B5EF4-FFF2-40B4-BE49-F238E27FC236}">
                <a16:creationId xmlns:a16="http://schemas.microsoft.com/office/drawing/2014/main" id="{F65C1FE8-B71C-495C-B2B1-7A596921A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1014" y="2389671"/>
            <a:ext cx="637154" cy="1281315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scene3d>
            <a:camera prst="legacyObliqueTopLeft"/>
            <a:lightRig rig="morning" dir="t"/>
          </a:scene3d>
          <a:sp3d extrusionH="430200" prstMaterial="matte">
            <a:bevelT w="13500" h="13500" prst="angle"/>
            <a:bevelB w="13500" h="13500" prst="angle"/>
            <a:extrusionClr>
              <a:srgbClr val="FFFF00"/>
            </a:extrusionClr>
            <a:contourClr>
              <a:schemeClr val="tx1"/>
            </a:contour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ARINC 653 </a:t>
            </a:r>
            <a:r>
              <a:rPr lang="en-US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Config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410667B5-8D20-4596-A309-D6544DB0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247" y="3692604"/>
            <a:ext cx="1344767" cy="45331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legacyObliqueTopLeft"/>
            <a:lightRig rig="freezing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>
                <a:lumMod val="65000"/>
              </a:schemeClr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IOI </a:t>
            </a:r>
            <a:r>
              <a:rPr lang="en-US" sz="1200" dirty="0">
                <a:latin typeface="Calibri" pitchFamily="34" charset="0"/>
                <a:cs typeface="Times New Roman" pitchFamily="18" charset="0"/>
              </a:rPr>
              <a:t>Lib</a:t>
            </a:r>
            <a:endParaRPr lang="en-US" sz="2000" dirty="0">
              <a:latin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D067363-A3AA-4C20-A39F-83635E4FEDA1}"/>
              </a:ext>
            </a:extLst>
          </p:cNvPr>
          <p:cNvGrpSpPr/>
          <p:nvPr/>
        </p:nvGrpSpPr>
        <p:grpSpPr>
          <a:xfrm>
            <a:off x="3666155" y="2389671"/>
            <a:ext cx="1319364" cy="1300849"/>
            <a:chOff x="10089500" y="2035421"/>
            <a:chExt cx="1312146" cy="1300849"/>
          </a:xfrm>
        </p:grpSpPr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63B83EA3-8BF0-418D-8E56-31B31DDBF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9500" y="2035421"/>
              <a:ext cx="1312146" cy="13008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>
                  <a:lumMod val="65000"/>
                </a:schemeClr>
              </a:extrusionClr>
            </a:sp3d>
          </p:spPr>
          <p:txBody>
            <a:bodyPr>
              <a:flatTx/>
            </a:bodyPr>
            <a:lstStyle/>
            <a:p>
              <a:pPr algn="ctr">
                <a:defRPr/>
              </a:pPr>
              <a:r>
                <a:rPr lang="en-US" sz="12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ARINC 653 User Executable</a:t>
              </a:r>
              <a:endPara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7" name="Rectangle 20">
              <a:extLst>
                <a:ext uri="{FF2B5EF4-FFF2-40B4-BE49-F238E27FC236}">
                  <a16:creationId xmlns:a16="http://schemas.microsoft.com/office/drawing/2014/main" id="{138CC8CB-3021-4358-9E78-70CA28F47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8971" y="2487646"/>
              <a:ext cx="1193203" cy="81266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flatTx/>
            </a:bodyPr>
            <a:lstStyle/>
            <a:p>
              <a:pPr algn="ctr">
                <a:defRPr/>
              </a:pPr>
              <a:r>
                <a:rPr lang="en-US" sz="1100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ARINC653 Process Scheduler &amp; 653 P1 API Library</a:t>
              </a:r>
              <a:endParaRPr lang="en-US" sz="1800" dirty="0">
                <a:latin typeface="Arial" pitchFamily="34" charset="0"/>
              </a:endParaRPr>
            </a:p>
          </p:txBody>
        </p:sp>
      </p:grpSp>
      <p:sp>
        <p:nvSpPr>
          <p:cNvPr id="38" name="Rectangle 20">
            <a:extLst>
              <a:ext uri="{FF2B5EF4-FFF2-40B4-BE49-F238E27FC236}">
                <a16:creationId xmlns:a16="http://schemas.microsoft.com/office/drawing/2014/main" id="{D1996444-C963-4ECC-89FC-C41C8479AA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090" y="3692604"/>
            <a:ext cx="1312147" cy="4533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legacyObliqueTopLeft"/>
            <a:lightRig rig="freezing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>
                <a:lumMod val="65000"/>
              </a:schemeClr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IOI  </a:t>
            </a:r>
            <a:r>
              <a:rPr lang="en-US" sz="1200" dirty="0">
                <a:latin typeface="Calibri" pitchFamily="34" charset="0"/>
                <a:cs typeface="Times New Roman" pitchFamily="18" charset="0"/>
              </a:rPr>
              <a:t>Lib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39" name="Rectangle 20">
            <a:extLst>
              <a:ext uri="{FF2B5EF4-FFF2-40B4-BE49-F238E27FC236}">
                <a16:creationId xmlns:a16="http://schemas.microsoft.com/office/drawing/2014/main" id="{AF82919E-AC18-4584-B42F-3A118AE4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089" y="3248230"/>
            <a:ext cx="1312147" cy="453369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legacyObliqueTopLeft"/>
            <a:lightRig rig="freezing" dir="t"/>
          </a:scene3d>
          <a:sp3d extrusionH="430200" prstMaterial="legacyMatte">
            <a:bevelT w="13500" h="13500" prst="angle"/>
            <a:bevelB w="13500" h="13500" prst="angle"/>
            <a:extrusionClr>
              <a:srgbClr val="FFCC66"/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TCP/IP (LWIP)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B947A50C-E24A-4ED9-A359-6CB8259C7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091" y="2370138"/>
            <a:ext cx="1312146" cy="9041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>
                <a:lumMod val="65000"/>
              </a:schemeClr>
            </a:extrusionClr>
          </a:sp3d>
        </p:spPr>
        <p:txBody>
          <a:bodyPr>
            <a:flatTx/>
          </a:bodyPr>
          <a:lstStyle/>
          <a:p>
            <a:pPr algn="ctr">
              <a:defRPr/>
            </a:pPr>
            <a:r>
              <a:rPr lang="en-US" sz="1200" dirty="0" err="1">
                <a:latin typeface="Calibri" pitchFamily="34" charset="0"/>
                <a:ea typeface="Calibri" pitchFamily="34" charset="0"/>
                <a:cs typeface="Times New Roman" pitchFamily="18" charset="0"/>
              </a:rPr>
              <a:t>Deos</a:t>
            </a:r>
            <a:r>
              <a:rPr lang="en-US" sz="12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RMA User Executable</a:t>
            </a:r>
            <a:endParaRPr lang="en-US" sz="12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B0667C-26D5-49F3-B0C4-6C16C44DB204}"/>
              </a:ext>
            </a:extLst>
          </p:cNvPr>
          <p:cNvSpPr/>
          <p:nvPr/>
        </p:nvSpPr>
        <p:spPr>
          <a:xfrm>
            <a:off x="6560288" y="2779330"/>
            <a:ext cx="1049659" cy="4166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solidFill>
                  <a:schemeClr val="tx1"/>
                </a:solidFill>
                <a:latin typeface="Calibri" panose="020F0502020204030204" pitchFamily="34" charset="0"/>
              </a:rPr>
              <a:t>Deos</a:t>
            </a:r>
            <a:r>
              <a:rPr lang="en-US" sz="1100" dirty="0">
                <a:solidFill>
                  <a:schemeClr val="tx1"/>
                </a:solidFill>
                <a:latin typeface="Calibri" panose="020F0502020204030204" pitchFamily="34" charset="0"/>
              </a:rPr>
              <a:t> API Library</a:t>
            </a:r>
          </a:p>
        </p:txBody>
      </p:sp>
    </p:spTree>
    <p:extLst>
      <p:ext uri="{BB962C8B-B14F-4D97-AF65-F5344CB8AC3E}">
        <p14:creationId xmlns:p14="http://schemas.microsoft.com/office/powerpoint/2010/main" val="3064261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improvements that have been made are thanks to the community supporting the project via:</a:t>
            </a:r>
          </a:p>
          <a:p>
            <a:pPr lvl="1"/>
            <a:r>
              <a:rPr lang="en-US" dirty="0"/>
              <a:t>Funding core developers</a:t>
            </a:r>
          </a:p>
          <a:p>
            <a:pPr lvl="1"/>
            <a:r>
              <a:rPr lang="en-US" dirty="0"/>
              <a:t>Contributing new features and fixes</a:t>
            </a:r>
          </a:p>
          <a:p>
            <a:r>
              <a:rPr lang="en-US" dirty="0"/>
              <a:t>Plenty of opportunities to contribute</a:t>
            </a:r>
          </a:p>
          <a:p>
            <a:pPr lvl="1"/>
            <a:r>
              <a:rPr lang="en-US" dirty="0"/>
              <a:t>Especially for qualification efforts!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F019EE-BCF8-44E5-91FC-0079EEC2CC61}"/>
              </a:ext>
            </a:extLst>
          </p:cNvPr>
          <p:cNvSpPr txBox="1"/>
          <p:nvPr/>
        </p:nvSpPr>
        <p:spPr>
          <a:xfrm>
            <a:off x="2057400" y="5669280"/>
            <a:ext cx="48768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Get Involved and Help Make </a:t>
            </a:r>
            <a:r>
              <a:rPr lang="en-US" sz="2000" b="1"/>
              <a:t>RTEMS </a:t>
            </a:r>
            <a:br>
              <a:rPr lang="en-US" sz="2000" b="1"/>
            </a:br>
            <a:r>
              <a:rPr lang="en-US" sz="2000" b="1"/>
              <a:t>Better for You!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30456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2971800"/>
            <a:ext cx="4533900" cy="2209800"/>
          </a:xfrm>
        </p:spPr>
        <p:txBody>
          <a:bodyPr>
            <a:normAutofit fontScale="77500" lnSpcReduction="20000"/>
          </a:bodyPr>
          <a:lstStyle/>
          <a:p>
            <a:pPr marL="0" indent="0" algn="ctr" fontAlgn="t">
              <a:buNone/>
            </a:pPr>
            <a:r>
              <a:rPr lang="en-US" sz="5800" b="1" dirty="0"/>
              <a:t>Joel Sherrill, Ph.D.</a:t>
            </a:r>
            <a:endParaRPr lang="en-US" sz="5100" dirty="0"/>
          </a:p>
          <a:p>
            <a:pPr marL="0" indent="0" algn="ctr" fontAlgn="t">
              <a:buNone/>
            </a:pPr>
            <a:endParaRPr lang="en-US" sz="2400" dirty="0"/>
          </a:p>
          <a:p>
            <a:pPr marL="0" indent="0" algn="ctr" fontAlgn="t">
              <a:buNone/>
            </a:pPr>
            <a:r>
              <a:rPr lang="en-US" sz="2400" dirty="0"/>
              <a:t>OAR Corporation</a:t>
            </a:r>
            <a:br>
              <a:rPr lang="en-US" sz="2400" dirty="0"/>
            </a:br>
            <a:r>
              <a:rPr lang="en-US" sz="2400" dirty="0"/>
              <a:t>Huntsville Alabama USA</a:t>
            </a:r>
          </a:p>
          <a:p>
            <a:pPr marL="0" indent="0" algn="ctr" fontAlgn="t">
              <a:buNone/>
            </a:pPr>
            <a:r>
              <a:rPr lang="en-US" sz="2400" dirty="0">
                <a:hlinkClick r:id="rId2"/>
              </a:rPr>
              <a:t>Joel.Sherrill@oarcorp.com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42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2349-B4E6-4F58-B689-6687048B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DD55E-D254-4384-AE37-69560CE98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RTEMS Version Numbering Changes</a:t>
            </a:r>
          </a:p>
          <a:p>
            <a:r>
              <a:rPr lang="en-US" dirty="0"/>
              <a:t>RTEMS 5.1 Highlights </a:t>
            </a:r>
          </a:p>
          <a:p>
            <a:r>
              <a:rPr lang="en-US" dirty="0"/>
              <a:t>RTEMS </a:t>
            </a:r>
            <a:r>
              <a:rPr lang="en-US" dirty="0" err="1"/>
              <a:t>libbsd</a:t>
            </a:r>
            <a:r>
              <a:rPr lang="en-US" dirty="0"/>
              <a:t> TCP/IP and USB Status</a:t>
            </a:r>
          </a:p>
          <a:p>
            <a:r>
              <a:rPr lang="en-US" dirty="0"/>
              <a:t>Documentation Status</a:t>
            </a:r>
          </a:p>
          <a:p>
            <a:r>
              <a:rPr lang="en-US" dirty="0"/>
              <a:t>Google Summer of Code Projects</a:t>
            </a:r>
          </a:p>
          <a:p>
            <a:r>
              <a:rPr lang="en-US" dirty="0"/>
              <a:t>Desirable RTEMS Ecosystem Capabilities</a:t>
            </a:r>
          </a:p>
          <a:p>
            <a:r>
              <a:rPr lang="en-US" dirty="0"/>
              <a:t>Hosting News</a:t>
            </a:r>
          </a:p>
          <a:p>
            <a:r>
              <a:rPr lang="en-US" dirty="0"/>
              <a:t>Qualification Activities</a:t>
            </a:r>
          </a:p>
          <a:p>
            <a:r>
              <a:rPr lang="en-US" dirty="0"/>
              <a:t>Relicensing Activities</a:t>
            </a:r>
          </a:p>
          <a:p>
            <a:r>
              <a:rPr lang="en-US" dirty="0" err="1"/>
              <a:t>Deos</a:t>
            </a:r>
            <a:r>
              <a:rPr lang="en-US" dirty="0"/>
              <a:t>/RTEMS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1C57E9-0FE4-4451-A067-CF4715988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645D-CDFA-4E63-A9B1-258B78E42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7CEF4-A45F-4AF6-B791-8CF3DC36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RTEMS 5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13739-ABFC-4C4C-92A1-6A95A8AFE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Architectural changes significant enough to justify changing the first digit from 4 to 5</a:t>
            </a:r>
          </a:p>
          <a:p>
            <a:pPr lvl="1"/>
            <a:r>
              <a:rPr lang="en-US" dirty="0"/>
              <a:t>SMP support is mature and optimized</a:t>
            </a:r>
          </a:p>
          <a:p>
            <a:r>
              <a:rPr lang="en-US" dirty="0"/>
              <a:t>Target name is CPU-rtems5 tools</a:t>
            </a:r>
          </a:p>
          <a:p>
            <a:r>
              <a:rPr lang="en-US" dirty="0"/>
              <a:t>Also changing from 3 digit to 2 digit release version numbering scheme (like GCC)</a:t>
            </a:r>
          </a:p>
          <a:p>
            <a:pPr lvl="1"/>
            <a:r>
              <a:rPr lang="en-US" dirty="0"/>
              <a:t>Versions will be 5.1, 5.2, etc.</a:t>
            </a:r>
          </a:p>
          <a:p>
            <a:pPr lvl="1"/>
            <a:r>
              <a:rPr lang="en-US" dirty="0"/>
              <a:t>Release series after 5 will be 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D5A25F-4A55-4BF8-A2AD-F0EAAA6A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1463B-288C-4160-9DC0-B3143DAD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72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68FF2-1EA9-4666-A8C1-8F23C4A04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Highlights of RTEMS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4B58E-9679-4253-83FC-E0D45A338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Burndown list of remaining issues:</a:t>
            </a:r>
          </a:p>
          <a:p>
            <a:pPr lvl="1"/>
            <a:r>
              <a:rPr lang="en-US" dirty="0">
                <a:hlinkClick r:id="rId2"/>
              </a:rPr>
              <a:t>https://devel.rtems.org/milestone/5.1</a:t>
            </a:r>
            <a:endParaRPr lang="en-US" dirty="0"/>
          </a:p>
          <a:p>
            <a:pPr lvl="1"/>
            <a:r>
              <a:rPr lang="en-US" dirty="0"/>
              <a:t>Help is appreciated</a:t>
            </a:r>
          </a:p>
          <a:p>
            <a:endParaRPr lang="en-US" dirty="0"/>
          </a:p>
          <a:p>
            <a:r>
              <a:rPr lang="en-US" dirty="0"/>
              <a:t>C, C++, Ada and FORTRAN available via RSB</a:t>
            </a:r>
          </a:p>
          <a:p>
            <a:r>
              <a:rPr lang="en-US" dirty="0"/>
              <a:t>System initialization via constructors</a:t>
            </a:r>
          </a:p>
          <a:p>
            <a:pPr lvl="1"/>
            <a:r>
              <a:rPr lang="en-US" dirty="0"/>
              <a:t>results in even smaller executables</a:t>
            </a:r>
          </a:p>
          <a:p>
            <a:r>
              <a:rPr lang="en-US" dirty="0"/>
              <a:t>POSIX APIs now enabled by default</a:t>
            </a:r>
          </a:p>
          <a:p>
            <a:r>
              <a:rPr lang="en-US" dirty="0"/>
              <a:t>POSIX synchronization objects are self-contained</a:t>
            </a:r>
          </a:p>
          <a:p>
            <a:r>
              <a:rPr lang="en-US" dirty="0"/>
              <a:t>POSIX header files now in </a:t>
            </a:r>
            <a:r>
              <a:rPr lang="en-US" dirty="0" err="1"/>
              <a:t>newlib</a:t>
            </a:r>
            <a:endParaRPr lang="en-US" dirty="0"/>
          </a:p>
          <a:p>
            <a:r>
              <a:rPr lang="en-US" dirty="0"/>
              <a:t>C11 threading and synchronization supported including thread local storage</a:t>
            </a:r>
          </a:p>
          <a:p>
            <a:r>
              <a:rPr lang="en-US" dirty="0"/>
              <a:t>Significant reorganization and simplification of build system</a:t>
            </a:r>
          </a:p>
          <a:p>
            <a:r>
              <a:rPr lang="en-US" dirty="0"/>
              <a:t>Sixty-four bit </a:t>
            </a:r>
            <a:r>
              <a:rPr lang="en-US" i="1" dirty="0" err="1"/>
              <a:t>time_t</a:t>
            </a:r>
            <a:r>
              <a:rPr lang="en-US" i="1" dirty="0"/>
              <a:t> </a:t>
            </a:r>
          </a:p>
          <a:p>
            <a:r>
              <a:rPr lang="en-US" dirty="0"/>
              <a:t>Python 2 deprecation forced need for seamless 2/3 detection and use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3"/>
              </a:rPr>
              <a:t>https://legacy.python.org/dev/peps/pep-0394/</a:t>
            </a:r>
            <a:r>
              <a:rPr lang="en-US" dirty="0"/>
              <a:t> for details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F92978-C139-416B-B827-C5FBCB4B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B40D3-F894-40D8-823C-0AB93B5B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46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078D6-54CB-418C-9F35-71F0B44D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Highlights of RTEMS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5405C-C0D2-458B-8AAD-C05490F85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JFFS2 updated to upstream</a:t>
            </a:r>
          </a:p>
          <a:p>
            <a:r>
              <a:rPr lang="en-US" dirty="0"/>
              <a:t>Flattened Device Tree (FDT) support</a:t>
            </a:r>
          </a:p>
          <a:p>
            <a:r>
              <a:rPr lang="en-US" dirty="0" err="1"/>
              <a:t>xz</a:t>
            </a:r>
            <a:r>
              <a:rPr lang="en-US" dirty="0"/>
              <a:t> decompression support</a:t>
            </a:r>
          </a:p>
          <a:p>
            <a:r>
              <a:rPr lang="en-US" dirty="0"/>
              <a:t>Sixty-four bit PowerPC support</a:t>
            </a:r>
          </a:p>
          <a:p>
            <a:r>
              <a:rPr lang="en-US" dirty="0"/>
              <a:t>Support for </a:t>
            </a:r>
            <a:r>
              <a:rPr lang="en-US" dirty="0" err="1"/>
              <a:t>QorIQ</a:t>
            </a:r>
            <a:r>
              <a:rPr lang="en-US" dirty="0"/>
              <a:t> DPAA including 10 Gbit/s Ethernet</a:t>
            </a:r>
          </a:p>
          <a:p>
            <a:r>
              <a:rPr lang="en-US" dirty="0"/>
              <a:t>Build system improvements</a:t>
            </a:r>
          </a:p>
          <a:p>
            <a:pPr lvl="1"/>
            <a:r>
              <a:rPr lang="en-US" dirty="0"/>
              <a:t>Removal of pre-installing header files </a:t>
            </a:r>
          </a:p>
          <a:p>
            <a:pPr lvl="1"/>
            <a:r>
              <a:rPr lang="en-US" dirty="0"/>
              <a:t>Flattening of library build under </a:t>
            </a:r>
            <a:r>
              <a:rPr lang="en-US" dirty="0" err="1"/>
              <a:t>cpukit</a:t>
            </a:r>
            <a:endParaRPr lang="en-US" dirty="0"/>
          </a:p>
          <a:p>
            <a:pPr lvl="1"/>
            <a:r>
              <a:rPr lang="en-US" dirty="0"/>
              <a:t>Massive improvements in build parallelism</a:t>
            </a:r>
          </a:p>
          <a:p>
            <a:r>
              <a:rPr lang="en-US" dirty="0"/>
              <a:t>Test suite improvements</a:t>
            </a:r>
          </a:p>
          <a:p>
            <a:pPr lvl="1"/>
            <a:r>
              <a:rPr lang="en-US" dirty="0"/>
              <a:t>Improved annotation of test executable for test auditing</a:t>
            </a:r>
          </a:p>
          <a:p>
            <a:pPr lvl="1"/>
            <a:r>
              <a:rPr lang="en-US" dirty="0"/>
              <a:t>Addition of 90+ test executables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32A4AF-7C98-4BFB-8B18-404074791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9DCC1-2866-4F5B-9C9B-A3B16428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3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66018-E09C-405D-B689-2859EE3C5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SMP Highlights of RTEMS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44681-390E-4D8C-8B6E-3A2B6F45C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SMP supported on SPARC, ARM, PowerPC, and RISC-V</a:t>
            </a:r>
          </a:p>
          <a:p>
            <a:r>
              <a:rPr lang="en-US" dirty="0"/>
              <a:t>Scalable timer support for SMP systems</a:t>
            </a:r>
          </a:p>
          <a:p>
            <a:pPr lvl="1"/>
            <a:r>
              <a:rPr lang="en-US" dirty="0"/>
              <a:t>Priority queues for timers (e.g. red-black trees) </a:t>
            </a:r>
          </a:p>
          <a:p>
            <a:pPr lvl="1"/>
            <a:r>
              <a:rPr lang="en-US" dirty="0"/>
              <a:t>Timer expiration distributed across processors</a:t>
            </a:r>
          </a:p>
          <a:p>
            <a:r>
              <a:rPr lang="en-US" dirty="0"/>
              <a:t>Fine grained locking</a:t>
            </a:r>
          </a:p>
          <a:p>
            <a:pPr lvl="1"/>
            <a:r>
              <a:rPr lang="en-US" dirty="0"/>
              <a:t>Big Kernel Lock removed</a:t>
            </a:r>
          </a:p>
          <a:p>
            <a:r>
              <a:rPr lang="en-US" dirty="0"/>
              <a:t>Locking Protocols for Mutual Exclusion</a:t>
            </a:r>
          </a:p>
          <a:p>
            <a:pPr lvl="1"/>
            <a:r>
              <a:rPr lang="en-US" dirty="0"/>
              <a:t>Transitive priority inheritance</a:t>
            </a:r>
          </a:p>
          <a:p>
            <a:pPr lvl="2"/>
            <a:r>
              <a:rPr lang="en-US" dirty="0"/>
              <a:t>priority inheritance tracked across multiple resources</a:t>
            </a:r>
          </a:p>
          <a:p>
            <a:pPr lvl="1"/>
            <a:r>
              <a:rPr lang="en-US" dirty="0"/>
              <a:t>Priority ceiling</a:t>
            </a:r>
          </a:p>
          <a:p>
            <a:pPr lvl="1"/>
            <a:r>
              <a:rPr lang="en-US" dirty="0"/>
              <a:t>O(m) Independence-Preserving Protocol (OMIP)</a:t>
            </a:r>
          </a:p>
          <a:p>
            <a:pPr lvl="2"/>
            <a:r>
              <a:rPr lang="en-US" dirty="0"/>
              <a:t>extends priority inheritance to clustered scheduling</a:t>
            </a:r>
          </a:p>
          <a:p>
            <a:pPr lvl="1"/>
            <a:r>
              <a:rPr lang="en-US" dirty="0"/>
              <a:t>Multiprocessor Resource-Sharing Protocol (</a:t>
            </a:r>
            <a:r>
              <a:rPr lang="en-US" dirty="0" err="1"/>
              <a:t>MrsP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extends priority ceiling to clustered scheduling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B2FBD-6726-4E90-8F35-6D0E9BE40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https://www.rtems.org/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E8201-6AD2-4A26-B489-3298CCE8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98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1985-FA25-47B9-A73B-B5ADF8B9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RTEMS </a:t>
            </a:r>
            <a:r>
              <a:rPr lang="en-US" dirty="0" err="1"/>
              <a:t>Libbsd</a:t>
            </a:r>
            <a:r>
              <a:rPr lang="en-US" dirty="0"/>
              <a:t>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8AED8-289B-4489-9802-DC50EBDF21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100" dirty="0"/>
              <a:t>Tracking latest FreeBSD</a:t>
            </a:r>
          </a:p>
          <a:p>
            <a:pPr lvl="1"/>
            <a:r>
              <a:rPr lang="en-US" sz="1900" dirty="0"/>
              <a:t>Started with FreeBSD 6, now at 12</a:t>
            </a:r>
          </a:p>
          <a:p>
            <a:r>
              <a:rPr lang="en-US" sz="2100" dirty="0"/>
              <a:t>SMP performance improvement with self contained objects</a:t>
            </a:r>
          </a:p>
          <a:p>
            <a:r>
              <a:rPr lang="en-US" sz="2100" dirty="0"/>
              <a:t>Configuration follows FreeBSD system administration</a:t>
            </a:r>
          </a:p>
          <a:p>
            <a:r>
              <a:rPr lang="en-US" sz="2100" dirty="0"/>
              <a:t>Simplified initialization via /</a:t>
            </a:r>
            <a:r>
              <a:rPr lang="en-US" sz="2100" dirty="0" err="1"/>
              <a:t>etc</a:t>
            </a:r>
            <a:r>
              <a:rPr lang="en-US" sz="2100" dirty="0"/>
              <a:t>/</a:t>
            </a:r>
            <a:r>
              <a:rPr lang="en-US" sz="2100" dirty="0" err="1"/>
              <a:t>rc.conf</a:t>
            </a:r>
            <a:endParaRPr lang="en-US" sz="2100" dirty="0"/>
          </a:p>
          <a:p>
            <a:r>
              <a:rPr lang="en-US" sz="2100" dirty="0"/>
              <a:t>USB with these Device Classes:</a:t>
            </a:r>
          </a:p>
          <a:p>
            <a:pPr lvl="1"/>
            <a:r>
              <a:rPr lang="en-US" sz="1900" dirty="0"/>
              <a:t>Input, Serial, Networking, </a:t>
            </a:r>
            <a:r>
              <a:rPr lang="en-US" sz="1900" dirty="0" err="1"/>
              <a:t>Wlan</a:t>
            </a:r>
            <a:r>
              <a:rPr lang="en-US" sz="1900" dirty="0"/>
              <a:t>, Storage</a:t>
            </a:r>
          </a:p>
          <a:p>
            <a:r>
              <a:rPr lang="en-US" sz="2100" dirty="0"/>
              <a:t>Flattened Device Tree (FDT)</a:t>
            </a:r>
          </a:p>
          <a:p>
            <a:r>
              <a:rPr lang="en-US" sz="2100" dirty="0"/>
              <a:t>MMC (eMMC)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EACAD-B838-4B52-89B8-E3E46CB91C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Networking:</a:t>
            </a:r>
          </a:p>
          <a:p>
            <a:pPr lvl="1"/>
            <a:r>
              <a:rPr lang="en-US" sz="2000" dirty="0"/>
              <a:t>IPv6, IPv4, IPsec, Packet Filter</a:t>
            </a:r>
          </a:p>
          <a:p>
            <a:pPr lvl="1"/>
            <a:r>
              <a:rPr lang="en-US" sz="2000" dirty="0"/>
              <a:t>Wireless</a:t>
            </a:r>
          </a:p>
          <a:p>
            <a:pPr lvl="1"/>
            <a:r>
              <a:rPr lang="en-US" sz="2000" dirty="0" err="1"/>
              <a:t>OpenCrypto</a:t>
            </a:r>
            <a:r>
              <a:rPr lang="en-US" sz="2000" dirty="0"/>
              <a:t>, OpenSSL</a:t>
            </a:r>
          </a:p>
          <a:p>
            <a:pPr lvl="1"/>
            <a:r>
              <a:rPr lang="en-US" sz="2000" dirty="0"/>
              <a:t>Drivers:  RE, FXP, E1000, DC, SMC,  </a:t>
            </a:r>
            <a:r>
              <a:rPr lang="en-US" sz="2000" dirty="0" err="1"/>
              <a:t>Broadcomm</a:t>
            </a:r>
            <a:r>
              <a:rPr lang="en-US" sz="2000" dirty="0"/>
              <a:t>, plus some SoC specific including </a:t>
            </a:r>
            <a:r>
              <a:rPr lang="en-US" sz="2000" dirty="0" err="1"/>
              <a:t>QorIQ</a:t>
            </a:r>
            <a:r>
              <a:rPr lang="en-US" sz="2000" dirty="0"/>
              <a:t> DPAA and 10GigE</a:t>
            </a:r>
          </a:p>
          <a:p>
            <a:pPr lvl="1"/>
            <a:r>
              <a:rPr lang="en-US" sz="2000" dirty="0"/>
              <a:t>Commands: </a:t>
            </a:r>
            <a:r>
              <a:rPr lang="en-US" sz="2000" dirty="0" err="1"/>
              <a:t>tcpdump</a:t>
            </a:r>
            <a:r>
              <a:rPr lang="en-US" sz="2000" dirty="0"/>
              <a:t>, ifconfig, route, ping</a:t>
            </a:r>
          </a:p>
          <a:p>
            <a:pPr lvl="1"/>
            <a:r>
              <a:rPr lang="en-US" sz="2000" dirty="0" err="1"/>
              <a:t>mDNSResponder</a:t>
            </a:r>
            <a:r>
              <a:rPr lang="en-US" sz="2000" dirty="0"/>
              <a:t> (Bonjour)</a:t>
            </a:r>
          </a:p>
          <a:p>
            <a:pPr lvl="1"/>
            <a:r>
              <a:rPr lang="en-US" sz="2000" dirty="0"/>
              <a:t>DHCPD</a:t>
            </a:r>
          </a:p>
          <a:p>
            <a:pPr lvl="1"/>
            <a:r>
              <a:rPr lang="en-US" sz="2000" dirty="0"/>
              <a:t>VLAN</a:t>
            </a:r>
          </a:p>
          <a:p>
            <a:r>
              <a:rPr lang="en-US" sz="2400" dirty="0"/>
              <a:t>Over 50 examples and tests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316DA-4F11-4D4E-AC2F-B4F7E3AB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E9ADC2-53CA-4500-BF09-F0BFA0DA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35D1F-5826-45F9-AC87-8E633CB6A6E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71E57-D1BB-43C7-A8F6-F3B8E8163F7B}"/>
              </a:ext>
            </a:extLst>
          </p:cNvPr>
          <p:cNvSpPr txBox="1"/>
          <p:nvPr/>
        </p:nvSpPr>
        <p:spPr>
          <a:xfrm>
            <a:off x="762000" y="5954653"/>
            <a:ext cx="7772400" cy="4001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Drivers and features added as requested (e.g. funded) by users.</a:t>
            </a:r>
          </a:p>
        </p:txBody>
      </p:sp>
    </p:spTree>
    <p:extLst>
      <p:ext uri="{BB962C8B-B14F-4D97-AF65-F5344CB8AC3E}">
        <p14:creationId xmlns:p14="http://schemas.microsoft.com/office/powerpoint/2010/main" val="238907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89315-1BBA-41F3-BE4E-8BF172AC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600"/>
              </a:lnSpc>
            </a:pPr>
            <a:r>
              <a:rPr lang="en-US" dirty="0"/>
              <a:t>Architecture and BSP Highlights in 5.1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ECC75-1711-43F8-959F-4CA24BFCE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Added:</a:t>
            </a:r>
          </a:p>
          <a:p>
            <a:pPr lvl="1"/>
            <a:r>
              <a:rPr lang="en-US" dirty="0"/>
              <a:t>Architectures: RISC-V 32 and 64 bit, x86_64</a:t>
            </a:r>
          </a:p>
          <a:p>
            <a:pPr lvl="1"/>
            <a:r>
              <a:rPr lang="en-US" dirty="0"/>
              <a:t>BSPs: </a:t>
            </a:r>
            <a:r>
              <a:rPr lang="en-US" dirty="0" err="1"/>
              <a:t>atsamv</a:t>
            </a:r>
            <a:r>
              <a:rPr lang="en-US" dirty="0"/>
              <a:t>, imx7, qoriq_e500, qoriq_e6500 (32 and 64 bit), at697f, gr712rc, gr740, ut699, ut700</a:t>
            </a:r>
          </a:p>
          <a:p>
            <a:endParaRPr lang="en-US" dirty="0"/>
          </a:p>
          <a:p>
            <a:r>
              <a:rPr lang="en-US" dirty="0"/>
              <a:t>BSPs supporting SMP:</a:t>
            </a:r>
          </a:p>
          <a:p>
            <a:pPr lvl="1"/>
            <a:r>
              <a:rPr lang="en-US" dirty="0"/>
              <a:t>SPARC (1-4 cores): GR712C and GR740</a:t>
            </a:r>
          </a:p>
          <a:p>
            <a:pPr lvl="1"/>
            <a:r>
              <a:rPr lang="en-US" dirty="0"/>
              <a:t>PowerPC (1-24 cores): </a:t>
            </a:r>
            <a:r>
              <a:rPr lang="en-US" dirty="0" err="1"/>
              <a:t>QorIQ</a:t>
            </a:r>
            <a:r>
              <a:rPr lang="en-US" dirty="0"/>
              <a:t> (e.g. P1020, P2020, T2080, T4240, etc.)</a:t>
            </a:r>
          </a:p>
          <a:p>
            <a:pPr lvl="1"/>
            <a:r>
              <a:rPr lang="en-US" dirty="0"/>
              <a:t>ARMv7-A (1-4 cores): Altera Cyclone V, Xilinx Zynq, Raspberry Pi2</a:t>
            </a:r>
          </a:p>
          <a:p>
            <a:pPr lvl="1"/>
            <a:r>
              <a:rPr lang="en-US" dirty="0"/>
              <a:t>RISC-V (1-2 cores): RISCV</a:t>
            </a:r>
          </a:p>
          <a:p>
            <a:endParaRPr lang="en-US" dirty="0"/>
          </a:p>
          <a:p>
            <a:r>
              <a:rPr lang="en-US" dirty="0"/>
              <a:t>Removed</a:t>
            </a:r>
          </a:p>
          <a:p>
            <a:pPr lvl="1"/>
            <a:r>
              <a:rPr lang="en-US" dirty="0"/>
              <a:t>Architectures: AVR, H8/300, M32C, M32R</a:t>
            </a:r>
          </a:p>
          <a:p>
            <a:pPr lvl="1"/>
            <a:r>
              <a:rPr lang="en-US" dirty="0"/>
              <a:t>BSPs: </a:t>
            </a:r>
            <a:r>
              <a:rPr lang="en-US" dirty="0" err="1"/>
              <a:t>gba</a:t>
            </a:r>
            <a:r>
              <a:rPr lang="en-US" dirty="0"/>
              <a:t>, gp32, </a:t>
            </a:r>
            <a:r>
              <a:rPr lang="en-US" dirty="0" err="1"/>
              <a:t>nds</a:t>
            </a:r>
            <a:r>
              <a:rPr lang="en-US" dirty="0"/>
              <a:t>, Edison, gen68302, </a:t>
            </a:r>
            <a:r>
              <a:rPr lang="en-US" dirty="0" err="1"/>
              <a:t>idp</a:t>
            </a:r>
            <a:r>
              <a:rPr lang="en-US" dirty="0"/>
              <a:t>, mvme136, od368302, sim68000, simcpu32, </a:t>
            </a:r>
            <a:r>
              <a:rPr lang="en-US" dirty="0" err="1"/>
              <a:t>genmongoosev</a:t>
            </a:r>
            <a:r>
              <a:rPr lang="en-US" dirty="0"/>
              <a:t>, ep1a, mbx8xx, sis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C82135-819D-4AB4-9D2A-0E2F10705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https://www.rtems.org/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5404C3-A4DC-4462-ACCF-582D66711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C46A-BA1A-40C7-900C-C5A0E73E493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5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43017</TotalTime>
  <Words>2261</Words>
  <Application>Microsoft Office PowerPoint</Application>
  <PresentationFormat>On-screen Show (4:3)</PresentationFormat>
  <Paragraphs>376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Average</vt:lpstr>
      <vt:lpstr>Calibri</vt:lpstr>
      <vt:lpstr>Comic Sans MS</vt:lpstr>
      <vt:lpstr>Courier New</vt:lpstr>
      <vt:lpstr>Helvetica</vt:lpstr>
      <vt:lpstr>HelveticaBlack</vt:lpstr>
      <vt:lpstr>Times New Roman</vt:lpstr>
      <vt:lpstr>Office Theme</vt:lpstr>
      <vt:lpstr>RTEMS Status and Roadmap</vt:lpstr>
      <vt:lpstr>Recent RTEMS Mission Launches</vt:lpstr>
      <vt:lpstr>Overview</vt:lpstr>
      <vt:lpstr>RTEMS 5 Explanation</vt:lpstr>
      <vt:lpstr>Highlights of RTEMS 5.1</vt:lpstr>
      <vt:lpstr>More Highlights of RTEMS 5.1</vt:lpstr>
      <vt:lpstr>SMP Highlights of RTEMS 5.1</vt:lpstr>
      <vt:lpstr>RTEMS Libbsd Status</vt:lpstr>
      <vt:lpstr>Architecture and BSP Highlights in 5.1</vt:lpstr>
      <vt:lpstr>RTEMS Documentation Status</vt:lpstr>
      <vt:lpstr>Google Summer of Code Projects</vt:lpstr>
      <vt:lpstr>Filesystem benchmarking and porting  FreeBSD’s SDIO driver -  Udit Agarwal</vt:lpstr>
      <vt:lpstr>Release Notes Generator &amp; RTEMS POSIX User Guide Generator - Dannie Huang</vt:lpstr>
      <vt:lpstr>Improve Coverage Analysis Toolset – Vijay Bannerjee</vt:lpstr>
      <vt:lpstr>x86_64 board support package for RTEMS by Amaan Cheval (@AmaanC)</vt:lpstr>
      <vt:lpstr>Google Code-In 2018</vt:lpstr>
      <vt:lpstr>RTEMS Tools</vt:lpstr>
      <vt:lpstr>A Few Desirable Improvements</vt:lpstr>
      <vt:lpstr>RTEMS.org Hosting</vt:lpstr>
      <vt:lpstr>Relicensing Effort</vt:lpstr>
      <vt:lpstr>Qualification Support</vt:lpstr>
      <vt:lpstr>ESA Pre-Qualification of  RTEMS Symmetric Multiprocessing</vt:lpstr>
      <vt:lpstr>Objectives: Toolkit for  Pre-Qualification of RTEMS-SMP</vt:lpstr>
      <vt:lpstr>Deos/RTEMS</vt:lpstr>
      <vt:lpstr>Deos/RTEMS Architecture</vt:lpstr>
      <vt:lpstr>Thank You!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RTEMS Development Roadmap</dc:title>
  <dc:creator>jrs007</dc:creator>
  <cp:lastModifiedBy>Joel Sherrill</cp:lastModifiedBy>
  <cp:revision>447</cp:revision>
  <cp:lastPrinted>2014-11-14T21:00:44Z</cp:lastPrinted>
  <dcterms:created xsi:type="dcterms:W3CDTF">2011-10-09T03:14:03Z</dcterms:created>
  <dcterms:modified xsi:type="dcterms:W3CDTF">2018-12-04T16:32:23Z</dcterms:modified>
</cp:coreProperties>
</file>