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10" r:id="rId1"/>
  </p:sldMasterIdLst>
  <p:notesMasterIdLst>
    <p:notesMasterId r:id="rId29"/>
  </p:notesMasterIdLst>
  <p:handoutMasterIdLst>
    <p:handoutMasterId r:id="rId30"/>
  </p:handoutMasterIdLst>
  <p:sldIdLst>
    <p:sldId id="256" r:id="rId2"/>
    <p:sldId id="302" r:id="rId3"/>
    <p:sldId id="264" r:id="rId4"/>
    <p:sldId id="287" r:id="rId5"/>
    <p:sldId id="282" r:id="rId6"/>
    <p:sldId id="288" r:id="rId7"/>
    <p:sldId id="298" r:id="rId8"/>
    <p:sldId id="300" r:id="rId9"/>
    <p:sldId id="268" r:id="rId10"/>
    <p:sldId id="257" r:id="rId11"/>
    <p:sldId id="289" r:id="rId12"/>
    <p:sldId id="303" r:id="rId13"/>
    <p:sldId id="291" r:id="rId14"/>
    <p:sldId id="305" r:id="rId15"/>
    <p:sldId id="310" r:id="rId16"/>
    <p:sldId id="260" r:id="rId17"/>
    <p:sldId id="304" r:id="rId18"/>
    <p:sldId id="306" r:id="rId19"/>
    <p:sldId id="258" r:id="rId20"/>
    <p:sldId id="259" r:id="rId21"/>
    <p:sldId id="261" r:id="rId22"/>
    <p:sldId id="262" r:id="rId23"/>
    <p:sldId id="292" r:id="rId24"/>
    <p:sldId id="294" r:id="rId25"/>
    <p:sldId id="297" r:id="rId26"/>
    <p:sldId id="295" r:id="rId27"/>
    <p:sldId id="30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1"/>
    <a:srgbClr val="00BAFF"/>
    <a:srgbClr val="E4E4E7"/>
    <a:srgbClr val="FFD579"/>
    <a:srgbClr val="F3F3F6"/>
    <a:srgbClr val="000000"/>
    <a:srgbClr val="073448"/>
    <a:srgbClr val="0B4660"/>
    <a:srgbClr val="146487"/>
    <a:srgbClr val="0098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43"/>
  </p:normalViewPr>
  <p:slideViewPr>
    <p:cSldViewPr snapToGrid="0" snapToObjects="1">
      <p:cViewPr varScale="1">
        <p:scale>
          <a:sx n="52" d="100"/>
          <a:sy n="52" d="100"/>
        </p:scale>
        <p:origin x="142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928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B86B8-AFD4-CE4F-AE2A-5A7A7BCB36B6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06B8BF-B0AD-B04B-B9F8-FAB02A97B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669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7A5355-7841-C249-8C1A-3518F68D14E4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F565-9E59-6644-BE25-EC959E64D1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87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9889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9764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8926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Need rules to make sure same object is not passed as in-out parameter twice.</a:t>
            </a:r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6039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Need rules to make sure same object is not passed as in-out parameter twice.</a:t>
            </a:r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7608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Need rules to make sure same object is not passed as in-out parameter twice.</a:t>
            </a:r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6800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3008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5012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2587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1586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929805" y="4380726"/>
            <a:ext cx="4103005" cy="37971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Presenter Title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1929805" y="3499510"/>
            <a:ext cx="8251258" cy="75855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600" b="1">
                <a:solidFill>
                  <a:srgbClr val="073448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929805" y="4760441"/>
            <a:ext cx="4103005" cy="4014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 dirty="0"/>
              <a:t>Presenter </a:t>
            </a:r>
            <a:r>
              <a:rPr lang="en-US" dirty="0" err="1"/>
              <a:t>SubTitle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078058" y="4760441"/>
            <a:ext cx="4103005" cy="4014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 dirty="0"/>
              <a:t>Presenter </a:t>
            </a:r>
            <a:r>
              <a:rPr lang="en-US" dirty="0" err="1"/>
              <a:t>SubTitle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078058" y="4380726"/>
            <a:ext cx="4103005" cy="37971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1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 dirty="0"/>
              <a:t>2nd Presenter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29805" y="1593367"/>
            <a:ext cx="3964099" cy="181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983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Points 5 up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37424" y="830766"/>
            <a:ext cx="9902283" cy="797312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FontTx/>
              <a:buNone/>
              <a:defRPr sz="3600" b="1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994782" y="830766"/>
            <a:ext cx="0" cy="797312"/>
          </a:xfrm>
          <a:prstGeom prst="line">
            <a:avLst/>
          </a:prstGeom>
          <a:ln w="63500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 userDrawn="1"/>
        </p:nvSpPr>
        <p:spPr>
          <a:xfrm>
            <a:off x="1137424" y="3093154"/>
            <a:ext cx="1783647" cy="1783647"/>
          </a:xfrm>
          <a:prstGeom prst="ellipse">
            <a:avLst/>
          </a:prstGeom>
          <a:solidFill>
            <a:schemeClr val="bg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367063" y="3414371"/>
            <a:ext cx="1338157" cy="118020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 b="1" baseline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 dirty="0"/>
              <a:t>Main Point Number One</a:t>
            </a:r>
          </a:p>
        </p:txBody>
      </p:sp>
      <p:sp>
        <p:nvSpPr>
          <p:cNvPr id="12" name="Oval 11"/>
          <p:cNvSpPr/>
          <p:nvPr userDrawn="1"/>
        </p:nvSpPr>
        <p:spPr>
          <a:xfrm>
            <a:off x="3150710" y="3093154"/>
            <a:ext cx="1783647" cy="1783647"/>
          </a:xfrm>
          <a:prstGeom prst="ellipse">
            <a:avLst/>
          </a:prstGeom>
          <a:solidFill>
            <a:schemeClr val="bg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380349" y="3414371"/>
            <a:ext cx="1338157" cy="118020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 b="1" baseline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 dirty="0"/>
              <a:t>Main Point Number Two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5163996" y="3093154"/>
            <a:ext cx="1783647" cy="1783647"/>
          </a:xfrm>
          <a:prstGeom prst="ellipse">
            <a:avLst/>
          </a:prstGeom>
          <a:solidFill>
            <a:schemeClr val="bg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5393635" y="3414371"/>
            <a:ext cx="1338157" cy="118020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 b="1" baseline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 dirty="0"/>
              <a:t>Main Point Number Three</a:t>
            </a:r>
          </a:p>
        </p:txBody>
      </p:sp>
      <p:sp>
        <p:nvSpPr>
          <p:cNvPr id="24" name="Oval 23"/>
          <p:cNvSpPr/>
          <p:nvPr userDrawn="1"/>
        </p:nvSpPr>
        <p:spPr>
          <a:xfrm>
            <a:off x="7177282" y="3093154"/>
            <a:ext cx="1783647" cy="1783647"/>
          </a:xfrm>
          <a:prstGeom prst="ellipse">
            <a:avLst/>
          </a:prstGeom>
          <a:solidFill>
            <a:schemeClr val="bg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7406921" y="3414371"/>
            <a:ext cx="1338157" cy="118020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 b="1" baseline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 dirty="0"/>
              <a:t>Main Point Number Four</a:t>
            </a:r>
          </a:p>
        </p:txBody>
      </p:sp>
      <p:sp>
        <p:nvSpPr>
          <p:cNvPr id="26" name="Oval 25"/>
          <p:cNvSpPr/>
          <p:nvPr userDrawn="1"/>
        </p:nvSpPr>
        <p:spPr>
          <a:xfrm>
            <a:off x="9190568" y="3093154"/>
            <a:ext cx="1783647" cy="1783647"/>
          </a:xfrm>
          <a:prstGeom prst="ellipse">
            <a:avLst/>
          </a:prstGeom>
          <a:solidFill>
            <a:schemeClr val="bg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9420207" y="3414371"/>
            <a:ext cx="1338157" cy="118020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 b="1" baseline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 dirty="0"/>
              <a:t>Main Point Number Five</a:t>
            </a:r>
          </a:p>
        </p:txBody>
      </p:sp>
    </p:spTree>
    <p:extLst>
      <p:ext uri="{BB962C8B-B14F-4D97-AF65-F5344CB8AC3E}">
        <p14:creationId xmlns:p14="http://schemas.microsoft.com/office/powerpoint/2010/main" val="1224360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Boxes Two Up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37424" y="830766"/>
            <a:ext cx="9902283" cy="797312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FontTx/>
              <a:buNone/>
              <a:defRPr sz="3600" b="1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994782" y="830766"/>
            <a:ext cx="0" cy="797312"/>
          </a:xfrm>
          <a:prstGeom prst="line">
            <a:avLst/>
          </a:prstGeom>
          <a:ln w="63500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 userDrawn="1"/>
        </p:nvSpPr>
        <p:spPr>
          <a:xfrm>
            <a:off x="994782" y="2393244"/>
            <a:ext cx="4921924" cy="3386667"/>
          </a:xfrm>
          <a:prstGeom prst="roundRect">
            <a:avLst>
              <a:gd name="adj" fmla="val 1702"/>
            </a:avLst>
          </a:prstGeom>
          <a:solidFill>
            <a:schemeClr val="bg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137424" y="2570878"/>
            <a:ext cx="4537235" cy="6096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600" b="1" baseline="0">
                <a:solidFill>
                  <a:srgbClr val="00B0F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 dirty="0"/>
              <a:t>Main Point Number One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136650" y="3311836"/>
            <a:ext cx="4538009" cy="2259013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 dirty="0"/>
              <a:t>Sub Points</a:t>
            </a:r>
          </a:p>
        </p:txBody>
      </p:sp>
      <p:sp>
        <p:nvSpPr>
          <p:cNvPr id="21" name="Rounded Rectangle 20"/>
          <p:cNvSpPr/>
          <p:nvPr userDrawn="1"/>
        </p:nvSpPr>
        <p:spPr>
          <a:xfrm>
            <a:off x="6117783" y="2393244"/>
            <a:ext cx="4921924" cy="3386667"/>
          </a:xfrm>
          <a:prstGeom prst="roundRect">
            <a:avLst>
              <a:gd name="adj" fmla="val 1702"/>
            </a:avLst>
          </a:prstGeom>
          <a:solidFill>
            <a:schemeClr val="bg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22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6260425" y="2567392"/>
            <a:ext cx="4483775" cy="6096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600" b="1" baseline="0">
                <a:solidFill>
                  <a:srgbClr val="00B0F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 dirty="0"/>
              <a:t>Main Point Number One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6259651" y="3308350"/>
            <a:ext cx="4484549" cy="2259013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 dirty="0"/>
              <a:t>Sub Points</a:t>
            </a:r>
          </a:p>
        </p:txBody>
      </p:sp>
    </p:spTree>
    <p:extLst>
      <p:ext uri="{BB962C8B-B14F-4D97-AF65-F5344CB8AC3E}">
        <p14:creationId xmlns:p14="http://schemas.microsoft.com/office/powerpoint/2010/main" val="1242683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Boxes Three Up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137424" y="830766"/>
            <a:ext cx="9902283" cy="797312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FontTx/>
              <a:buNone/>
              <a:defRPr sz="3600" b="1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994782" y="830766"/>
            <a:ext cx="0" cy="797312"/>
          </a:xfrm>
          <a:prstGeom prst="line">
            <a:avLst/>
          </a:prstGeom>
          <a:ln w="63500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 userDrawn="1"/>
        </p:nvSpPr>
        <p:spPr>
          <a:xfrm>
            <a:off x="994782" y="2393244"/>
            <a:ext cx="3216507" cy="3386667"/>
          </a:xfrm>
          <a:prstGeom prst="roundRect">
            <a:avLst>
              <a:gd name="adj" fmla="val 1702"/>
            </a:avLst>
          </a:prstGeom>
          <a:solidFill>
            <a:schemeClr val="bg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137424" y="2567392"/>
            <a:ext cx="2910141" cy="6096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600" b="1" baseline="0">
                <a:solidFill>
                  <a:srgbClr val="00B0F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 dirty="0"/>
              <a:t>Main Point Number One</a:t>
            </a: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1136650" y="3308350"/>
            <a:ext cx="2911475" cy="2259013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rgbClr val="404040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 dirty="0"/>
              <a:t>Sub Points</a:t>
            </a:r>
          </a:p>
        </p:txBody>
      </p:sp>
      <p:sp>
        <p:nvSpPr>
          <p:cNvPr id="16" name="Rounded Rectangle 15"/>
          <p:cNvSpPr/>
          <p:nvPr userDrawn="1"/>
        </p:nvSpPr>
        <p:spPr>
          <a:xfrm>
            <a:off x="4408991" y="2393243"/>
            <a:ext cx="3216507" cy="3386667"/>
          </a:xfrm>
          <a:prstGeom prst="roundRect">
            <a:avLst>
              <a:gd name="adj" fmla="val 1702"/>
            </a:avLst>
          </a:prstGeom>
          <a:solidFill>
            <a:schemeClr val="bg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24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551633" y="2567391"/>
            <a:ext cx="2910141" cy="6096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600" b="1" baseline="0">
                <a:solidFill>
                  <a:srgbClr val="00B0F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 dirty="0"/>
              <a:t>Main Point Number Two</a:t>
            </a:r>
          </a:p>
        </p:txBody>
      </p:sp>
      <p:sp>
        <p:nvSpPr>
          <p:cNvPr id="25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4550859" y="3308349"/>
            <a:ext cx="2911475" cy="2259013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rgbClr val="404040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 dirty="0"/>
              <a:t>Sub Points</a:t>
            </a:r>
          </a:p>
        </p:txBody>
      </p:sp>
      <p:sp>
        <p:nvSpPr>
          <p:cNvPr id="26" name="Rounded Rectangle 25"/>
          <p:cNvSpPr/>
          <p:nvPr userDrawn="1"/>
        </p:nvSpPr>
        <p:spPr>
          <a:xfrm>
            <a:off x="7823200" y="2393243"/>
            <a:ext cx="3216507" cy="3386667"/>
          </a:xfrm>
          <a:prstGeom prst="roundRect">
            <a:avLst>
              <a:gd name="adj" fmla="val 1702"/>
            </a:avLst>
          </a:prstGeom>
          <a:solidFill>
            <a:schemeClr val="bg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965842" y="2567391"/>
            <a:ext cx="2910141" cy="6096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600" b="1" baseline="0">
                <a:solidFill>
                  <a:srgbClr val="00B0F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 dirty="0"/>
              <a:t>Main Point Number Three</a:t>
            </a:r>
          </a:p>
        </p:txBody>
      </p:sp>
      <p:sp>
        <p:nvSpPr>
          <p:cNvPr id="28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7965068" y="3308349"/>
            <a:ext cx="2911475" cy="2259013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rgbClr val="404040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 dirty="0"/>
              <a:t>Sub Points</a:t>
            </a:r>
          </a:p>
        </p:txBody>
      </p:sp>
    </p:spTree>
    <p:extLst>
      <p:ext uri="{BB962C8B-B14F-4D97-AF65-F5344CB8AC3E}">
        <p14:creationId xmlns:p14="http://schemas.microsoft.com/office/powerpoint/2010/main" val="1065123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 Title 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4782" y="739722"/>
            <a:ext cx="10044925" cy="79731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3600" b="1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202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4015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Right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115050" y="0"/>
            <a:ext cx="607695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3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821233" y="1998134"/>
            <a:ext cx="4428102" cy="4097866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charset="0"/>
              <a:buChar char="•"/>
              <a:defRPr sz="2000" b="1">
                <a:solidFill>
                  <a:srgbClr val="F3F3F6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685800" indent="-228600">
              <a:buFont typeface="Wingdings" charset="2"/>
              <a:buChar char="§"/>
              <a:defRPr sz="1600" b="1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 sz="1600" b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 sz="1600" b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 sz="1600" b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32625" y="666046"/>
            <a:ext cx="4427998" cy="10950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 b="0" baseline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b="1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b="1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b="1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b="1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Relevant descriptive text can go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762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3191" y="0"/>
            <a:ext cx="607695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3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6962388" y="1998134"/>
            <a:ext cx="4428102" cy="4097866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charset="0"/>
              <a:buChar char="•"/>
              <a:defRPr sz="2000" b="1">
                <a:solidFill>
                  <a:srgbClr val="F3F3F6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685800" indent="-228600">
              <a:buFont typeface="Wingdings" charset="2"/>
              <a:buChar char="§"/>
              <a:defRPr sz="1600" b="1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 sz="1600" b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 sz="1600" b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 sz="1600" b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973780" y="666046"/>
            <a:ext cx="4427998" cy="10950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 b="0" baseline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b="1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b="1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b="1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b="1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Relevant descriptive text can go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124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aCore Simple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95514" y="1921565"/>
            <a:ext cx="6058908" cy="277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9994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82669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0262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Two Lines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220954" y="2668205"/>
            <a:ext cx="7759388" cy="75437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First title Line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838200" y="2212848"/>
            <a:ext cx="685800" cy="754380"/>
            <a:chOff x="6324600" y="4114799"/>
            <a:chExt cx="685800" cy="685800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rgbClr val="073448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rgbClr val="073448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 userDrawn="1"/>
        </p:nvGrpSpPr>
        <p:grpSpPr>
          <a:xfrm rot="10800000">
            <a:off x="10668000" y="3877054"/>
            <a:ext cx="696951" cy="765531"/>
            <a:chOff x="6313449" y="4104662"/>
            <a:chExt cx="696951" cy="695937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6313449" y="4114799"/>
              <a:ext cx="0" cy="685800"/>
            </a:xfrm>
            <a:prstGeom prst="line">
              <a:avLst/>
            </a:prstGeom>
            <a:ln w="38100" cap="sq">
              <a:solidFill>
                <a:srgbClr val="073448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324600" y="4104662"/>
              <a:ext cx="685800" cy="0"/>
            </a:xfrm>
            <a:prstGeom prst="line">
              <a:avLst/>
            </a:prstGeom>
            <a:ln w="38100" cap="sq">
              <a:solidFill>
                <a:srgbClr val="073448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2220954" y="3422582"/>
            <a:ext cx="7759388" cy="75855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600" b="1">
                <a:solidFill>
                  <a:srgbClr val="073448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 dirty="0"/>
              <a:t>Click to edit Second Title</a:t>
            </a:r>
          </a:p>
        </p:txBody>
      </p:sp>
    </p:spTree>
    <p:extLst>
      <p:ext uri="{BB962C8B-B14F-4D97-AF65-F5344CB8AC3E}">
        <p14:creationId xmlns:p14="http://schemas.microsoft.com/office/powerpoint/2010/main" val="282650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0724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One Line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523999" y="2657052"/>
            <a:ext cx="9143999" cy="150875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838200" y="2657052"/>
            <a:ext cx="685800" cy="754380"/>
            <a:chOff x="6324600" y="4114799"/>
            <a:chExt cx="685800" cy="685800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rgbClr val="073448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rgbClr val="073448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 userDrawn="1"/>
        </p:nvGrpSpPr>
        <p:grpSpPr>
          <a:xfrm rot="10800000">
            <a:off x="10668000" y="3411432"/>
            <a:ext cx="696951" cy="754380"/>
            <a:chOff x="6313449" y="4114799"/>
            <a:chExt cx="696951" cy="685800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6313449" y="4114799"/>
              <a:ext cx="0" cy="685800"/>
            </a:xfrm>
            <a:prstGeom prst="line">
              <a:avLst/>
            </a:prstGeom>
            <a:ln w="38100" cap="sq">
              <a:solidFill>
                <a:srgbClr val="073448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rgbClr val="073448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20307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List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137424" y="830766"/>
            <a:ext cx="9902283" cy="797312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FontTx/>
              <a:buNone/>
              <a:defRPr sz="3600" b="1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994782" y="830766"/>
            <a:ext cx="0" cy="797312"/>
          </a:xfrm>
          <a:prstGeom prst="line">
            <a:avLst/>
          </a:prstGeom>
          <a:ln w="63500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137424" y="2029521"/>
            <a:ext cx="9902283" cy="3122341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charset="0"/>
              <a:buChar char="•"/>
              <a:defRPr sz="2000" b="1">
                <a:solidFill>
                  <a:srgbClr val="F3F3F6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685800" indent="-228600">
              <a:buFont typeface="Wingdings" charset="2"/>
              <a:buChar char="§"/>
              <a:defRPr sz="1600" b="1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 sz="1600" b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 sz="1600" b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 sz="1600" b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843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Text + Bullets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137424" y="830766"/>
            <a:ext cx="9902283" cy="797312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FontTx/>
              <a:buNone/>
              <a:defRPr sz="3600" b="1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994782" y="830766"/>
            <a:ext cx="0" cy="797312"/>
          </a:xfrm>
          <a:prstGeom prst="line">
            <a:avLst/>
          </a:prstGeom>
          <a:ln w="63500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137424" y="3384189"/>
            <a:ext cx="9902283" cy="2508611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charset="0"/>
              <a:buChar char="•"/>
              <a:defRPr sz="2000" b="1">
                <a:solidFill>
                  <a:srgbClr val="F3F3F6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685800" indent="-228600">
              <a:buFont typeface="Wingdings" charset="2"/>
              <a:buChar char="§"/>
              <a:defRPr sz="1600" b="1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2pPr>
            <a:lvl3pPr>
              <a:defRPr sz="1600" b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3pPr>
            <a:lvl4pPr>
              <a:defRPr sz="1600" b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4pPr>
            <a:lvl5pPr>
              <a:defRPr sz="1600" b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137424" y="1930400"/>
            <a:ext cx="9902051" cy="11514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 b="0" baseline="0">
                <a:solidFill>
                  <a:srgbClr val="F3F3F6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b="1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b="1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b="1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b="1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Intro Paragraph text might go here. Maybe follow that up with some bullet points. The world is at your doorstep.</a:t>
            </a:r>
          </a:p>
        </p:txBody>
      </p:sp>
    </p:spTree>
    <p:extLst>
      <p:ext uri="{BB962C8B-B14F-4D97-AF65-F5344CB8AC3E}">
        <p14:creationId xmlns:p14="http://schemas.microsoft.com/office/powerpoint/2010/main" val="2095967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Text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137424" y="830766"/>
            <a:ext cx="9902283" cy="797312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FontTx/>
              <a:buNone/>
              <a:defRPr sz="3600" b="1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994782" y="830766"/>
            <a:ext cx="0" cy="797312"/>
          </a:xfrm>
          <a:prstGeom prst="line">
            <a:avLst/>
          </a:prstGeom>
          <a:ln w="63500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137424" y="1930400"/>
            <a:ext cx="9902051" cy="38846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 b="0" baseline="0">
                <a:solidFill>
                  <a:srgbClr val="F3F3F6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200" indent="0">
              <a:buNone/>
              <a:defRPr b="1">
                <a:latin typeface="Verdana" charset="0"/>
                <a:ea typeface="Verdana" charset="0"/>
                <a:cs typeface="Verdana" charset="0"/>
              </a:defRPr>
            </a:lvl2pPr>
            <a:lvl3pPr marL="914400" indent="0">
              <a:buNone/>
              <a:defRPr b="1">
                <a:latin typeface="Verdana" charset="0"/>
                <a:ea typeface="Verdana" charset="0"/>
                <a:cs typeface="Verdana" charset="0"/>
              </a:defRPr>
            </a:lvl3pPr>
            <a:lvl4pPr marL="1371600" indent="0">
              <a:buNone/>
              <a:defRPr b="1">
                <a:latin typeface="Verdana" charset="0"/>
                <a:ea typeface="Verdana" charset="0"/>
                <a:cs typeface="Verdana" charset="0"/>
              </a:defRPr>
            </a:lvl4pPr>
            <a:lvl5pPr marL="1828800" indent="0">
              <a:buNone/>
              <a:defRPr b="1"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/>
              <a:t>Intro Paragraph text might go here. Maybe follow that up with some bullet points. The world is at your doorstep.</a:t>
            </a:r>
          </a:p>
        </p:txBody>
      </p:sp>
    </p:spTree>
    <p:extLst>
      <p:ext uri="{BB962C8B-B14F-4D97-AF65-F5344CB8AC3E}">
        <p14:creationId xmlns:p14="http://schemas.microsoft.com/office/powerpoint/2010/main" val="446941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137424" y="830766"/>
            <a:ext cx="9902283" cy="797312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FontTx/>
              <a:buNone/>
              <a:defRPr sz="3600" b="1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994782" y="830766"/>
            <a:ext cx="0" cy="797312"/>
          </a:xfrm>
          <a:prstGeom prst="line">
            <a:avLst/>
          </a:prstGeom>
          <a:ln w="63500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32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Points Three Up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37424" y="830766"/>
            <a:ext cx="9902283" cy="797312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FontTx/>
              <a:buNone/>
              <a:defRPr sz="3600" b="1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994782" y="830766"/>
            <a:ext cx="0" cy="797312"/>
          </a:xfrm>
          <a:prstGeom prst="line">
            <a:avLst/>
          </a:prstGeom>
          <a:ln w="63500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 userDrawn="1"/>
        </p:nvSpPr>
        <p:spPr>
          <a:xfrm>
            <a:off x="958001" y="2393243"/>
            <a:ext cx="3089564" cy="3089564"/>
          </a:xfrm>
          <a:prstGeom prst="ellipse">
            <a:avLst/>
          </a:prstGeom>
          <a:solidFill>
            <a:schemeClr val="bg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397593" y="2923309"/>
            <a:ext cx="2210379" cy="199505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 b="1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 dirty="0"/>
              <a:t>Main Point Number One</a:t>
            </a:r>
          </a:p>
        </p:txBody>
      </p:sp>
      <p:sp>
        <p:nvSpPr>
          <p:cNvPr id="12" name="Oval 11"/>
          <p:cNvSpPr/>
          <p:nvPr userDrawn="1"/>
        </p:nvSpPr>
        <p:spPr>
          <a:xfrm>
            <a:off x="4420986" y="2393243"/>
            <a:ext cx="3089564" cy="3089564"/>
          </a:xfrm>
          <a:prstGeom prst="ellipse">
            <a:avLst/>
          </a:prstGeom>
          <a:solidFill>
            <a:schemeClr val="bg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3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860578" y="2923309"/>
            <a:ext cx="2210379" cy="199505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 b="1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 dirty="0"/>
              <a:t>Main Point Number Two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7950143" y="2393243"/>
            <a:ext cx="3089564" cy="3089564"/>
          </a:xfrm>
          <a:prstGeom prst="ellipse">
            <a:avLst/>
          </a:prstGeom>
          <a:solidFill>
            <a:schemeClr val="bg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8389735" y="2923309"/>
            <a:ext cx="2210379" cy="199505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000" b="1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 dirty="0"/>
              <a:t>Main Point Number Three</a:t>
            </a:r>
          </a:p>
        </p:txBody>
      </p:sp>
    </p:spTree>
    <p:extLst>
      <p:ext uri="{BB962C8B-B14F-4D97-AF65-F5344CB8AC3E}">
        <p14:creationId xmlns:p14="http://schemas.microsoft.com/office/powerpoint/2010/main" val="1103186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Points Four Up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37424" y="830766"/>
            <a:ext cx="9902283" cy="797312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FontTx/>
              <a:buNone/>
              <a:defRPr sz="3600" b="1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994782" y="830766"/>
            <a:ext cx="0" cy="797312"/>
          </a:xfrm>
          <a:prstGeom prst="line">
            <a:avLst/>
          </a:prstGeom>
          <a:ln w="63500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 userDrawn="1"/>
        </p:nvSpPr>
        <p:spPr>
          <a:xfrm>
            <a:off x="994782" y="2731909"/>
            <a:ext cx="2359379" cy="2359379"/>
          </a:xfrm>
          <a:prstGeom prst="ellipse">
            <a:avLst/>
          </a:prstGeom>
          <a:solidFill>
            <a:schemeClr val="bg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348598" y="3061852"/>
            <a:ext cx="1657162" cy="171334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 b="1" baseline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 dirty="0"/>
              <a:t>Main Point Number One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3546071" y="2731909"/>
            <a:ext cx="2359379" cy="2359379"/>
          </a:xfrm>
          <a:prstGeom prst="ellipse">
            <a:avLst/>
          </a:prstGeom>
          <a:solidFill>
            <a:schemeClr val="bg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899887" y="3061852"/>
            <a:ext cx="1657162" cy="171334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 b="1" baseline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 dirty="0"/>
              <a:t>Main Point Number Two</a:t>
            </a:r>
          </a:p>
        </p:txBody>
      </p:sp>
      <p:sp>
        <p:nvSpPr>
          <p:cNvPr id="20" name="Oval 19"/>
          <p:cNvSpPr/>
          <p:nvPr userDrawn="1"/>
        </p:nvSpPr>
        <p:spPr>
          <a:xfrm>
            <a:off x="6097360" y="2731909"/>
            <a:ext cx="2359379" cy="2359379"/>
          </a:xfrm>
          <a:prstGeom prst="ellipse">
            <a:avLst/>
          </a:prstGeom>
          <a:solidFill>
            <a:schemeClr val="bg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6451176" y="3061852"/>
            <a:ext cx="1657162" cy="171334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 b="1" baseline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 dirty="0"/>
              <a:t>Main Point Number Three</a:t>
            </a:r>
          </a:p>
        </p:txBody>
      </p:sp>
      <p:sp>
        <p:nvSpPr>
          <p:cNvPr id="22" name="Oval 21"/>
          <p:cNvSpPr/>
          <p:nvPr userDrawn="1"/>
        </p:nvSpPr>
        <p:spPr>
          <a:xfrm>
            <a:off x="8648649" y="2731909"/>
            <a:ext cx="2359379" cy="2359379"/>
          </a:xfrm>
          <a:prstGeom prst="ellipse">
            <a:avLst/>
          </a:prstGeom>
          <a:solidFill>
            <a:schemeClr val="bg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9002465" y="3061852"/>
            <a:ext cx="1657162" cy="171334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 b="1" baseline="0">
                <a:solidFill>
                  <a:srgbClr val="000000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lvl="0"/>
            <a:r>
              <a:rPr lang="en-US" dirty="0"/>
              <a:t>Main Point Number Four</a:t>
            </a:r>
          </a:p>
        </p:txBody>
      </p:sp>
    </p:spTree>
    <p:extLst>
      <p:ext uri="{BB962C8B-B14F-4D97-AF65-F5344CB8AC3E}">
        <p14:creationId xmlns:p14="http://schemas.microsoft.com/office/powerpoint/2010/main" val="1528989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5446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3981" r:id="rId2"/>
    <p:sldLayoutId id="2147483977" r:id="rId3"/>
    <p:sldLayoutId id="2147483994" r:id="rId4"/>
    <p:sldLayoutId id="2147484025" r:id="rId5"/>
    <p:sldLayoutId id="2147484029" r:id="rId6"/>
    <p:sldLayoutId id="2147484028" r:id="rId7"/>
    <p:sldLayoutId id="2147483998" r:id="rId8"/>
    <p:sldLayoutId id="2147484016" r:id="rId9"/>
    <p:sldLayoutId id="2147484042" r:id="rId10"/>
    <p:sldLayoutId id="2147484002" r:id="rId11"/>
    <p:sldLayoutId id="2147484005" r:id="rId12"/>
    <p:sldLayoutId id="2147484021" r:id="rId13"/>
    <p:sldLayoutId id="2147484018" r:id="rId14"/>
    <p:sldLayoutId id="2147484036" r:id="rId15"/>
    <p:sldLayoutId id="2147484040" r:id="rId16"/>
    <p:sldLayoutId id="2147483971" r:id="rId17"/>
    <p:sldLayoutId id="2147484043" r:id="rId18"/>
    <p:sldLayoutId id="2147484044" r:id="rId19"/>
    <p:sldLayoutId id="2147484045" r:id="rId20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b="1"/>
              <a:t>Provably </a:t>
            </a:r>
            <a:r>
              <a:rPr lang="en-US" sz="6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Safe Pointers for a Parallel W</a:t>
            </a:r>
            <a:r>
              <a:rPr lang="en-US" b="1"/>
              <a:t>orld</a:t>
            </a:r>
            <a:endParaRPr sz="60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b="1" dirty="0"/>
              <a:t>Flight Software Workshop, December 2018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b="1" dirty="0"/>
              <a:t>San Antonio, TX</a:t>
            </a:r>
            <a:endParaRPr b="1"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i="1" dirty="0"/>
              <a:t>Presented by:</a:t>
            </a:r>
            <a:br>
              <a:rPr lang="en-US" i="1" dirty="0"/>
            </a:br>
            <a:r>
              <a:rPr lang="en-US" i="1" dirty="0"/>
              <a:t>Stephen Baird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i="1" dirty="0"/>
              <a:t>Senior Software Engineer, </a:t>
            </a:r>
            <a:r>
              <a:rPr lang="en-US" i="1" dirty="0" err="1"/>
              <a:t>AdaCore</a:t>
            </a:r>
            <a:endParaRPr lang="en-US" i="1"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B155A4-8313-AF48-8F49-2EB2877FEA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6139" y="5605670"/>
            <a:ext cx="2647361" cy="55592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1D7CA4-0624-4BAF-B685-2526A42882A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870096" cy="13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Goals for Pointer Safety in a Parallel World</a:t>
            </a:r>
            <a:endParaRPr b="1"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838200" y="1201729"/>
            <a:ext cx="10431600" cy="510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i="1">
                <a:solidFill>
                  <a:schemeClr val="bg1"/>
                </a:solidFill>
              </a:rPr>
              <a:t>No null pointer dereferences: </a:t>
            </a:r>
            <a:r>
              <a:rPr lang="en-US"/>
              <a:t>No null pointer is dereferenced</a:t>
            </a:r>
            <a:endParaRPr lang="en-US" i="1">
              <a:solidFill>
                <a:schemeClr val="bg1"/>
              </a:solidFill>
            </a:endParaRPr>
          </a:p>
          <a:p>
            <a:pPr marL="457200" lvl="0" indent="-406400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i="1">
                <a:solidFill>
                  <a:schemeClr val="bg1"/>
                </a:solidFill>
              </a:rPr>
              <a:t>Proper ownership: </a:t>
            </a:r>
            <a:r>
              <a:rPr lang="en-US"/>
              <a:t>Every heap object has well-defined </a:t>
            </a:r>
            <a:r>
              <a:rPr lang="en-US">
                <a:solidFill>
                  <a:schemeClr val="bg1"/>
                </a:solidFill>
              </a:rPr>
              <a:t>“owning” </a:t>
            </a:r>
            <a:r>
              <a:rPr lang="en-US"/>
              <a:t>pointer, at least at certain critical times:</a:t>
            </a:r>
          </a:p>
          <a:p>
            <a:pPr lvl="1" indent="-406400">
              <a:spcBef>
                <a:spcPts val="1000"/>
              </a:spcBef>
              <a:buSzPts val="2800"/>
            </a:pPr>
            <a:r>
              <a:rPr lang="en-US" i="1">
                <a:solidFill>
                  <a:schemeClr val="bg1"/>
                </a:solidFill>
              </a:rPr>
              <a:t>No storage leaks: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/>
              <a:t>When owner is set to null, the heap object is reclaimed immediately – no need for asynchronous garbage collector</a:t>
            </a:r>
            <a:endParaRPr/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i="1">
                <a:solidFill>
                  <a:schemeClr val="bg1"/>
                </a:solidFill>
              </a:rPr>
              <a:t>No dangling references: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/>
              <a:t>Owner may be set to null (and cause reclamation) only when it is the only pointer with access to the heap object</a:t>
            </a:r>
            <a:endParaRPr/>
          </a:p>
          <a:p>
            <a:pPr lvl="0">
              <a:spcBef>
                <a:spcPts val="0"/>
              </a:spcBef>
            </a:pPr>
            <a:r>
              <a:rPr lang="en-US" i="1">
                <a:solidFill>
                  <a:schemeClr val="bg1"/>
                </a:solidFill>
              </a:rPr>
              <a:t>No Hidden Aliasing: </a:t>
            </a:r>
            <a:r>
              <a:rPr lang="en-US"/>
              <a:t>So can verify correctness of algorithm</a:t>
            </a:r>
            <a:endParaRPr lang="en-US" i="1">
              <a:solidFill>
                <a:schemeClr val="bg1"/>
              </a:solidFill>
            </a:endParaRPr>
          </a:p>
          <a:p>
            <a:pPr lvl="1" indent="-406400">
              <a:spcBef>
                <a:spcPts val="0"/>
              </a:spcBef>
              <a:buSzPts val="2800"/>
            </a:pPr>
            <a:r>
              <a:rPr lang="en-US" i="1">
                <a:solidFill>
                  <a:schemeClr val="bg1"/>
                </a:solidFill>
              </a:rPr>
              <a:t>Exclusive write: </a:t>
            </a:r>
            <a:r>
              <a:rPr lang="en-US"/>
              <a:t>At most one pointer gives read/write access to any given heap object at a time</a:t>
            </a:r>
            <a:endParaRPr/>
          </a:p>
          <a:p>
            <a:pPr lvl="2" indent="-381000">
              <a:spcBef>
                <a:spcPts val="0"/>
              </a:spcBef>
              <a:buSzPts val="2400"/>
            </a:pPr>
            <a:r>
              <a:rPr lang="en-US"/>
              <a:t>When such a pointer exists, no pointers giving read-only access may exist</a:t>
            </a:r>
            <a:endParaRPr/>
          </a:p>
          <a:p>
            <a:pPr lvl="1" indent="-406400">
              <a:spcBef>
                <a:spcPts val="0"/>
              </a:spcBef>
              <a:buSzPts val="2800"/>
            </a:pPr>
            <a:r>
              <a:rPr lang="en-US" i="1">
                <a:solidFill>
                  <a:schemeClr val="bg1"/>
                </a:solidFill>
              </a:rPr>
              <a:t>Concurrent read: </a:t>
            </a:r>
            <a:r>
              <a:rPr lang="en-US"/>
              <a:t>One or more pointers may give read-only access to a given heap object at a time</a:t>
            </a:r>
            <a:endParaRPr/>
          </a:p>
          <a:p>
            <a:pPr lvl="2" indent="-381000">
              <a:spcBef>
                <a:spcPts val="0"/>
              </a:spcBef>
              <a:buSzPts val="2400"/>
            </a:pPr>
            <a:r>
              <a:rPr lang="en-US"/>
              <a:t>Owning pointer gives strictly read-only access whenever such pointers exist</a:t>
            </a:r>
            <a:endParaRPr/>
          </a:p>
          <a:p>
            <a:pPr lvl="2" indent="-381000">
              <a:spcBef>
                <a:spcPts val="0"/>
              </a:spcBef>
              <a:buSzPts val="2400"/>
            </a:pPr>
            <a:r>
              <a:rPr lang="en-US"/>
              <a:t>Transitivity: Pointer in read-only heap object gives strictly read-only access</a:t>
            </a:r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2B7A13-9B0D-4C9E-8F11-053CF6B04B7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9BA9A-0AB5-6045-83B0-F1ABD53F1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424" y="830766"/>
            <a:ext cx="10421164" cy="797312"/>
          </a:xfrm>
        </p:spPr>
        <p:txBody>
          <a:bodyPr/>
          <a:lstStyle/>
          <a:p>
            <a:r>
              <a:rPr lang="en-US"/>
              <a:t>Pointer “Ownership-based” Approach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07F1D6-1FA2-DA44-A8D4-E4A7024A09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5617" y="1930400"/>
            <a:ext cx="11157295" cy="388461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Alternative to Separation Logic.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Amenable to Deductive Proof.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Supports: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0"/>
              <a:t>Full ownership (exclusive read/write access); 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0"/>
              <a:t>Partial/Shared ownership (concurrent read-only access)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Generalizes the guarantees against aliasing already required by (pointer-free) SPARK w.r.t. by-reference parameter passing, namely: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0"/>
              <a:t>Must not pass a (writable) global as a by-reference parameter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0"/>
              <a:t>Must not pass same object twice as a by-reference parameter, if either is writable</a:t>
            </a:r>
          </a:p>
        </p:txBody>
      </p:sp>
    </p:spTree>
    <p:extLst>
      <p:ext uri="{BB962C8B-B14F-4D97-AF65-F5344CB8AC3E}">
        <p14:creationId xmlns:p14="http://schemas.microsoft.com/office/powerpoint/2010/main" val="1148626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C2D10-CC06-4443-89B8-0FFC40F66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424" y="830766"/>
            <a:ext cx="10435451" cy="797312"/>
          </a:xfrm>
        </p:spPr>
        <p:txBody>
          <a:bodyPr/>
          <a:lstStyle/>
          <a:p>
            <a:r>
              <a:rPr lang="en-US" sz="3400"/>
              <a:t>Challenges with Pointer Ownership Model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EEE33-8B80-AD48-86F4-97B8F82EA1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/>
              <a:t>Pointer ownership </a:t>
            </a:r>
            <a:r>
              <a:rPr lang="en-US"/>
              <a:t>supports </a:t>
            </a:r>
            <a:r>
              <a:rPr lang="en-US" i="1"/>
              <a:t>tree-ish</a:t>
            </a:r>
            <a:r>
              <a:rPr lang="en-US"/>
              <a:t> data structures: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0"/>
              <a:t>Trees (ordered sets), Linked lists, Extensible vectors, Hash tables (hashed sets and maps)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What about </a:t>
            </a:r>
            <a:r>
              <a:rPr lang="en-US" b="1"/>
              <a:t>graphs</a:t>
            </a:r>
            <a:r>
              <a:rPr lang="en-US"/>
              <a:t> or </a:t>
            </a:r>
            <a:r>
              <a:rPr lang="en-US" b="1"/>
              <a:t>doubly linked lists</a:t>
            </a:r>
            <a:r>
              <a:rPr lang="en-US"/>
              <a:t>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0"/>
              <a:t>Can use </a:t>
            </a:r>
            <a:r>
              <a:rPr lang="en-US" b="0" i="1"/>
              <a:t>arrays </a:t>
            </a:r>
            <a:r>
              <a:rPr lang="en-US" b="0"/>
              <a:t>or </a:t>
            </a:r>
            <a:r>
              <a:rPr lang="en-US" b="0" i="1"/>
              <a:t>maps </a:t>
            </a:r>
            <a:r>
              <a:rPr lang="en-US" b="0"/>
              <a:t>of </a:t>
            </a:r>
            <a:r>
              <a:rPr lang="en-US"/>
              <a:t>Nodes</a:t>
            </a:r>
            <a:r>
              <a:rPr lang="en-US" b="0"/>
              <a:t>, Indexed by </a:t>
            </a:r>
            <a:r>
              <a:rPr lang="en-US"/>
              <a:t>Node Id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0"/>
              <a:t>Maps/Arrays are sufficient because Nodes themselves can be </a:t>
            </a:r>
            <a:r>
              <a:rPr lang="en-US" b="0" i="1"/>
              <a:t>tree-ish</a:t>
            </a:r>
            <a:r>
              <a:rPr lang="en-US" b="0"/>
              <a:t> structures using, e.g. (lists of) Node Ids to represent edges to predecessors/successors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0"/>
              <a:t>Even when pointers are unrestricted, graph edges are often represented otherwise (e.g. with node ids)</a:t>
            </a:r>
          </a:p>
        </p:txBody>
      </p:sp>
    </p:spTree>
    <p:extLst>
      <p:ext uri="{BB962C8B-B14F-4D97-AF65-F5344CB8AC3E}">
        <p14:creationId xmlns:p14="http://schemas.microsoft.com/office/powerpoint/2010/main" val="1718477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2A78B-68BB-0044-8101-19D035742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Aside:  “Reference” vs. “Pointer”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E3F0FD-0F42-1240-9B75-281E76CA88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/>
              <a:t>Reference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EE58CF-14B0-5D40-A227-D0E4378294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Reference acts as an alias for an existing object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Reference refers to same object throughout its life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Assignment with Reference as LHS updates Target Object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Anti-aliasing rules may be necessary for by-reference parameters</a:t>
            </a:r>
          </a:p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A58C27-348A-4F44-A8AD-3B8052B48F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800"/>
              <a:t>Pointer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0E0AFC2-9A41-2C4C-9048-8CDAD27F33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Pointer is a separate, assignable object that designates a pre-existing object, or is </a:t>
            </a:r>
            <a:r>
              <a:rPr lang="en-US" i="1"/>
              <a:t>null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Assignment with Pointer as LHS changes where it points, or sets it to </a:t>
            </a:r>
            <a:r>
              <a:rPr lang="en-US" i="1"/>
              <a:t>null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“Safe Pointer” rules make restrictions on where pointer may point, number of pointers to same object, etc.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98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BF164-C7F3-DC40-BAE7-A27A184AD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challenges: Walking a tree when Pointers are “owning”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2D42-CE72-6C45-9804-D671690B3C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2258" y="1944687"/>
            <a:ext cx="10937780" cy="388461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Need a notion of a “secondary” reference to “walk” a tree pointed to by an “owning” pointer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Need two kinds of tree walkers: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0"/>
              <a:t>Walker that gives </a:t>
            </a:r>
            <a:r>
              <a:rPr lang="en-US" b="0" i="1"/>
              <a:t>read-only</a:t>
            </a:r>
            <a:r>
              <a:rPr lang="en-US" b="0"/>
              <a:t> access to tree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0"/>
              <a:t>We call this an “observer”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0"/>
              <a:t>Walker that gives </a:t>
            </a:r>
            <a:r>
              <a:rPr lang="en-US" b="0" i="1"/>
              <a:t>read-write</a:t>
            </a:r>
            <a:r>
              <a:rPr lang="en-US" b="0"/>
              <a:t> access to tree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0"/>
              <a:t>We call this a “borrower,” because it temporarily becomes the owner of (some part of) the tree</a:t>
            </a:r>
          </a:p>
        </p:txBody>
      </p:sp>
    </p:spTree>
    <p:extLst>
      <p:ext uri="{BB962C8B-B14F-4D97-AF65-F5344CB8AC3E}">
        <p14:creationId xmlns:p14="http://schemas.microsoft.com/office/powerpoint/2010/main" val="3323187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A84AE-D562-0245-8032-35C4E6F50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Final Challenge: Define ownership-based pointer feature as subset of existing language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19BF5A-7C9E-E745-BF97-EB04326C6A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SPARK’s dynamic semantics are a subset of Ada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Ada has pointers and exceptions, but SPARK has neither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Ada’s pointers have some pointer-type-based restrictions to reduce dangling references, but rely on programmer to decide when safe to reclaim heap object (“Unchecked Deallocation”)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Ada implementations are allowed to do garbage collection, but only VM-based implementations do so.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Garbage collection is hard to certify in hard real-time environment where Ada is most widely used.</a:t>
            </a:r>
          </a:p>
        </p:txBody>
      </p:sp>
    </p:spTree>
    <p:extLst>
      <p:ext uri="{BB962C8B-B14F-4D97-AF65-F5344CB8AC3E}">
        <p14:creationId xmlns:p14="http://schemas.microsoft.com/office/powerpoint/2010/main" val="2738126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838200" y="803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Vocabulary for operations on pointers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42938" y="1012008"/>
            <a:ext cx="11401425" cy="5609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65100">
              <a:lnSpc>
                <a:spcPct val="70000"/>
              </a:lnSpc>
              <a:buSzPts val="1800"/>
            </a:pPr>
            <a:r>
              <a:rPr lang="en-US" i="1">
                <a:solidFill>
                  <a:schemeClr val="bg1"/>
                </a:solidFill>
              </a:rPr>
              <a:t>Move</a:t>
            </a:r>
            <a:r>
              <a:rPr lang="en-US">
                <a:solidFill>
                  <a:schemeClr val="bg1"/>
                </a:solidFill>
              </a:rPr>
              <a:t> a name – Move RHS to LHS; reclaim old LHS and replace; null-out RHS</a:t>
            </a:r>
          </a:p>
          <a:p>
            <a:pPr marL="63500" lvl="0" indent="0">
              <a:lnSpc>
                <a:spcPct val="70000"/>
              </a:lnSpc>
              <a:buSzPts val="1800"/>
              <a:buNone/>
            </a:pPr>
            <a:r>
              <a:rPr lang="en-US">
                <a:solidFill>
                  <a:schemeClr val="bg1"/>
                </a:solidFill>
              </a:rPr>
              <a:t>		Chosen syntax: </a:t>
            </a:r>
            <a:r>
              <a:rPr lang="en-US" sz="3200">
                <a:solidFill>
                  <a:schemeClr val="tx1"/>
                </a:solidFill>
              </a:rPr>
              <a:t>LHS := RHS;   </a:t>
            </a:r>
            <a:r>
              <a:rPr lang="en-US" i="1">
                <a:solidFill>
                  <a:schemeClr val="bg1"/>
                </a:solidFill>
              </a:rPr>
              <a:t>--  debatable!</a:t>
            </a:r>
          </a:p>
          <a:p>
            <a:pPr marL="228600" lvl="0" indent="-205105">
              <a:lnSpc>
                <a:spcPct val="70000"/>
              </a:lnSpc>
              <a:buSzPts val="1800"/>
            </a:pPr>
            <a:r>
              <a:rPr lang="en-US" i="1">
                <a:solidFill>
                  <a:schemeClr val="bg1"/>
                </a:solidFill>
              </a:rPr>
              <a:t>Copy</a:t>
            </a:r>
            <a:r>
              <a:rPr lang="en-US">
                <a:solidFill>
                  <a:schemeClr val="bg1"/>
                </a:solidFill>
              </a:rPr>
              <a:t> a name – Copy RHS; reclaim old LHS and replace with deep copy</a:t>
            </a:r>
          </a:p>
          <a:p>
            <a:pPr marL="23495" lvl="0" indent="0">
              <a:lnSpc>
                <a:spcPct val="70000"/>
              </a:lnSpc>
              <a:buSzPts val="1800"/>
              <a:buNone/>
            </a:pPr>
            <a:r>
              <a:rPr lang="en-US">
                <a:solidFill>
                  <a:schemeClr val="bg1"/>
                </a:solidFill>
              </a:rPr>
              <a:t>		Chosen syntax: </a:t>
            </a:r>
            <a:r>
              <a:rPr lang="en-US" sz="3200">
                <a:solidFill>
                  <a:schemeClr val="tx1"/>
                </a:solidFill>
              </a:rPr>
              <a:t>LHS := RHS’Copy;</a:t>
            </a:r>
          </a:p>
          <a:p>
            <a:pPr marL="228600" marR="0" lvl="0" indent="-205105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b="0" i="1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Borrow</a:t>
            </a:r>
            <a:r>
              <a:rPr lang="en-US" b="0" i="0" u="none" strike="noStrike" cap="none">
                <a:solidFill>
                  <a:schemeClr val="bg1"/>
                </a:solidFill>
                <a:sym typeface="Calibri"/>
              </a:rPr>
              <a:t> a name – Temporarily transfer ownership from RHS to LHS</a:t>
            </a:r>
          </a:p>
          <a:p>
            <a:pPr marL="23495" marR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>
                <a:solidFill>
                  <a:schemeClr val="bg1"/>
                </a:solidFill>
              </a:rPr>
              <a:t>		Chosen syntax: </a:t>
            </a:r>
            <a:r>
              <a:rPr lang="en-US" sz="3200">
                <a:solidFill>
                  <a:schemeClr val="tx1"/>
                </a:solidFill>
              </a:rPr>
              <a:t>declare … LHS : access T := RHS;</a:t>
            </a:r>
            <a:endParaRPr sz="3200">
              <a:solidFill>
                <a:schemeClr val="tx1"/>
              </a:solidFill>
            </a:endParaRPr>
          </a:p>
          <a:p>
            <a:pPr marL="228600" indent="-199390">
              <a:lnSpc>
                <a:spcPct val="100000"/>
              </a:lnSpc>
              <a:spcBef>
                <a:spcPts val="200"/>
              </a:spcBef>
              <a:buSzPts val="1400"/>
            </a:pPr>
            <a:r>
              <a:rPr lang="en-US" i="1">
                <a:solidFill>
                  <a:schemeClr val="bg1"/>
                </a:solidFill>
              </a:rPr>
              <a:t>Observe</a:t>
            </a:r>
            <a:r>
              <a:rPr lang="en-US">
                <a:solidFill>
                  <a:schemeClr val="bg1"/>
                </a:solidFill>
              </a:rPr>
              <a:t> a name – Temporarily create shared observer of RHS in LHS</a:t>
            </a:r>
          </a:p>
          <a:p>
            <a:pPr marL="29210" indent="0">
              <a:lnSpc>
                <a:spcPct val="100000"/>
              </a:lnSpc>
              <a:spcBef>
                <a:spcPts val="200"/>
              </a:spcBef>
              <a:buSzPts val="1400"/>
              <a:buNone/>
            </a:pPr>
            <a:r>
              <a:rPr lang="en-US" b="0" i="0" u="none" strike="noStrike" cap="none">
                <a:solidFill>
                  <a:schemeClr val="bg1"/>
                </a:solidFill>
                <a:sym typeface="Calibri"/>
              </a:rPr>
              <a:t>		Chosen syntax: </a:t>
            </a:r>
            <a:r>
              <a:rPr lang="en-US" sz="3200" b="0" i="0" u="none" strike="noStrike" cap="none">
                <a:solidFill>
                  <a:schemeClr val="tx1"/>
                </a:solidFill>
                <a:sym typeface="Calibri"/>
              </a:rPr>
              <a:t>declare … LHS : access constant T := RHS;</a:t>
            </a:r>
          </a:p>
          <a:p>
            <a:pPr marL="29210" indent="0">
              <a:lnSpc>
                <a:spcPct val="100000"/>
              </a:lnSpc>
              <a:spcBef>
                <a:spcPts val="200"/>
              </a:spcBef>
              <a:buSzPts val="1400"/>
              <a:buNone/>
            </a:pPr>
            <a:endParaRPr lang="en-US" i="1"/>
          </a:p>
          <a:p>
            <a:pPr marL="29210" indent="0">
              <a:lnSpc>
                <a:spcPct val="100000"/>
              </a:lnSpc>
              <a:spcBef>
                <a:spcPts val="200"/>
              </a:spcBef>
              <a:buSzPts val="1400"/>
              <a:buNone/>
            </a:pPr>
            <a:endParaRPr lang="en-US" b="0" i="0" u="none" strike="noStrike" cap="none">
              <a:solidFill>
                <a:schemeClr val="tx1"/>
              </a:solidFill>
              <a:sym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82F3B-C05B-46A9-A24B-C3751EB336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838200" y="-91131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b="1"/>
              <a:t>Rules for operations on pointers</a:t>
            </a:r>
            <a:br>
              <a:rPr lang="en-US" b="1"/>
            </a:br>
            <a:r>
              <a:rPr lang="en-US" sz="2800" b="1"/>
              <a:t>=&gt; preserve </a:t>
            </a:r>
            <a:r>
              <a:rPr lang="en-US" sz="2800" b="1" i="1"/>
              <a:t>concurrent reader, exclusive writer (CREW) </a:t>
            </a:r>
            <a:r>
              <a:rPr lang="en-US" sz="2800" b="1"/>
              <a:t>model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838199" y="1012008"/>
            <a:ext cx="11128513" cy="5609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65100">
              <a:lnSpc>
                <a:spcPct val="70000"/>
              </a:lnSpc>
              <a:buSzPts val="1800"/>
            </a:pPr>
            <a:r>
              <a:rPr lang="en-US" sz="2400" i="1">
                <a:solidFill>
                  <a:schemeClr val="bg1"/>
                </a:solidFill>
              </a:rPr>
              <a:t>Move</a:t>
            </a:r>
            <a:r>
              <a:rPr lang="en-US" sz="2400">
                <a:solidFill>
                  <a:schemeClr val="bg1"/>
                </a:solidFill>
              </a:rPr>
              <a:t> a name – Move RHS to LHS; reclaim old LHS and replace; null-out RHS</a:t>
            </a:r>
          </a:p>
          <a:p>
            <a:pPr marL="685800" lvl="1" indent="-165100">
              <a:lnSpc>
                <a:spcPct val="100000"/>
              </a:lnSpc>
              <a:spcBef>
                <a:spcPts val="200"/>
              </a:spcBef>
              <a:buSzPts val="1400"/>
            </a:pPr>
            <a:r>
              <a:rPr lang="en-US" sz="1800"/>
              <a:t>RHS and LHS must be neither observed nor borrowed; RHS and LHS must be variables</a:t>
            </a:r>
          </a:p>
          <a:p>
            <a:pPr marL="228600" lvl="0" indent="-205105">
              <a:lnSpc>
                <a:spcPct val="70000"/>
              </a:lnSpc>
              <a:buSzPts val="1800"/>
            </a:pPr>
            <a:r>
              <a:rPr lang="en-US" sz="2400" i="1">
                <a:solidFill>
                  <a:schemeClr val="bg1"/>
                </a:solidFill>
              </a:rPr>
              <a:t>Copy</a:t>
            </a:r>
            <a:r>
              <a:rPr lang="en-US" sz="2400">
                <a:solidFill>
                  <a:schemeClr val="bg1"/>
                </a:solidFill>
              </a:rPr>
              <a:t> a name – Copy RHS; reclaim old LHS and replace with copy</a:t>
            </a:r>
          </a:p>
          <a:p>
            <a:pPr marL="685800" lvl="1" indent="-199390">
              <a:lnSpc>
                <a:spcPct val="100000"/>
              </a:lnSpc>
              <a:spcBef>
                <a:spcPts val="200"/>
              </a:spcBef>
              <a:buSzPts val="1400"/>
            </a:pPr>
            <a:r>
              <a:rPr lang="en-US" sz="1800"/>
              <a:t>LHS must be a variable that is neither observed nor borrowed; RHS temporarily frozen</a:t>
            </a:r>
          </a:p>
          <a:p>
            <a:pPr marL="685800" lvl="1" indent="-199390">
              <a:lnSpc>
                <a:spcPct val="100000"/>
              </a:lnSpc>
              <a:spcBef>
                <a:spcPts val="200"/>
              </a:spcBef>
              <a:buSzPts val="1400"/>
            </a:pPr>
            <a:r>
              <a:rPr lang="en-US" sz="1800"/>
              <a:t>‘Copy automatically constructed by default, but can be overridden on a per-type basis</a:t>
            </a:r>
          </a:p>
          <a:p>
            <a:pPr marL="228600" marR="0" lvl="0" indent="-205105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400" b="0" i="1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Borrow</a:t>
            </a:r>
            <a:r>
              <a:rPr lang="en-US" sz="2400" b="0" i="0" u="none" strike="noStrike" cap="none">
                <a:solidFill>
                  <a:schemeClr val="bg1"/>
                </a:solidFill>
                <a:sym typeface="Calibri"/>
              </a:rPr>
              <a:t> a name – Temporarily transfer ownership from RHS to LHS</a:t>
            </a:r>
            <a:endParaRPr sz="2400">
              <a:solidFill>
                <a:schemeClr val="bg1"/>
              </a:solidFill>
            </a:endParaRPr>
          </a:p>
          <a:p>
            <a:pPr marL="685800" marR="0" lvl="1" indent="-19939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LHS is new object; RHS must be neither observed nor borrowed.</a:t>
            </a:r>
          </a:p>
          <a:p>
            <a:pPr marL="685800" marR="0" lvl="1" indent="-19939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Three ways to create </a:t>
            </a:r>
            <a:r>
              <a:rPr lang="en-US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borrower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which is always a newly declared object/name:</a:t>
            </a:r>
          </a:p>
          <a:p>
            <a:pPr marL="1143000" lvl="2" indent="-199390">
              <a:lnSpc>
                <a:spcPct val="100000"/>
              </a:lnSpc>
              <a:spcBef>
                <a:spcPts val="200"/>
              </a:spcBef>
              <a:buSzPts val="1400"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Initialize an access-to-variable object (owning access object) of an anonymous type (including a</a:t>
            </a:r>
            <a:r>
              <a:rPr lang="en-US" sz="1400"/>
              <a:t> parameter)</a:t>
            </a:r>
            <a:endParaRPr sz="1400"/>
          </a:p>
          <a:p>
            <a:pPr marL="1143000" lvl="2" indent="-199390">
              <a:lnSpc>
                <a:spcPct val="100000"/>
              </a:lnSpc>
              <a:spcBef>
                <a:spcPts val="200"/>
              </a:spcBef>
              <a:buSzPts val="1400"/>
            </a:pP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Rename a part of a dereference of an owning object that is in a</a:t>
            </a:r>
            <a:r>
              <a:rPr lang="en-US" sz="1400"/>
              <a:t>n unrestricted </a:t>
            </a:r>
            <a:r>
              <a:rPr lang="en-US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</a:t>
            </a: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0" lvl="2" indent="-199390">
              <a:lnSpc>
                <a:spcPct val="100000"/>
              </a:lnSpc>
              <a:spcBef>
                <a:spcPts val="200"/>
              </a:spcBef>
              <a:buSzPts val="1400"/>
            </a:pPr>
            <a:r>
              <a:rPr lang="en-US" sz="1400"/>
              <a:t>Pass a composite object as </a:t>
            </a:r>
            <a:r>
              <a:rPr lang="en-US" sz="1400" b="1"/>
              <a:t>[in] out</a:t>
            </a:r>
            <a:r>
              <a:rPr lang="en-US" sz="1400"/>
              <a:t> with a subcomponent that is an owning access object</a:t>
            </a:r>
            <a:endParaRPr sz="1400"/>
          </a:p>
          <a:p>
            <a:pPr marL="685800" marR="0" lvl="1" indent="-19939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800" b="0" i="1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“Borrowed”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 of RHS lasts for scope of</a:t>
            </a:r>
            <a:r>
              <a:rPr lang="en-US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borrower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</a:t>
            </a:r>
          </a:p>
          <a:p>
            <a:pPr marL="228600" indent="-199390">
              <a:lnSpc>
                <a:spcPct val="100000"/>
              </a:lnSpc>
              <a:spcBef>
                <a:spcPts val="200"/>
              </a:spcBef>
              <a:buSzPts val="1400"/>
            </a:pPr>
            <a:r>
              <a:rPr lang="en-US" sz="2400" i="1">
                <a:solidFill>
                  <a:schemeClr val="bg1"/>
                </a:solidFill>
              </a:rPr>
              <a:t>Observe</a:t>
            </a:r>
            <a:r>
              <a:rPr lang="en-US" sz="2400">
                <a:solidFill>
                  <a:schemeClr val="bg1"/>
                </a:solidFill>
              </a:rPr>
              <a:t> a name – Temporarily create shared observer of RHS in LHS</a:t>
            </a:r>
            <a:endParaRPr lang="en-US" sz="2400" b="0" i="0" u="none" strike="noStrike" cap="none">
              <a:solidFill>
                <a:schemeClr val="bg1"/>
              </a:solidFill>
              <a:sym typeface="Calibri"/>
            </a:endParaRPr>
          </a:p>
          <a:p>
            <a:pPr marL="685800" lvl="1" indent="-199390">
              <a:lnSpc>
                <a:spcPct val="100000"/>
              </a:lnSpc>
              <a:spcBef>
                <a:spcPts val="200"/>
              </a:spcBef>
              <a:buSzPts val="1400"/>
            </a:pPr>
            <a:r>
              <a:rPr lang="en-US" sz="1800"/>
              <a:t>LHS is new object; RHS gives up read-write access (if it has it) when observer is created</a:t>
            </a:r>
          </a:p>
          <a:p>
            <a:pPr marL="685800" lvl="1" indent="-199390">
              <a:lnSpc>
                <a:spcPct val="100000"/>
              </a:lnSpc>
              <a:spcBef>
                <a:spcPts val="200"/>
              </a:spcBef>
              <a:buSzPts val="1400"/>
            </a:pPr>
            <a:r>
              <a:rPr lang="en-US" sz="1800"/>
              <a:t>Two ways to create an </a:t>
            </a:r>
            <a:r>
              <a:rPr lang="en-US" sz="1800" i="1"/>
              <a:t>observer</a:t>
            </a:r>
            <a:r>
              <a:rPr lang="en-US" sz="1800"/>
              <a:t>, which is always a newly declared object/name:</a:t>
            </a:r>
          </a:p>
          <a:p>
            <a:pPr marL="1143000" lvl="2" indent="-199390">
              <a:lnSpc>
                <a:spcPct val="100000"/>
              </a:lnSpc>
              <a:spcBef>
                <a:spcPts val="200"/>
              </a:spcBef>
              <a:buSzPts val="1400"/>
            </a:pPr>
            <a:r>
              <a:rPr lang="en-US" sz="1400"/>
              <a:t>Initialize an access-to-constant object (observing access object) from existing access-to-variable reference</a:t>
            </a:r>
          </a:p>
          <a:p>
            <a:pPr marL="1143000" lvl="2" indent="-199390">
              <a:lnSpc>
                <a:spcPct val="100000"/>
              </a:lnSpc>
              <a:spcBef>
                <a:spcPts val="200"/>
              </a:spcBef>
              <a:buSzPts val="1400"/>
            </a:pPr>
            <a:r>
              <a:rPr lang="en-US" sz="1400"/>
              <a:t>Pass a composite object as an </a:t>
            </a:r>
            <a:r>
              <a:rPr lang="en-US" sz="1400" b="1"/>
              <a:t>in</a:t>
            </a:r>
            <a:r>
              <a:rPr lang="en-US" sz="1400"/>
              <a:t> parameter with a subcomponent that is an owning access object</a:t>
            </a:r>
          </a:p>
          <a:p>
            <a:pPr marL="685800" lvl="1" indent="-199390">
              <a:lnSpc>
                <a:spcPct val="100000"/>
              </a:lnSpc>
              <a:spcBef>
                <a:spcPts val="200"/>
              </a:spcBef>
              <a:buSzPts val="1400"/>
            </a:pPr>
            <a:r>
              <a:rPr lang="en-US" sz="1800" i="1">
                <a:solidFill>
                  <a:schemeClr val="bg1"/>
                </a:solidFill>
              </a:rPr>
              <a:t>“Observed” </a:t>
            </a:r>
            <a:r>
              <a:rPr lang="en-US" sz="1800"/>
              <a:t>state of RHS lasts for scope of </a:t>
            </a:r>
            <a:r>
              <a:rPr lang="en-US" sz="1800" i="1"/>
              <a:t>observer</a:t>
            </a:r>
            <a:r>
              <a:rPr lang="en-US" sz="1800"/>
              <a:t> object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F62294-F510-4C21-982C-1383BABFC4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75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838200" y="803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Rules for operations on pointers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838199" y="1012008"/>
            <a:ext cx="11128513" cy="5609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65100">
              <a:lnSpc>
                <a:spcPct val="70000"/>
              </a:lnSpc>
              <a:buSzPts val="1800"/>
            </a:pPr>
            <a:r>
              <a:rPr lang="en-US" sz="2400" i="1" dirty="0">
                <a:solidFill>
                  <a:schemeClr val="bg1"/>
                </a:solidFill>
              </a:rPr>
              <a:t>Move</a:t>
            </a:r>
            <a:r>
              <a:rPr lang="en-US" sz="2400" dirty="0">
                <a:solidFill>
                  <a:schemeClr val="bg1"/>
                </a:solidFill>
              </a:rPr>
              <a:t> a name – Move RHS to LHS; reclaim old LHS and replace; null-out RHS</a:t>
            </a:r>
          </a:p>
          <a:p>
            <a:pPr marL="685800" lvl="1" indent="-165100">
              <a:lnSpc>
                <a:spcPct val="100000"/>
              </a:lnSpc>
              <a:spcBef>
                <a:spcPts val="200"/>
              </a:spcBef>
              <a:buSzPts val="1400"/>
            </a:pPr>
            <a:r>
              <a:rPr lang="en-US" sz="1800" dirty="0"/>
              <a:t>Assign to an access-to-variable object (owning access object) of a named type</a:t>
            </a:r>
          </a:p>
          <a:p>
            <a:pPr marL="685800" lvl="1" indent="-165100">
              <a:lnSpc>
                <a:spcPct val="100000"/>
              </a:lnSpc>
              <a:spcBef>
                <a:spcPts val="200"/>
              </a:spcBef>
              <a:buSzPts val="1400"/>
            </a:pPr>
            <a:r>
              <a:rPr lang="en-US" sz="1800" dirty="0"/>
              <a:t>RHS and LHS must not be observed nor borrowed; RHS and LHS must be variables</a:t>
            </a:r>
          </a:p>
          <a:p>
            <a:pPr marL="685800" lvl="1" indent="-165100">
              <a:lnSpc>
                <a:spcPct val="100000"/>
              </a:lnSpc>
              <a:spcBef>
                <a:spcPts val="200"/>
              </a:spcBef>
              <a:buSzPts val="1400"/>
            </a:pPr>
            <a:r>
              <a:rPr lang="en-US" sz="1800" dirty="0"/>
              <a:t>Side-effect of “move” is to </a:t>
            </a:r>
            <a:r>
              <a:rPr lang="en-US" sz="1800" i="1" dirty="0"/>
              <a:t>null out </a:t>
            </a:r>
            <a:r>
              <a:rPr lang="en-US" sz="1800" dirty="0"/>
              <a:t>“moved” (RHS) name and finalize/deallocate former LHS designee (if not “self” move)</a:t>
            </a:r>
          </a:p>
          <a:p>
            <a:pPr marL="228600" lvl="0" indent="-205105">
              <a:lnSpc>
                <a:spcPct val="70000"/>
              </a:lnSpc>
              <a:buSzPts val="1800"/>
            </a:pPr>
            <a:r>
              <a:rPr lang="en-US" sz="2400" i="1" dirty="0">
                <a:solidFill>
                  <a:schemeClr val="bg1"/>
                </a:solidFill>
              </a:rPr>
              <a:t>Copy</a:t>
            </a:r>
            <a:r>
              <a:rPr lang="en-US" sz="2400" dirty="0">
                <a:solidFill>
                  <a:schemeClr val="bg1"/>
                </a:solidFill>
              </a:rPr>
              <a:t> a name – Copy RHS; reclaim old LHS and replace with copy</a:t>
            </a:r>
          </a:p>
          <a:p>
            <a:pPr marL="685800" lvl="1" indent="-199390">
              <a:lnSpc>
                <a:spcPct val="100000"/>
              </a:lnSpc>
              <a:spcBef>
                <a:spcPts val="200"/>
              </a:spcBef>
              <a:buSzPts val="1400"/>
            </a:pPr>
            <a:r>
              <a:rPr lang="en-US" sz="1800" dirty="0"/>
              <a:t>Use the ‘Copy attribute, as in:  </a:t>
            </a:r>
            <a:r>
              <a:rPr lang="en-US" sz="1800" dirty="0">
                <a:solidFill>
                  <a:schemeClr val="tx1"/>
                </a:solidFill>
              </a:rPr>
              <a:t>Y := </a:t>
            </a:r>
            <a:r>
              <a:rPr lang="en-US" sz="1800" dirty="0" err="1">
                <a:solidFill>
                  <a:schemeClr val="tx1"/>
                </a:solidFill>
              </a:rPr>
              <a:t>X’Copy</a:t>
            </a:r>
            <a:r>
              <a:rPr lang="en-US" sz="1800" dirty="0">
                <a:solidFill>
                  <a:schemeClr val="tx1"/>
                </a:solidFill>
              </a:rPr>
              <a:t>;</a:t>
            </a:r>
          </a:p>
          <a:p>
            <a:pPr marL="685800" lvl="1" indent="-199390">
              <a:lnSpc>
                <a:spcPct val="100000"/>
              </a:lnSpc>
              <a:spcBef>
                <a:spcPts val="200"/>
              </a:spcBef>
              <a:buSzPts val="1400"/>
            </a:pPr>
            <a:r>
              <a:rPr lang="en-US" sz="1800" dirty="0"/>
              <a:t>LHS must be a variable that is neither observed nor borrowed</a:t>
            </a:r>
          </a:p>
          <a:p>
            <a:pPr marL="685800" lvl="1" indent="-199390">
              <a:lnSpc>
                <a:spcPct val="100000"/>
              </a:lnSpc>
              <a:spcBef>
                <a:spcPts val="200"/>
              </a:spcBef>
              <a:buSzPts val="1400"/>
            </a:pPr>
            <a:r>
              <a:rPr lang="en-US" sz="1800" dirty="0"/>
              <a:t>‘Copy automatically constructed by default, but can be overridden on a per-type basis</a:t>
            </a:r>
          </a:p>
          <a:p>
            <a:pPr marL="228600" marR="0" lvl="0" indent="-205105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400" b="0" i="1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Borrow</a:t>
            </a:r>
            <a:r>
              <a:rPr lang="en-US" sz="2400" b="0" i="0" u="none" strike="noStrike" cap="none" dirty="0">
                <a:solidFill>
                  <a:schemeClr val="bg1"/>
                </a:solidFill>
                <a:sym typeface="Calibri"/>
              </a:rPr>
              <a:t> a name – Temporarily transfer ownership from RHS to LHS</a:t>
            </a:r>
            <a:endParaRPr sz="2400" dirty="0">
              <a:solidFill>
                <a:schemeClr val="bg1"/>
              </a:solidFill>
            </a:endParaRPr>
          </a:p>
          <a:p>
            <a:pPr marL="685800" marR="0" lvl="1" indent="-19939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Initialize an access-to-variable object (owning access object) of an anonymous type (including a</a:t>
            </a:r>
            <a:r>
              <a:rPr lang="en-US" sz="1800" dirty="0"/>
              <a:t> parameter)</a:t>
            </a:r>
            <a:endParaRPr sz="1800" dirty="0"/>
          </a:p>
          <a:p>
            <a:pPr marL="685800" marR="0" lvl="1" indent="-19939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Rename a part of a dereference of an owning object that is in a</a:t>
            </a:r>
            <a:r>
              <a:rPr lang="en-US" sz="1800" dirty="0"/>
              <a:t>n unrestricted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19939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800" dirty="0"/>
              <a:t>Pass a composite object as </a:t>
            </a:r>
            <a:r>
              <a:rPr lang="en-US" sz="1800" b="1" dirty="0"/>
              <a:t>[in] out</a:t>
            </a:r>
            <a:r>
              <a:rPr lang="en-US" sz="1800" dirty="0"/>
              <a:t> with a subcomponent that is an owning access object</a:t>
            </a:r>
            <a:endParaRPr sz="1800" dirty="0"/>
          </a:p>
          <a:p>
            <a:pPr marL="685800" marR="0" lvl="1" indent="-19939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800" b="0" i="1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“Borrowed”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 lasts for scope of</a:t>
            </a:r>
            <a:r>
              <a:rPr lang="en-US" sz="18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borrower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</a:t>
            </a:r>
          </a:p>
          <a:p>
            <a:pPr marL="228600" indent="-199390">
              <a:lnSpc>
                <a:spcPct val="100000"/>
              </a:lnSpc>
              <a:spcBef>
                <a:spcPts val="200"/>
              </a:spcBef>
              <a:buSzPts val="1400"/>
            </a:pPr>
            <a:r>
              <a:rPr lang="en-US" sz="2400" i="1" dirty="0">
                <a:solidFill>
                  <a:schemeClr val="bg1"/>
                </a:solidFill>
              </a:rPr>
              <a:t>Observe</a:t>
            </a:r>
            <a:r>
              <a:rPr lang="en-US" sz="2400" dirty="0">
                <a:solidFill>
                  <a:schemeClr val="bg1"/>
                </a:solidFill>
              </a:rPr>
              <a:t> a name – Temporarily create shared observer of RHS in LHS</a:t>
            </a:r>
            <a:endParaRPr lang="en-US" sz="2400" b="0" i="0" u="none" strike="noStrike" cap="none" dirty="0">
              <a:solidFill>
                <a:schemeClr val="bg1"/>
              </a:solidFill>
              <a:sym typeface="Calibri"/>
            </a:endParaRPr>
          </a:p>
          <a:p>
            <a:pPr marL="685800" lvl="1" indent="-199390">
              <a:lnSpc>
                <a:spcPct val="100000"/>
              </a:lnSpc>
              <a:spcBef>
                <a:spcPts val="200"/>
              </a:spcBef>
              <a:buSzPts val="1400"/>
            </a:pPr>
            <a:r>
              <a:rPr lang="en-US" sz="1800" dirty="0"/>
              <a:t>Initialize an access-to-constant object (observing access object) from existing access-to-variable reference</a:t>
            </a:r>
          </a:p>
          <a:p>
            <a:pPr marL="685800" lvl="1" indent="-199390">
              <a:lnSpc>
                <a:spcPct val="100000"/>
              </a:lnSpc>
              <a:spcBef>
                <a:spcPts val="200"/>
              </a:spcBef>
              <a:buSzPts val="1400"/>
            </a:pPr>
            <a:r>
              <a:rPr lang="en-US" sz="1800" dirty="0"/>
              <a:t>Pass a composite object as an </a:t>
            </a:r>
            <a:r>
              <a:rPr lang="en-US" sz="1800" b="1" dirty="0"/>
              <a:t>in</a:t>
            </a:r>
            <a:r>
              <a:rPr lang="en-US" sz="1800" dirty="0"/>
              <a:t> parameter with a subcomponent that is an owning access object</a:t>
            </a:r>
          </a:p>
          <a:p>
            <a:pPr marL="685800" lvl="1" indent="-199390">
              <a:lnSpc>
                <a:spcPct val="100000"/>
              </a:lnSpc>
              <a:spcBef>
                <a:spcPts val="200"/>
              </a:spcBef>
              <a:buSzPts val="1400"/>
            </a:pPr>
            <a:r>
              <a:rPr lang="en-US" sz="1800" i="1" dirty="0">
                <a:solidFill>
                  <a:schemeClr val="bg1"/>
                </a:solidFill>
              </a:rPr>
              <a:t>“Observed” </a:t>
            </a:r>
            <a:r>
              <a:rPr lang="en-US" sz="1800" dirty="0"/>
              <a:t>state lasts for scope of </a:t>
            </a:r>
            <a:r>
              <a:rPr lang="en-US" sz="1800" i="1" dirty="0"/>
              <a:t>observer</a:t>
            </a:r>
            <a:r>
              <a:rPr lang="en-US" sz="1800" dirty="0"/>
              <a:t> object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D4197A-58DD-43F3-9DEC-63EA40C70A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/>
        </p:nvSpPr>
        <p:spPr>
          <a:xfrm>
            <a:off x="311952" y="290550"/>
            <a:ext cx="5108100" cy="84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>
                <a:latin typeface="Calibri"/>
                <a:ea typeface="Calibri"/>
                <a:cs typeface="Calibri"/>
                <a:sym typeface="Calibri"/>
              </a:rPr>
              <a:t> type List;</a:t>
            </a:r>
            <a:br>
              <a:rPr lang="en-US" sz="1600" i="1"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i="1">
                <a:latin typeface="Calibri"/>
                <a:ea typeface="Calibri"/>
                <a:cs typeface="Calibri"/>
                <a:sym typeface="Calibri"/>
              </a:rPr>
              <a:t> type List_Ptr is access List with Ownership;</a:t>
            </a:r>
            <a:br>
              <a:rPr lang="en-US" sz="1600" i="1"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i="1">
                <a:latin typeface="Calibri"/>
                <a:ea typeface="Calibri"/>
                <a:cs typeface="Calibri"/>
                <a:sym typeface="Calibri"/>
              </a:rPr>
              <a:t> type List is record  -- Ownership implicitly True</a:t>
            </a:r>
            <a:br>
              <a:rPr lang="en-US" sz="1600" i="1"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i="1">
                <a:latin typeface="Calibri"/>
                <a:ea typeface="Calibri"/>
                <a:cs typeface="Calibri"/>
                <a:sym typeface="Calibri"/>
              </a:rPr>
              <a:t>     Next : List_Ptr;</a:t>
            </a:r>
            <a:br>
              <a:rPr lang="en-US" sz="1600" i="1"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i="1">
                <a:latin typeface="Calibri"/>
                <a:ea typeface="Calibri"/>
                <a:cs typeface="Calibri"/>
                <a:sym typeface="Calibri"/>
              </a:rPr>
              <a:t>     Data : Data_Type;</a:t>
            </a:r>
            <a:br>
              <a:rPr lang="en-US" sz="1600" i="1"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i="1">
                <a:latin typeface="Calibri"/>
                <a:ea typeface="Calibri"/>
                <a:cs typeface="Calibri"/>
                <a:sym typeface="Calibri"/>
              </a:rPr>
              <a:t> end record;</a:t>
            </a:r>
            <a:br>
              <a:rPr lang="en-US" sz="16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 procedure Swap_Last_Two (X : in out List_Ptr) is</a:t>
            </a:r>
            <a:br>
              <a:rPr lang="en-US" sz="16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    --  Swap last two elements of list</a:t>
            </a:r>
            <a:br>
              <a:rPr lang="en-US" sz="16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 begin</a:t>
            </a:r>
            <a:br>
              <a:rPr lang="en-US" sz="16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    if X = null or else X.Next = null then -- &lt; 2 elems</a:t>
            </a:r>
            <a:br>
              <a:rPr lang="en-US" sz="16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       return;</a:t>
            </a:r>
            <a:br>
              <a:rPr lang="en-US" sz="16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    else if X.Next.Next = null then  -- exactly 2 elems</a:t>
            </a:r>
            <a:br>
              <a:rPr lang="en-US" sz="16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       declare</a:t>
            </a:r>
            <a:br>
              <a:rPr lang="en-US" sz="16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          </a:t>
            </a:r>
            <a:r>
              <a:rPr lang="en-US" sz="1600" b="1">
                <a:latin typeface="Calibri"/>
                <a:ea typeface="Calibri"/>
                <a:cs typeface="Calibri"/>
                <a:sym typeface="Calibri"/>
              </a:rPr>
              <a:t>Second : List_Ptr := X.Next;</a:t>
            </a:r>
            <a:br>
              <a:rPr lang="en-US" sz="16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       begin</a:t>
            </a:r>
            <a:br>
              <a:rPr lang="en-US" sz="16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  </a:t>
            </a:r>
            <a:r>
              <a:rPr lang="en-US" sz="1600" b="1">
                <a:latin typeface="Calibri"/>
                <a:ea typeface="Calibri"/>
                <a:cs typeface="Calibri"/>
                <a:sym typeface="Calibri"/>
              </a:rPr>
              <a:t>        X.Next := null;</a:t>
            </a:r>
            <a:br>
              <a:rPr lang="en-US" sz="1600" b="1"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1">
                <a:latin typeface="Calibri"/>
                <a:ea typeface="Calibri"/>
                <a:cs typeface="Calibri"/>
                <a:sym typeface="Calibri"/>
              </a:rPr>
              <a:t>          Second.Next := X;  </a:t>
            </a:r>
            <a:r>
              <a:rPr lang="en-US" sz="1600" b="1" i="1">
                <a:latin typeface="Calibri"/>
                <a:ea typeface="Calibri"/>
                <a:cs typeface="Calibri"/>
                <a:sym typeface="Calibri"/>
              </a:rPr>
              <a:t>-- swap them</a:t>
            </a:r>
            <a:br>
              <a:rPr lang="en-US" sz="1600" b="1" i="1"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1">
                <a:latin typeface="Calibri"/>
                <a:ea typeface="Calibri"/>
                <a:cs typeface="Calibri"/>
                <a:sym typeface="Calibri"/>
              </a:rPr>
              <a:t>          X := Second;</a:t>
            </a:r>
            <a:br>
              <a:rPr lang="en-US" sz="16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       end;</a:t>
            </a:r>
            <a:br>
              <a:rPr lang="en-US" sz="16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   else  --  &gt; 2 elems</a:t>
            </a:r>
            <a:br>
              <a:rPr lang="en-US" sz="16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       declare</a:t>
            </a:r>
            <a:br>
              <a:rPr lang="en-US" sz="16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          </a:t>
            </a:r>
            <a:r>
              <a:rPr lang="en-US" sz="1600" b="1">
                <a:latin typeface="Calibri"/>
                <a:ea typeface="Calibri"/>
                <a:cs typeface="Calibri"/>
                <a:sym typeface="Calibri"/>
              </a:rPr>
              <a:t>Walker : access List := X;</a:t>
            </a:r>
            <a:br>
              <a:rPr lang="en-US" sz="16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       begin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Shape 97"/>
          <p:cNvSpPr txBox="1"/>
          <p:nvPr/>
        </p:nvSpPr>
        <p:spPr>
          <a:xfrm>
            <a:off x="1769800" y="0"/>
            <a:ext cx="9365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Example – Reverse last two elements of list </a:t>
            </a:r>
            <a:r>
              <a:rPr lang="en-US" sz="2400" b="1" i="0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-- </a:t>
            </a:r>
            <a:r>
              <a:rPr lang="en-US" sz="2400" b="1" i="1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is this safe?</a:t>
            </a:r>
            <a:endParaRPr sz="2400" b="1" i="1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Shape 98"/>
          <p:cNvSpPr txBox="1"/>
          <p:nvPr/>
        </p:nvSpPr>
        <p:spPr>
          <a:xfrm>
            <a:off x="5308277" y="290550"/>
            <a:ext cx="5108100" cy="84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          while Walker /= null loop</a:t>
            </a:r>
            <a:br>
              <a:rPr lang="en-US" sz="16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             declare</a:t>
            </a:r>
            <a:br>
              <a:rPr lang="en-US" sz="16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                 </a:t>
            </a:r>
            <a:r>
              <a:rPr lang="en-US" sz="1600" b="1">
                <a:latin typeface="Calibri"/>
                <a:ea typeface="Calibri"/>
                <a:cs typeface="Calibri"/>
                <a:sym typeface="Calibri"/>
              </a:rPr>
              <a:t>Next_Ptr : List_Ptr renames Walker.Next</a:t>
            </a: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;</a:t>
            </a:r>
            <a:br>
              <a:rPr lang="en-US" sz="16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             begin</a:t>
            </a:r>
            <a:br>
              <a:rPr lang="en-US" sz="16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                if Next_Ptr /= null</a:t>
            </a:r>
            <a:br>
              <a:rPr lang="en-US" sz="16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                   and then Next_Ptr.Next /= null</a:t>
            </a:r>
            <a:br>
              <a:rPr lang="en-US" sz="16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                   and then Next_Ptr.Next.Next = null</a:t>
            </a:r>
            <a:br>
              <a:rPr lang="en-US" sz="16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                then</a:t>
            </a:r>
            <a:br>
              <a:rPr lang="en-US" sz="16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                   --  Found second-to-last element</a:t>
            </a:r>
            <a:br>
              <a:rPr lang="en-US" sz="16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                   declare</a:t>
            </a:r>
            <a:br>
              <a:rPr lang="en-US" sz="16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                     </a:t>
            </a:r>
            <a:r>
              <a:rPr lang="en-US" sz="1600" b="1">
                <a:latin typeface="Calibri"/>
                <a:ea typeface="Calibri"/>
                <a:cs typeface="Calibri"/>
                <a:sym typeface="Calibri"/>
              </a:rPr>
              <a:t> Last : List_Ptr := Next_Ptr.Next</a:t>
            </a:r>
            <a:br>
              <a:rPr lang="en-US" sz="16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                   begin</a:t>
            </a:r>
            <a:br>
              <a:rPr lang="en-US" sz="16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                      --  Swap last two</a:t>
            </a:r>
            <a:br>
              <a:rPr lang="en-US" sz="16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                   </a:t>
            </a:r>
            <a:r>
              <a:rPr lang="en-US" sz="1600" b="1">
                <a:latin typeface="Calibri"/>
                <a:ea typeface="Calibri"/>
                <a:cs typeface="Calibri"/>
                <a:sym typeface="Calibri"/>
              </a:rPr>
              <a:t>   Next_Ptr.Next := null;</a:t>
            </a:r>
            <a:br>
              <a:rPr lang="en-US" sz="1600" b="1"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1">
                <a:latin typeface="Calibri"/>
                <a:ea typeface="Calibri"/>
                <a:cs typeface="Calibri"/>
                <a:sym typeface="Calibri"/>
              </a:rPr>
              <a:t>                      Last.Next := Next_Ptr;</a:t>
            </a:r>
            <a:br>
              <a:rPr lang="en-US" sz="1600" b="1"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1">
                <a:latin typeface="Calibri"/>
                <a:ea typeface="Calibri"/>
                <a:cs typeface="Calibri"/>
                <a:sym typeface="Calibri"/>
              </a:rPr>
              <a:t>                      Next_Ptr := Last;</a:t>
            </a:r>
            <a:br>
              <a:rPr lang="en-US" sz="16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                      return;  --  All done</a:t>
            </a:r>
            <a:br>
              <a:rPr lang="en-US" sz="16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                   end;</a:t>
            </a:r>
            <a:br>
              <a:rPr lang="en-US" sz="16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                end if;</a:t>
            </a:r>
            <a:br>
              <a:rPr lang="en-US" sz="16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             end;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              --  Go to next element</a:t>
            </a:r>
            <a:br>
              <a:rPr lang="en-US" sz="16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              </a:t>
            </a:r>
            <a:r>
              <a:rPr lang="en-US" sz="1600" b="1">
                <a:latin typeface="Calibri"/>
                <a:ea typeface="Calibri"/>
                <a:cs typeface="Calibri"/>
                <a:sym typeface="Calibri"/>
              </a:rPr>
              <a:t>Walker :=  Walker.Next;</a:t>
            </a:r>
            <a:br>
              <a:rPr lang="en-US" sz="16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          end loop;</a:t>
            </a:r>
            <a:br>
              <a:rPr lang="en-US" sz="16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       end;</a:t>
            </a:r>
            <a:br>
              <a:rPr lang="en-US" sz="16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    end if;</a:t>
            </a:r>
            <a:br>
              <a:rPr lang="en-US" sz="16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 end Swap_Last_Two;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E16334-FE5B-C34E-8CD3-3E1F1362120C}"/>
              </a:ext>
            </a:extLst>
          </p:cNvPr>
          <p:cNvSpPr txBox="1"/>
          <p:nvPr/>
        </p:nvSpPr>
        <p:spPr>
          <a:xfrm>
            <a:off x="9680713" y="1311965"/>
            <a:ext cx="2206487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FF00"/>
                </a:solidFill>
              </a:rPr>
              <a:t>Storage Leaks?</a:t>
            </a:r>
          </a:p>
          <a:p>
            <a:r>
              <a:rPr lang="en-US" sz="2000">
                <a:solidFill>
                  <a:srgbClr val="FFFF00"/>
                </a:solidFill>
              </a:rPr>
              <a:t>Dangling Refs?</a:t>
            </a:r>
          </a:p>
          <a:p>
            <a:r>
              <a:rPr lang="en-US" sz="2000">
                <a:solidFill>
                  <a:srgbClr val="FFFF00"/>
                </a:solidFill>
              </a:rPr>
              <a:t>Null Ptr Derefs?</a:t>
            </a:r>
          </a:p>
          <a:p>
            <a:r>
              <a:rPr lang="en-US" sz="2000">
                <a:solidFill>
                  <a:srgbClr val="FFFF00"/>
                </a:solidFill>
              </a:rPr>
              <a:t>Circularly Linked?</a:t>
            </a:r>
          </a:p>
          <a:p>
            <a:r>
              <a:rPr lang="en-US" sz="2000">
                <a:solidFill>
                  <a:srgbClr val="FFFF00"/>
                </a:solidFill>
              </a:rPr>
              <a:t>Correct Result?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1F2215-6DB0-4453-B23A-B0C1B7F53F0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971F3-A217-224D-B377-931C05A25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Try to Verify Use of Pointers?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252934-8AAF-F840-A087-14991A6BE0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5801" y="1930400"/>
            <a:ext cx="11244262" cy="388461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Trying to </a:t>
            </a:r>
            <a:r>
              <a:rPr lang="en-US" b="1"/>
              <a:t>reduce entry barriers </a:t>
            </a:r>
            <a:r>
              <a:rPr lang="en-US"/>
              <a:t>to use of formal methods in industry, such as that provided by </a:t>
            </a:r>
            <a:r>
              <a:rPr lang="en-US" b="1"/>
              <a:t>SPARK 2014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Many complex, dynamic data structures depend on some notion of </a:t>
            </a:r>
            <a:r>
              <a:rPr lang="en-US" b="1"/>
              <a:t>re-assignable pointers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As is, </a:t>
            </a:r>
            <a:r>
              <a:rPr lang="en-US" b="1"/>
              <a:t>SPARK</a:t>
            </a:r>
            <a:r>
              <a:rPr lang="en-US"/>
              <a:t> forces users to make </a:t>
            </a:r>
            <a:r>
              <a:rPr lang="en-US" b="1"/>
              <a:t>creative use of arrays </a:t>
            </a:r>
            <a:r>
              <a:rPr lang="en-US"/>
              <a:t>instead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0"/>
              <a:t>Because… unrestricted use of pointers is notoriously hard to formally verify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/>
              <a:t>How to Verify use of Pointers: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0" i="1"/>
              <a:t>Separation Logic </a:t>
            </a:r>
            <a:r>
              <a:rPr lang="en-US" b="0"/>
              <a:t>is one approach, but a challenge for industrial programmers to produce the annotations needed for proof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0"/>
              <a:t>Some variant of </a:t>
            </a:r>
            <a:r>
              <a:rPr lang="en-US" b="0" i="1"/>
              <a:t>Pointer ownership </a:t>
            </a:r>
            <a:r>
              <a:rPr lang="en-US" b="0"/>
              <a:t>is a viable alternative</a:t>
            </a:r>
          </a:p>
        </p:txBody>
      </p:sp>
    </p:spTree>
    <p:extLst>
      <p:ext uri="{BB962C8B-B14F-4D97-AF65-F5344CB8AC3E}">
        <p14:creationId xmlns:p14="http://schemas.microsoft.com/office/powerpoint/2010/main" val="12824179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838200" y="803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</a:t>
            </a:r>
            <a:r>
              <a:rPr lang="en-US" b="1"/>
              <a:t>for</a:t>
            </a: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ownership-based pointers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838200" y="1253324"/>
            <a:ext cx="10515600" cy="510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40"/>
              <a:buFont typeface="Arial"/>
              <a:buChar char="•"/>
            </a:pPr>
            <a:r>
              <a:rPr lang="en-US" sz="2400" b="0" i="1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Ownership</a:t>
            </a:r>
            <a:r>
              <a:rPr lang="en-US" sz="2400" b="0" i="0" u="none" strike="noStrike" cap="none">
                <a:solidFill>
                  <a:schemeClr val="bg1"/>
                </a:solidFill>
                <a:sym typeface="Calibri"/>
              </a:rPr>
              <a:t> aspect (Boolean)</a:t>
            </a:r>
            <a:endParaRPr sz="4400">
              <a:solidFill>
                <a:schemeClr val="bg1"/>
              </a:solidFill>
            </a:endParaRPr>
          </a:p>
          <a:p>
            <a:pPr marL="685800" marR="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2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Specifiable for named pool-</a:t>
            </a:r>
            <a:r>
              <a:rPr lang="en-US" sz="2000"/>
              <a:t>specific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access types, anonymous stand-alone access objects, by</a:t>
            </a:r>
            <a:r>
              <a:rPr lang="en-US" sz="2000"/>
              <a:t>-ref 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composite</a:t>
            </a:r>
            <a:r>
              <a:rPr lang="en-US" sz="2000"/>
              <a:t> and 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private types</a:t>
            </a:r>
            <a:endParaRPr sz="4000"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40"/>
              <a:buFont typeface="Arial"/>
              <a:buChar char="•"/>
            </a:pPr>
            <a:r>
              <a:rPr lang="en-US" sz="2400" b="0" i="1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Owning</a:t>
            </a:r>
            <a:r>
              <a:rPr lang="en-US" sz="24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1" u="none" strike="noStrike" cap="none">
                <a:solidFill>
                  <a:schemeClr val="bg1"/>
                </a:solidFill>
                <a:sym typeface="Calibri"/>
              </a:rPr>
              <a:t>access type, Owning access object -- provides read/write access</a:t>
            </a:r>
            <a:endParaRPr sz="4400" i="1">
              <a:solidFill>
                <a:schemeClr val="bg1"/>
              </a:solidFill>
            </a:endParaRPr>
          </a:p>
          <a:p>
            <a:pPr marL="685800" marR="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2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Access-to-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variable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type with Ownership True</a:t>
            </a:r>
            <a:endParaRPr sz="4000"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40"/>
              <a:buFont typeface="Arial"/>
              <a:buChar char="•"/>
            </a:pPr>
            <a:r>
              <a:rPr lang="en-US" sz="2400" b="0" i="1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Observing</a:t>
            </a:r>
            <a:r>
              <a:rPr lang="en-US" sz="24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1" u="none" strike="noStrike" cap="none">
                <a:solidFill>
                  <a:schemeClr val="bg1"/>
                </a:solidFill>
                <a:sym typeface="Calibri"/>
              </a:rPr>
              <a:t>access type, Observing access object -- provides read-only access</a:t>
            </a:r>
            <a:endParaRPr sz="4400" i="1">
              <a:solidFill>
                <a:schemeClr val="bg1"/>
              </a:solidFill>
            </a:endParaRPr>
          </a:p>
          <a:p>
            <a:pPr marL="685800" marR="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2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Access-to-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constant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type with Ownership True</a:t>
            </a:r>
            <a:endParaRPr sz="4000"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40"/>
              <a:buFont typeface="Arial"/>
              <a:buChar char="•"/>
            </a:pPr>
            <a:r>
              <a:rPr lang="en-US" sz="2400" b="0" i="1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Ownership</a:t>
            </a:r>
            <a:r>
              <a:rPr lang="en-US" sz="24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States of object </a:t>
            </a:r>
            <a:r>
              <a:rPr lang="en-US" sz="2400" b="0" i="1" u="none" strike="noStrike" cap="none">
                <a:solidFill>
                  <a:schemeClr val="bg1"/>
                </a:solidFill>
                <a:sym typeface="Calibri"/>
              </a:rPr>
              <a:t>names</a:t>
            </a:r>
            <a:endParaRPr sz="4400">
              <a:solidFill>
                <a:schemeClr val="bg1"/>
              </a:solidFill>
            </a:endParaRPr>
          </a:p>
          <a:p>
            <a:pPr marL="685800" marR="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20"/>
              <a:buFont typeface="Arial"/>
              <a:buChar char="•"/>
            </a:pPr>
            <a:r>
              <a:rPr lang="en-US" sz="2000" i="1">
                <a:solidFill>
                  <a:schemeClr val="bg1"/>
                </a:solidFill>
              </a:rPr>
              <a:t>Unrestricted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    -- Default state of static name, unless access-to-constant or subcomponent of a constant </a:t>
            </a:r>
            <a:endParaRPr sz="4000"/>
          </a:p>
          <a:p>
            <a:pPr marL="685800" marR="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20"/>
              <a:buFont typeface="Arial"/>
              <a:buChar char="•"/>
            </a:pPr>
            <a:r>
              <a:rPr lang="en-US" sz="2000" b="0" i="1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Observed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    -- Default state for an access-to-constant object or subcomponent of a constant</a:t>
            </a:r>
            <a:endParaRPr sz="4000"/>
          </a:p>
          <a:p>
            <a:pPr marL="1143000" marR="0" lvl="2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Also becomes “observed” after being used to initialize an “observing” access object </a:t>
            </a:r>
            <a:endParaRPr sz="3600"/>
          </a:p>
          <a:p>
            <a:pPr marL="685800" marR="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20"/>
              <a:buFont typeface="Arial"/>
              <a:buChar char="•"/>
            </a:pPr>
            <a:r>
              <a:rPr lang="en-US" sz="2000" b="0" i="1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Borrowed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           -- After being used to initialize some other owning access object</a:t>
            </a:r>
            <a:endParaRPr sz="4000"/>
          </a:p>
          <a:p>
            <a:pPr marL="685800" marR="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20"/>
              <a:buFont typeface="Arial"/>
              <a:buChar char="•"/>
            </a:pPr>
            <a:r>
              <a:rPr lang="en-US" sz="2000" b="0" i="1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Dynamic</a:t>
            </a:r>
            <a:r>
              <a:rPr lang="en-US" sz="2000" b="0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Ownership State 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Default state of dynamic name that is not in observed or borrowed state</a:t>
            </a:r>
            <a:endParaRPr sz="4000"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40"/>
              <a:buFont typeface="Arial"/>
              <a:buChar char="•"/>
            </a:pPr>
            <a:r>
              <a:rPr lang="en-US" sz="2400" b="0" i="1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Managed</a:t>
            </a:r>
            <a:r>
              <a:rPr lang="en-US" sz="2400" b="0" i="0" u="none" strike="noStrike" cap="none">
                <a:solidFill>
                  <a:schemeClr val="bg1"/>
                </a:solidFill>
                <a:sym typeface="Calibri"/>
              </a:rPr>
              <a:t> object</a:t>
            </a:r>
            <a:endParaRPr sz="4400">
              <a:solidFill>
                <a:schemeClr val="bg1"/>
              </a:solidFill>
            </a:endParaRPr>
          </a:p>
          <a:p>
            <a:pPr marL="685800" marR="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2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of the above, plus </a:t>
            </a:r>
            <a:r>
              <a:rPr lang="en-US" sz="2000"/>
              <a:t>any part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a dereference of an owning or observing access object</a:t>
            </a:r>
            <a:endParaRPr sz="40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C6D013-9582-48F4-8684-8C801270D1B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838200" y="603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Vocabulary about names involving pointers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838200" y="1078450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1651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Static name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(of an object)</a:t>
            </a:r>
            <a:endParaRPr sz="1800"/>
          </a:p>
          <a:p>
            <a:pPr marL="685800" marR="0" lvl="1" indent="-1905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 that statically denotes an entity</a:t>
            </a:r>
            <a:endParaRPr sz="1800"/>
          </a:p>
          <a:p>
            <a:pPr marL="685800" marR="0" lvl="1" indent="-1905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Dereference of static prefix being of an access type with Ownership True</a:t>
            </a:r>
            <a:endParaRPr sz="1800"/>
          </a:p>
          <a:p>
            <a:pPr marL="685800" marR="0" lvl="1" indent="-1905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Selected component of static prefix</a:t>
            </a:r>
            <a:endParaRPr sz="1800"/>
          </a:p>
          <a:p>
            <a:pPr marL="685800" marR="0" lvl="1" indent="-1905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 that denotes a renaming where renamed entity denoted by static name</a:t>
            </a:r>
            <a:endParaRPr sz="1800"/>
          </a:p>
          <a:p>
            <a:pPr marL="228600" marR="0" lvl="0" indent="-1651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Dynamic name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(of an object)</a:t>
            </a:r>
            <a:endParaRPr sz="1800"/>
          </a:p>
          <a:p>
            <a:pPr marL="685800" marR="0" lvl="1" indent="-1905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Indexed component</a:t>
            </a:r>
            <a:endParaRPr sz="1800"/>
          </a:p>
          <a:p>
            <a:pPr marL="685800" marR="0" lvl="1" indent="-1905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Slice</a:t>
            </a:r>
            <a:endParaRPr sz="1800"/>
          </a:p>
          <a:p>
            <a:pPr marL="685800" marR="0" lvl="1" indent="-1905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Dereference of an access type with Ownership False</a:t>
            </a:r>
            <a:endParaRPr sz="1800"/>
          </a:p>
          <a:p>
            <a:pPr marL="685800" marR="0" lvl="1" indent="-1905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 with a dynamic name as prefix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800"/>
          </a:p>
          <a:p>
            <a:pPr marL="228600" marR="0" lvl="0" indent="-1651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/>
              <a:t>Two names are </a:t>
            </a:r>
            <a:r>
              <a:rPr lang="en-US" sz="1800" i="1"/>
              <a:t>Statically Overlapping</a:t>
            </a:r>
            <a:r>
              <a:rPr lang="en-US" sz="1800"/>
              <a:t> if they are both static and denote the same object, or one is static and matches a prefix of the other</a:t>
            </a:r>
            <a:endParaRPr sz="1800"/>
          </a:p>
          <a:p>
            <a:pPr marL="228600" marR="0" lvl="0" indent="-1651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/>
              <a:t>Two dynamic names are </a:t>
            </a:r>
            <a:r>
              <a:rPr lang="en-US" sz="1800" i="1"/>
              <a:t>Potential Aliases</a:t>
            </a:r>
            <a:r>
              <a:rPr lang="en-US" sz="1800"/>
              <a:t> if they are the same ignoring dynamic indexing and slicing, or are aliased and of same type with at least one being a dereference of an access type with Ownership False</a:t>
            </a:r>
            <a:endParaRPr sz="1800"/>
          </a:p>
          <a:p>
            <a:pPr marL="228600" marR="0" lvl="0" indent="-1651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/>
              <a:t>Two dynamic names are </a:t>
            </a:r>
            <a:r>
              <a:rPr lang="en-US" sz="1800" i="1"/>
              <a:t>Potentially Overlapping </a:t>
            </a:r>
            <a:r>
              <a:rPr lang="en-US" sz="1800"/>
              <a:t>if they are Potential Aliases, or either is a Potential Alias of a prefix of the other</a:t>
            </a:r>
            <a:endParaRPr sz="1800"/>
          </a:p>
          <a:p>
            <a:pPr marL="685800" marR="0" lvl="1" indent="-762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02633F-B555-4E0A-963B-43F1C91296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10767125" y="1438825"/>
            <a:ext cx="1146900" cy="30930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509666" y="5486985"/>
            <a:ext cx="3766499" cy="75303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Shape 123"/>
          <p:cNvSpPr/>
          <p:nvPr/>
        </p:nvSpPr>
        <p:spPr>
          <a:xfrm>
            <a:off x="5472975" y="379725"/>
            <a:ext cx="4787100" cy="590010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Shape 124"/>
          <p:cNvSpPr txBox="1"/>
          <p:nvPr/>
        </p:nvSpPr>
        <p:spPr>
          <a:xfrm>
            <a:off x="2413417" y="0"/>
            <a:ext cx="607101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Example – Reverse Last two elements of list</a:t>
            </a:r>
            <a:endParaRPr sz="2400" b="1" i="0" u="none" strike="noStrike" cap="non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Shape 125"/>
          <p:cNvSpPr/>
          <p:nvPr/>
        </p:nvSpPr>
        <p:spPr>
          <a:xfrm>
            <a:off x="5842748" y="876238"/>
            <a:ext cx="4047564" cy="4448796"/>
          </a:xfrm>
          <a:prstGeom prst="rect">
            <a:avLst/>
          </a:prstGeom>
          <a:solidFill>
            <a:srgbClr val="F7CAAC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Shape 126"/>
          <p:cNvSpPr txBox="1"/>
          <p:nvPr/>
        </p:nvSpPr>
        <p:spPr>
          <a:xfrm>
            <a:off x="10767125" y="548780"/>
            <a:ext cx="1146900" cy="12192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Key:</a:t>
            </a:r>
            <a:endParaRPr sz="1800" b="1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70C0"/>
                </a:solidFill>
                <a:highlight>
                  <a:srgbClr val="00FFFF"/>
                </a:highlight>
                <a:latin typeface="Calibri"/>
                <a:ea typeface="Calibri"/>
                <a:cs typeface="Calibri"/>
                <a:sym typeface="Calibri"/>
              </a:rPr>
              <a:t>Move</a:t>
            </a:r>
            <a:endParaRPr b="1">
              <a:solidFill>
                <a:srgbClr val="0070C0"/>
              </a:solidFill>
              <a:highlight>
                <a:srgbClr val="00FFFF"/>
              </a:highlight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Borrow</a:t>
            </a:r>
            <a:endParaRPr b="1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Borrowed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Shape 127"/>
          <p:cNvSpPr txBox="1"/>
          <p:nvPr/>
        </p:nvSpPr>
        <p:spPr>
          <a:xfrm>
            <a:off x="371591" y="310428"/>
            <a:ext cx="5108100" cy="84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type List;</a:t>
            </a:r>
            <a:br>
              <a:rPr lang="en-US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type List_Ptr is access List with Ownership;</a:t>
            </a:r>
            <a:br>
              <a:rPr lang="en-US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type List is record  -- Ownership implicitly True</a:t>
            </a:r>
            <a:br>
              <a:rPr lang="en-US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Next : List_Ptr;</a:t>
            </a:r>
            <a:br>
              <a:rPr lang="en-US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Data : Data_Type;</a:t>
            </a:r>
            <a:br>
              <a:rPr lang="en-US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end record;</a:t>
            </a:r>
            <a:b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procedure Swap_Last_Two (X : in out List_Ptr) is</a:t>
            </a:r>
            <a:b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--  Swap last two elements of list</a:t>
            </a:r>
            <a:b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begin</a:t>
            </a:r>
            <a:b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if X = null or else X.Next = null then -- &lt; 2 elems</a:t>
            </a:r>
            <a:b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return;</a:t>
            </a:r>
            <a:b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else if X.Next.Next = null then  -- exactly 2 elems</a:t>
            </a:r>
            <a:b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declare</a:t>
            </a:r>
            <a:b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</a:t>
            </a: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</a:t>
            </a:r>
            <a:r>
              <a:rPr lang="en-US" sz="1600" b="1">
                <a:solidFill>
                  <a:srgbClr val="0070C0"/>
                </a:solidFill>
                <a:highlight>
                  <a:srgbClr val="00FFFF"/>
                </a:highlight>
                <a:latin typeface="Calibri"/>
                <a:ea typeface="Calibri"/>
                <a:cs typeface="Calibri"/>
                <a:sym typeface="Calibri"/>
              </a:rPr>
              <a:t>Second : List_Ptr := X.Next;</a:t>
            </a:r>
            <a:b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begin</a:t>
            </a:r>
            <a:b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          </a:t>
            </a:r>
            <a:r>
              <a:rPr lang="en-US" sz="1600" b="1">
                <a:solidFill>
                  <a:srgbClr val="0070C0"/>
                </a:solidFill>
                <a:highlight>
                  <a:srgbClr val="00FFFF"/>
                </a:highlight>
                <a:latin typeface="Calibri"/>
                <a:ea typeface="Calibri"/>
                <a:cs typeface="Calibri"/>
                <a:sym typeface="Calibri"/>
              </a:rPr>
              <a:t>X.Next := null;  </a:t>
            </a:r>
            <a:r>
              <a:rPr lang="en-US" sz="1600" b="1" i="1">
                <a:solidFill>
                  <a:srgbClr val="0070C0"/>
                </a:solidFill>
                <a:highlight>
                  <a:srgbClr val="00FFFF"/>
                </a:highlight>
                <a:latin typeface="Calibri"/>
                <a:ea typeface="Calibri"/>
                <a:cs typeface="Calibri"/>
                <a:sym typeface="Calibri"/>
              </a:rPr>
              <a:t>--  not really necessary</a:t>
            </a:r>
            <a:br>
              <a:rPr lang="en-US" sz="16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          </a:t>
            </a:r>
            <a:r>
              <a:rPr lang="en-US" sz="1600" b="1">
                <a:solidFill>
                  <a:srgbClr val="0070C0"/>
                </a:solidFill>
                <a:highlight>
                  <a:srgbClr val="00FFFF"/>
                </a:highlight>
                <a:latin typeface="Calibri"/>
                <a:ea typeface="Calibri"/>
                <a:cs typeface="Calibri"/>
                <a:sym typeface="Calibri"/>
              </a:rPr>
              <a:t>Second.Next := X;  </a:t>
            </a:r>
            <a:r>
              <a:rPr lang="en-US" sz="1600" b="1" i="1">
                <a:solidFill>
                  <a:srgbClr val="0070C0"/>
                </a:solidFill>
                <a:highlight>
                  <a:srgbClr val="00FFFF"/>
                </a:highlight>
                <a:latin typeface="Calibri"/>
                <a:ea typeface="Calibri"/>
                <a:cs typeface="Calibri"/>
                <a:sym typeface="Calibri"/>
              </a:rPr>
              <a:t>-- swap them</a:t>
            </a:r>
            <a:br>
              <a:rPr lang="en-US" sz="1600" b="1" i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          </a:t>
            </a:r>
            <a:r>
              <a:rPr lang="en-US" sz="1600" b="1">
                <a:solidFill>
                  <a:srgbClr val="0070C0"/>
                </a:solidFill>
                <a:highlight>
                  <a:srgbClr val="00FFFF"/>
                </a:highlight>
                <a:latin typeface="Calibri"/>
                <a:ea typeface="Calibri"/>
                <a:cs typeface="Calibri"/>
                <a:sym typeface="Calibri"/>
              </a:rPr>
              <a:t>X := Second;</a:t>
            </a:r>
            <a:b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end;</a:t>
            </a:r>
            <a:b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else  --  &gt; 2 elems</a:t>
            </a:r>
            <a:b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declare</a:t>
            </a:r>
            <a:b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  </a:t>
            </a:r>
            <a:r>
              <a:rPr lang="en-US" sz="1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Walker : access List := X;</a:t>
            </a:r>
            <a:b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begin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Shape 128"/>
          <p:cNvSpPr txBox="1"/>
          <p:nvPr/>
        </p:nvSpPr>
        <p:spPr>
          <a:xfrm>
            <a:off x="5168177" y="349031"/>
            <a:ext cx="5358082" cy="84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  while Walker /= null loop</a:t>
            </a:r>
            <a:b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     declare</a:t>
            </a:r>
            <a:b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        </a:t>
            </a:r>
            <a: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1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Next_Ptr : List_Ptr renames Walker.Next;</a:t>
            </a:r>
            <a:br>
              <a:rPr lang="en-US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     begin</a:t>
            </a:r>
            <a:b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        if Next_Ptr /= null</a:t>
            </a:r>
            <a:b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           and then Next_Ptr.Next /= null</a:t>
            </a:r>
            <a:b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           and then Next_Ptr.Next.Next = null</a:t>
            </a:r>
            <a:b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        then</a:t>
            </a:r>
            <a:b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           --  Found second-to-last element</a:t>
            </a:r>
            <a:b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           declare</a:t>
            </a:r>
            <a:b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    </a:t>
            </a:r>
            <a:r>
              <a:rPr lang="en-US" sz="1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          </a:t>
            </a:r>
            <a:r>
              <a:rPr lang="en-US" sz="1600" b="1">
                <a:solidFill>
                  <a:srgbClr val="0070C0"/>
                </a:solidFill>
                <a:highlight>
                  <a:srgbClr val="00FFFF"/>
                </a:highlight>
                <a:latin typeface="Calibri"/>
                <a:ea typeface="Calibri"/>
                <a:cs typeface="Calibri"/>
                <a:sym typeface="Calibri"/>
              </a:rPr>
              <a:t>Last : List_Ptr := Next_Ptr.Next;</a:t>
            </a:r>
            <a:b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           begin</a:t>
            </a:r>
            <a:b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              --  Swap last two</a:t>
            </a:r>
            <a:b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      </a:t>
            </a:r>
            <a:r>
              <a:rPr lang="en-US" sz="1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      </a:t>
            </a:r>
            <a:r>
              <a:rPr lang="en-US" sz="16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  </a:t>
            </a:r>
            <a:r>
              <a:rPr lang="en-US" sz="1600" b="1">
                <a:solidFill>
                  <a:srgbClr val="0070C0"/>
                </a:solidFill>
                <a:highlight>
                  <a:srgbClr val="00FFFF"/>
                </a:highlight>
                <a:latin typeface="Calibri"/>
                <a:ea typeface="Calibri"/>
                <a:cs typeface="Calibri"/>
                <a:sym typeface="Calibri"/>
              </a:rPr>
              <a:t>Next_Ptr.Next := null;  -- not really necessary</a:t>
            </a:r>
            <a:br>
              <a:rPr lang="en-US" sz="16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                      </a:t>
            </a:r>
            <a:r>
              <a:rPr lang="en-US" sz="1600" b="1">
                <a:solidFill>
                  <a:srgbClr val="0070C0"/>
                </a:solidFill>
                <a:highlight>
                  <a:srgbClr val="00FFFF"/>
                </a:highlight>
                <a:latin typeface="Calibri"/>
                <a:ea typeface="Calibri"/>
                <a:cs typeface="Calibri"/>
                <a:sym typeface="Calibri"/>
              </a:rPr>
              <a:t>Last.Next := Next_Ptr;</a:t>
            </a:r>
            <a:br>
              <a:rPr lang="en-US" sz="16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                      </a:t>
            </a:r>
            <a:r>
              <a:rPr lang="en-US" sz="1600" b="1">
                <a:solidFill>
                  <a:srgbClr val="0070C0"/>
                </a:solidFill>
                <a:highlight>
                  <a:srgbClr val="00FFFF"/>
                </a:highlight>
                <a:latin typeface="Calibri"/>
                <a:ea typeface="Calibri"/>
                <a:cs typeface="Calibri"/>
                <a:sym typeface="Calibri"/>
              </a:rPr>
              <a:t>Next_Ptr := Last;</a:t>
            </a:r>
            <a:b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              return;  --  All done</a:t>
            </a:r>
            <a:b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           end;</a:t>
            </a:r>
            <a:b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        end if;</a:t>
            </a:r>
            <a:b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     end;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      --  Go to next element</a:t>
            </a:r>
            <a:b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      </a:t>
            </a:r>
            <a:r>
              <a:rPr lang="en-US" sz="1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Walker :=  Walker.Next;  </a:t>
            </a:r>
            <a:r>
              <a:rPr lang="en-US" sz="1600" b="1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-- OK to borrow in subtree</a:t>
            </a:r>
            <a:b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   end loop;</a:t>
            </a:r>
            <a:b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end;</a:t>
            </a:r>
            <a:b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end if;</a:t>
            </a:r>
            <a:b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end Swap_Last_Two;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FF16D5-B87E-774A-BE1A-B00BF759B394}"/>
              </a:ext>
            </a:extLst>
          </p:cNvPr>
          <p:cNvSpPr txBox="1"/>
          <p:nvPr/>
        </p:nvSpPr>
        <p:spPr>
          <a:xfrm>
            <a:off x="10245006" y="5411201"/>
            <a:ext cx="1967189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Storage Leaks?</a:t>
            </a:r>
          </a:p>
          <a:p>
            <a:r>
              <a:rPr lang="en-US">
                <a:solidFill>
                  <a:srgbClr val="FFFF00"/>
                </a:solidFill>
              </a:rPr>
              <a:t>Dangling Refs?</a:t>
            </a:r>
          </a:p>
          <a:p>
            <a:r>
              <a:rPr lang="en-US">
                <a:solidFill>
                  <a:srgbClr val="FFFF00"/>
                </a:solidFill>
              </a:rPr>
              <a:t>Null Ptr Derefs?</a:t>
            </a:r>
          </a:p>
          <a:p>
            <a:r>
              <a:rPr lang="en-US">
                <a:solidFill>
                  <a:srgbClr val="FFFF00"/>
                </a:solidFill>
              </a:rPr>
              <a:t>Circularly Linked?</a:t>
            </a:r>
          </a:p>
          <a:p>
            <a:r>
              <a:rPr lang="en-US">
                <a:solidFill>
                  <a:srgbClr val="FFFF00"/>
                </a:solidFill>
              </a:rPr>
              <a:t>Correct Result?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A91E66-9A79-4402-AE92-D857675658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416F234-4234-DB4D-B456-88F2F14F8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424" y="830766"/>
            <a:ext cx="9902283" cy="1912434"/>
          </a:xfrm>
        </p:spPr>
        <p:txBody>
          <a:bodyPr/>
          <a:lstStyle/>
          <a:p>
            <a:r>
              <a:rPr lang="en-US"/>
              <a:t>Example</a:t>
            </a:r>
            <a:br>
              <a:rPr lang="en-US"/>
            </a:br>
            <a:r>
              <a:rPr lang="en-US"/>
              <a:t>of SPARK</a:t>
            </a:r>
            <a:br>
              <a:rPr lang="en-US"/>
            </a:br>
            <a:r>
              <a:rPr lang="en-US"/>
              <a:t>IDE</a:t>
            </a:r>
            <a:br>
              <a:rPr lang="en-US"/>
            </a:b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78FDF7-AD27-0443-9CDF-A2E981ECE079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34B81D-C791-774A-B34D-24CEB2BA7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9836" y="464930"/>
            <a:ext cx="8326506" cy="673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3729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10767125" y="1438825"/>
            <a:ext cx="1146900" cy="30930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Shape 123"/>
          <p:cNvSpPr/>
          <p:nvPr/>
        </p:nvSpPr>
        <p:spPr>
          <a:xfrm>
            <a:off x="5645426" y="1272011"/>
            <a:ext cx="4919604" cy="3061450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Shape 124"/>
          <p:cNvSpPr txBox="1"/>
          <p:nvPr/>
        </p:nvSpPr>
        <p:spPr>
          <a:xfrm>
            <a:off x="2413417" y="0"/>
            <a:ext cx="607101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Example – Insert into Hashed Set</a:t>
            </a:r>
            <a:endParaRPr sz="2800" b="1" i="0" u="none" strike="noStrike" cap="none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Shape 126"/>
          <p:cNvSpPr txBox="1"/>
          <p:nvPr/>
        </p:nvSpPr>
        <p:spPr>
          <a:xfrm>
            <a:off x="10767125" y="548780"/>
            <a:ext cx="1146900" cy="12192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/>
              <a:t>Key:</a:t>
            </a:r>
            <a:endParaRPr sz="1800" b="1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70C0"/>
                </a:solidFill>
                <a:highlight>
                  <a:srgbClr val="00FFFF"/>
                </a:highlight>
                <a:latin typeface="Calibri"/>
                <a:ea typeface="Calibri"/>
                <a:cs typeface="Calibri"/>
                <a:sym typeface="Calibri"/>
              </a:rPr>
              <a:t>Move</a:t>
            </a:r>
            <a:endParaRPr b="1">
              <a:solidFill>
                <a:srgbClr val="0070C0"/>
              </a:solidFill>
              <a:highlight>
                <a:srgbClr val="00FFFF"/>
              </a:highlight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Observe</a:t>
            </a:r>
            <a:endParaRPr b="1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Observed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Shape 127"/>
          <p:cNvSpPr txBox="1"/>
          <p:nvPr/>
        </p:nvSpPr>
        <p:spPr>
          <a:xfrm>
            <a:off x="159026" y="548780"/>
            <a:ext cx="5320665" cy="565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type Node;</a:t>
            </a:r>
            <a:br>
              <a:rPr lang="en-US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type Node_Prtr is access Node with Ownership;</a:t>
            </a:r>
            <a:br>
              <a:rPr lang="en-US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type Node is record  -- Ownership implicitly True</a:t>
            </a:r>
            <a:br>
              <a:rPr lang="en-US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Next : Node_Ptr;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Key  :  Key_Type;</a:t>
            </a:r>
            <a:br>
              <a:rPr lang="en-US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end record;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 Node_Ptr_Array is array (Positive range &lt;&gt;) of Node_Ptr;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 Hashed_Set (Size : Positive) is record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Backbone : Node_Ptr_Array (1 .. Size);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end record;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type Hashed_Set_Ptr is access Hashed_Set;</a:t>
            </a:r>
            <a:b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procedure Include (</a:t>
            </a:r>
            <a:r>
              <a:rPr lang="en-US" sz="1600">
                <a:solidFill>
                  <a:schemeClr val="dk1"/>
                </a:solidFill>
                <a:highlight>
                  <a:srgbClr val="00FFFF"/>
                </a:highlight>
                <a:latin typeface="Calibri"/>
                <a:ea typeface="Calibri"/>
                <a:cs typeface="Calibri"/>
                <a:sym typeface="Calibri"/>
              </a:rPr>
              <a:t>HS : in out Hashed_Set_Ptr;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Key : Key_Type) is</a:t>
            </a:r>
            <a:b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--  insert into Hashed Set if not already there</a:t>
            </a:r>
            <a:b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begin</a:t>
            </a:r>
            <a:b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if HS = null then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US" sz="1600" b="1">
                <a:solidFill>
                  <a:srgbClr val="0070C0"/>
                </a:solidFill>
                <a:highlight>
                  <a:srgbClr val="00FFFF"/>
                </a:highlight>
                <a:latin typeface="Calibri"/>
                <a:ea typeface="Calibri"/>
                <a:cs typeface="Calibri"/>
                <a:sym typeface="Calibri"/>
              </a:rPr>
              <a:t>HS := new Hashed_Set (Default_Initial_Size);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end if;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Shape 128"/>
          <p:cNvSpPr txBox="1"/>
          <p:nvPr/>
        </p:nvSpPr>
        <p:spPr>
          <a:xfrm>
            <a:off x="5479693" y="500260"/>
            <a:ext cx="5287432" cy="84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160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   declare</a:t>
            </a:r>
          </a:p>
          <a:p>
            <a:pPr lvl="0"/>
            <a:r>
              <a:rPr lang="en-US" sz="160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        Index : constant Positive :=</a:t>
            </a:r>
          </a:p>
          <a:p>
            <a:pPr lvl="0"/>
            <a:r>
              <a:rPr lang="en-US" sz="160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           Hash (Key) mod HS.Size + 1;</a:t>
            </a:r>
          </a:p>
          <a:p>
            <a:pPr lvl="0"/>
            <a:r>
              <a:rPr lang="en-US" sz="160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         </a:t>
            </a:r>
            <a:r>
              <a:rPr lang="en-US" sz="1600" b="1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Ptr : access constant Node :=</a:t>
            </a:r>
          </a:p>
          <a:p>
            <a:pPr lvl="0"/>
            <a:r>
              <a:rPr lang="en-US" sz="1600" b="1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            HS.Backbone (Index);</a:t>
            </a:r>
          </a:p>
          <a:p>
            <a:pPr lvl="0"/>
            <a:r>
              <a:rPr lang="en-US" sz="160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   begin</a:t>
            </a:r>
          </a:p>
          <a:p>
            <a:pPr lvl="0"/>
            <a:r>
              <a:rPr lang="en-US" sz="160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       while Ptr /= null loop</a:t>
            </a:r>
          </a:p>
          <a:p>
            <a:pPr lvl="0"/>
            <a:r>
              <a:rPr lang="en-US" sz="160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           if Equiv (Key, Ptr.Key) then</a:t>
            </a:r>
          </a:p>
          <a:p>
            <a:pPr lvl="0"/>
            <a:r>
              <a:rPr lang="en-US" sz="160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               </a:t>
            </a:r>
            <a:r>
              <a:rPr lang="en-US" sz="1600" i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--  Already in set, just return</a:t>
            </a:r>
          </a:p>
          <a:p>
            <a:pPr lvl="0"/>
            <a:r>
              <a:rPr lang="en-US" sz="160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               return;</a:t>
            </a:r>
          </a:p>
          <a:p>
            <a:pPr lvl="0"/>
            <a:r>
              <a:rPr lang="en-US" sz="160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           end if;</a:t>
            </a:r>
          </a:p>
          <a:p>
            <a:pPr lvl="0"/>
            <a:r>
              <a:rPr lang="en-US" sz="160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           </a:t>
            </a:r>
            <a:r>
              <a:rPr lang="en-US" sz="1600" b="1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Ptr := Ptr.Next;   </a:t>
            </a:r>
            <a:r>
              <a:rPr lang="en-US" sz="1600" i="1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--  OK to Observe within subtree</a:t>
            </a:r>
          </a:p>
          <a:p>
            <a:pPr lvl="0"/>
            <a:r>
              <a:rPr lang="en-US" sz="1600" i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           </a:t>
            </a:r>
            <a:r>
              <a:rPr lang="en-US" sz="1600" b="1" i="1">
                <a:solidFill>
                  <a:srgbClr val="C00000"/>
                </a:solidFill>
                <a:ea typeface="Calibri"/>
                <a:cs typeface="Calibri"/>
                <a:sym typeface="Calibri"/>
              </a:rPr>
              <a:t>--  Ptr := HS.Backbone (J):  -- Illegal to observe outside</a:t>
            </a:r>
          </a:p>
          <a:p>
            <a:pPr lvl="0"/>
            <a:r>
              <a:rPr lang="en-US" sz="160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       end loop;</a:t>
            </a:r>
          </a:p>
          <a:p>
            <a:pPr lvl="0"/>
            <a:r>
              <a:rPr lang="en-US" sz="160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   end;  --  Ptr ”observing” ends here</a:t>
            </a:r>
          </a:p>
          <a:p>
            <a:pPr lvl="0"/>
            <a:endParaRPr lang="en-US" sz="160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vl="0"/>
            <a:r>
              <a:rPr lang="en-US" sz="160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   --  Not in set, create a new Node and </a:t>
            </a:r>
            <a:r>
              <a:rPr lang="en-US" sz="1600" i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move</a:t>
            </a:r>
            <a:r>
              <a:rPr lang="en-US" sz="160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into</a:t>
            </a:r>
          </a:p>
          <a:p>
            <a:pPr lvl="0"/>
            <a:r>
              <a:rPr lang="en-US" sz="160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   --  front of appropriate bucket</a:t>
            </a:r>
          </a:p>
          <a:p>
            <a:pPr lvl="0"/>
            <a:r>
              <a:rPr lang="en-US" sz="160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   --  This involves two </a:t>
            </a:r>
            <a:r>
              <a:rPr lang="en-US" sz="1600" i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moves</a:t>
            </a:r>
            <a:r>
              <a:rPr lang="en-US" sz="160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with HS.Backbone(I) being</a:t>
            </a:r>
          </a:p>
          <a:p>
            <a:pPr lvl="0"/>
            <a:r>
              <a:rPr lang="en-US" sz="160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   --  </a:t>
            </a:r>
            <a:r>
              <a:rPr lang="en-US" sz="1600" i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null</a:t>
            </a:r>
            <a:r>
              <a:rPr lang="en-US" sz="160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in between the two moves</a:t>
            </a:r>
          </a:p>
          <a:p>
            <a:pPr lvl="0"/>
            <a:r>
              <a:rPr lang="en-US" sz="160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   </a:t>
            </a:r>
            <a:r>
              <a:rPr lang="en-US" sz="1600" b="1">
                <a:solidFill>
                  <a:srgbClr val="0070C0"/>
                </a:solidFill>
                <a:highlight>
                  <a:srgbClr val="00FFFF"/>
                </a:highlight>
                <a:ea typeface="Calibri"/>
                <a:cs typeface="Calibri"/>
                <a:sym typeface="Calibri"/>
              </a:rPr>
              <a:t>HS.Backbone (Index) :=</a:t>
            </a:r>
          </a:p>
          <a:p>
            <a:pPr lvl="0"/>
            <a:r>
              <a:rPr lang="en-US" sz="160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       new Node’(</a:t>
            </a:r>
            <a:r>
              <a:rPr lang="en-US" sz="1600" b="1">
                <a:solidFill>
                  <a:srgbClr val="0070C0"/>
                </a:solidFill>
                <a:highlight>
                  <a:srgbClr val="00FFFF"/>
                </a:highlight>
                <a:ea typeface="Calibri"/>
                <a:cs typeface="Calibri"/>
                <a:sym typeface="Calibri"/>
              </a:rPr>
              <a:t>Next =&gt; HS.Backbone (I),</a:t>
            </a:r>
          </a:p>
          <a:p>
            <a:pPr lvl="0"/>
            <a:r>
              <a:rPr lang="en-US" sz="160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                            Key =&gt; Key);</a:t>
            </a:r>
          </a:p>
          <a:p>
            <a:pPr lvl="0"/>
            <a:r>
              <a:rPr lang="en-US" sz="160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end Include;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52C9DB-85C9-FF42-A66E-F597194FF0E9}"/>
              </a:ext>
            </a:extLst>
          </p:cNvPr>
          <p:cNvSpPr txBox="1"/>
          <p:nvPr/>
        </p:nvSpPr>
        <p:spPr>
          <a:xfrm>
            <a:off x="9957219" y="5256071"/>
            <a:ext cx="2206487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FF00"/>
                </a:solidFill>
              </a:rPr>
              <a:t>Storage Leaks?</a:t>
            </a:r>
          </a:p>
          <a:p>
            <a:r>
              <a:rPr lang="en-US" sz="2000">
                <a:solidFill>
                  <a:srgbClr val="FFFF00"/>
                </a:solidFill>
              </a:rPr>
              <a:t>Dangling Refs?</a:t>
            </a:r>
          </a:p>
          <a:p>
            <a:r>
              <a:rPr lang="en-US" sz="2000">
                <a:solidFill>
                  <a:srgbClr val="FFFF00"/>
                </a:solidFill>
              </a:rPr>
              <a:t>Null Ptr Derefs?</a:t>
            </a:r>
          </a:p>
          <a:p>
            <a:r>
              <a:rPr lang="en-US" sz="2000">
                <a:solidFill>
                  <a:srgbClr val="FFFF00"/>
                </a:solidFill>
              </a:rPr>
              <a:t>Circularly Linked?</a:t>
            </a:r>
          </a:p>
          <a:p>
            <a:r>
              <a:rPr lang="en-US" sz="2000">
                <a:solidFill>
                  <a:srgbClr val="FFFF00"/>
                </a:solidFill>
              </a:rPr>
              <a:t>Correct Result?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4C085D-C44F-4522-9998-D5F28E617DF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960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D064E-2B41-8D45-A5FE-6A0CCAF23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Relation to Safe Parallelism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7AE435-92F1-BC47-872F-1D1350F8A4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800"/>
              <a:t>Anti-Aliasing Rules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0BA7E9-6C4D-4144-84E5-9141F822E8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Must not pass a (writable) global as a by-reference parameter</a:t>
            </a:r>
          </a:p>
          <a:p>
            <a:r>
              <a:rPr lang="en-US"/>
              <a:t>Must not pass same object twice as a by-reference parameter, if either provides read/write access</a:t>
            </a:r>
          </a:p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E53839D-5D47-0047-BD4A-0621DC818E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1800"/>
              <a:t>Pointer Ownership Rules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DB1E92B-02F7-4C44-A406-87C71F4361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One or more pointers giving read-only access, and no writers</a:t>
            </a:r>
          </a:p>
          <a:p>
            <a:r>
              <a:rPr lang="en-US"/>
              <a:t>Exactly one pointer giving read-write access, and no readers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D34CD07-6EAC-CF4F-B2C8-D7105411A4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1800"/>
              <a:t>Data-Race Prevention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2D2F21B-2FF6-0E40-9F0E-5A242B0D0D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One or more threads having read-only access and no writers</a:t>
            </a:r>
          </a:p>
          <a:p>
            <a:r>
              <a:rPr lang="en-US"/>
              <a:t>Exactly one thread having read-write access, and no readers</a:t>
            </a:r>
          </a:p>
        </p:txBody>
      </p:sp>
    </p:spTree>
    <p:extLst>
      <p:ext uri="{BB962C8B-B14F-4D97-AF65-F5344CB8AC3E}">
        <p14:creationId xmlns:p14="http://schemas.microsoft.com/office/powerpoint/2010/main" val="33411352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993CD-9EFD-CC48-9238-102B7E599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Provably Safe Pointers are Practical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613FC2-B265-5C4C-806D-81316D4F15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97593" y="2982943"/>
            <a:ext cx="2210379" cy="1995055"/>
          </a:xfrm>
        </p:spPr>
        <p:txBody>
          <a:bodyPr/>
          <a:lstStyle/>
          <a:p>
            <a:r>
              <a:rPr lang="en-US" i="1">
                <a:solidFill>
                  <a:srgbClr val="00B0F1"/>
                </a:solidFill>
              </a:rPr>
              <a:t>Pointer-based structures </a:t>
            </a:r>
            <a:r>
              <a:rPr lang="en-US"/>
              <a:t>are more important as critical systems grow in </a:t>
            </a:r>
            <a:r>
              <a:rPr lang="en-US" i="1"/>
              <a:t>complexity</a:t>
            </a:r>
            <a:r>
              <a:rPr lang="en-US"/>
              <a:t> and </a:t>
            </a:r>
            <a:r>
              <a:rPr lang="en-US" i="1"/>
              <a:t>dynamism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540BA0-31A5-6448-89D0-F95D71DF37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11757" y="2843797"/>
            <a:ext cx="2643807" cy="1995055"/>
          </a:xfrm>
        </p:spPr>
        <p:txBody>
          <a:bodyPr/>
          <a:lstStyle/>
          <a:p>
            <a:r>
              <a:rPr lang="en-US" i="1">
                <a:solidFill>
                  <a:srgbClr val="00B0F1"/>
                </a:solidFill>
              </a:rPr>
              <a:t>Pointer Ownership</a:t>
            </a:r>
            <a:r>
              <a:rPr lang="en-US">
                <a:solidFill>
                  <a:srgbClr val="00B0F1"/>
                </a:solidFill>
              </a:rPr>
              <a:t> </a:t>
            </a:r>
            <a:r>
              <a:rPr lang="en-US"/>
              <a:t>provides sound, understandable, and safe alternative to Separation Logic for verifiable industrial use of pointers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05C5B1-0D1C-E24C-8704-5C8EF8FB094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9735" y="2863675"/>
            <a:ext cx="2210379" cy="1995055"/>
          </a:xfrm>
        </p:spPr>
        <p:txBody>
          <a:bodyPr/>
          <a:lstStyle/>
          <a:p>
            <a:r>
              <a:rPr lang="en-US" i="1">
                <a:solidFill>
                  <a:srgbClr val="00B0F1"/>
                </a:solidFill>
              </a:rPr>
              <a:t>Parallelism</a:t>
            </a:r>
            <a:r>
              <a:rPr lang="en-US">
                <a:solidFill>
                  <a:srgbClr val="00B0F1"/>
                </a:solidFill>
              </a:rPr>
              <a:t> </a:t>
            </a:r>
            <a:r>
              <a:rPr lang="en-US" i="1">
                <a:solidFill>
                  <a:srgbClr val="00B0F1"/>
                </a:solidFill>
              </a:rPr>
              <a:t>safety checks </a:t>
            </a:r>
            <a:r>
              <a:rPr lang="en-US"/>
              <a:t>are natural extension of </a:t>
            </a:r>
            <a:r>
              <a:rPr lang="en-US" i="1"/>
              <a:t>anti-aliasing</a:t>
            </a:r>
            <a:r>
              <a:rPr lang="en-US"/>
              <a:t> and </a:t>
            </a:r>
            <a:r>
              <a:rPr lang="en-US" i="1"/>
              <a:t>ownership checks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42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31E61-DE43-F84F-8948-031ECC3C6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915779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ECB59-507C-DB41-BB99-0FA6E0257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the SPARK 2014 Language?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43E1D9-5412-EC48-BB67-2BA9E37B85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tx1"/>
                </a:solidFill>
              </a:rPr>
              <a:t>SPARK 2014 </a:t>
            </a:r>
            <a:r>
              <a:rPr lang="en-US"/>
              <a:t>is a </a:t>
            </a:r>
            <a:r>
              <a:rPr lang="en-US" i="1"/>
              <a:t>multiparadigm</a:t>
            </a:r>
            <a:r>
              <a:rPr lang="en-US"/>
              <a:t> (OO, FP, RT, MP) </a:t>
            </a:r>
            <a:r>
              <a:rPr lang="en-US" b="1" i="1">
                <a:solidFill>
                  <a:schemeClr val="bg1"/>
                </a:solidFill>
              </a:rPr>
              <a:t>programming</a:t>
            </a:r>
            <a:r>
              <a:rPr lang="en-US"/>
              <a:t> and </a:t>
            </a:r>
            <a:r>
              <a:rPr lang="en-US" b="1" i="1">
                <a:solidFill>
                  <a:schemeClr val="bg1"/>
                </a:solidFill>
              </a:rPr>
              <a:t>specification</a:t>
            </a:r>
            <a:r>
              <a:rPr lang="en-US"/>
              <a:t> language designed for formal verification using deductive proof.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tx1"/>
                </a:solidFill>
              </a:rPr>
              <a:t>SPARK 2014 </a:t>
            </a:r>
            <a:r>
              <a:rPr lang="en-US"/>
              <a:t>provides a </a:t>
            </a:r>
            <a:r>
              <a:rPr lang="en-US" i="1"/>
              <a:t>subset</a:t>
            </a:r>
            <a:r>
              <a:rPr lang="en-US"/>
              <a:t> of Ada 2012 run-time semantics, with additional design-time formalisms to support </a:t>
            </a:r>
            <a:r>
              <a:rPr lang="en-US" b="1" i="1">
                <a:solidFill>
                  <a:schemeClr val="bg1"/>
                </a:solidFill>
              </a:rPr>
              <a:t>information flow analysis </a:t>
            </a:r>
            <a:r>
              <a:rPr lang="en-US"/>
              <a:t>and</a:t>
            </a:r>
            <a:r>
              <a:rPr lang="en-US" i="1"/>
              <a:t> </a:t>
            </a:r>
            <a:r>
              <a:rPr lang="en-US" b="1" i="1">
                <a:solidFill>
                  <a:schemeClr val="bg1"/>
                </a:solidFill>
              </a:rPr>
              <a:t>proof</a:t>
            </a:r>
            <a:r>
              <a:rPr lang="en-US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>
                <a:solidFill>
                  <a:schemeClr val="tx1"/>
                </a:solidFill>
              </a:rPr>
              <a:t>SPARK</a:t>
            </a:r>
            <a:r>
              <a:rPr lang="en-US"/>
              <a:t> is supported by a set of </a:t>
            </a:r>
            <a:r>
              <a:rPr lang="en-US" i="1">
                <a:solidFill>
                  <a:schemeClr val="bg1"/>
                </a:solidFill>
              </a:rPr>
              <a:t>commercial tools </a:t>
            </a:r>
            <a:r>
              <a:rPr lang="en-US"/>
              <a:t>and has been used to </a:t>
            </a:r>
            <a:r>
              <a:rPr lang="en-US" b="1" i="1">
                <a:solidFill>
                  <a:schemeClr val="bg1"/>
                </a:solidFill>
              </a:rPr>
              <a:t>formally</a:t>
            </a:r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b="1" i="1">
                <a:solidFill>
                  <a:schemeClr val="bg1"/>
                </a:solidFill>
              </a:rPr>
              <a:t>verify</a:t>
            </a:r>
            <a:r>
              <a:rPr lang="en-US" b="1">
                <a:solidFill>
                  <a:schemeClr val="bg1"/>
                </a:solidFill>
              </a:rPr>
              <a:t> </a:t>
            </a:r>
            <a:r>
              <a:rPr lang="en-US" b="1" i="1">
                <a:solidFill>
                  <a:schemeClr val="bg1"/>
                </a:solidFill>
              </a:rPr>
              <a:t>large real-time systems</a:t>
            </a:r>
            <a:r>
              <a:rPr lang="en-US" b="1" i="1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Main </a:t>
            </a:r>
            <a:r>
              <a:rPr lang="en-US" b="1" i="1">
                <a:solidFill>
                  <a:schemeClr val="tx1"/>
                </a:solidFill>
              </a:rPr>
              <a:t>SPARK restrictions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/>
              <a:t>relative to Ada 2012: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0" i="1"/>
              <a:t>No exception handlers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0" i="1"/>
              <a:t>No (re-assignable) pointers – </a:t>
            </a:r>
            <a:r>
              <a:rPr lang="en-US" i="1"/>
              <a:t>topic of this talk</a:t>
            </a:r>
          </a:p>
        </p:txBody>
      </p:sp>
    </p:spTree>
    <p:extLst>
      <p:ext uri="{BB962C8B-B14F-4D97-AF65-F5344CB8AC3E}">
        <p14:creationId xmlns:p14="http://schemas.microsoft.com/office/powerpoint/2010/main" val="3985123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D7F52-294C-D54F-9377-D8119267B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SPARK 2014 – Commercial Tools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F3450-C826-174F-AB50-D63DDF07CE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37424" y="1930400"/>
            <a:ext cx="11054576" cy="3884613"/>
          </a:xfrm>
        </p:spPr>
        <p:txBody>
          <a:bodyPr/>
          <a:lstStyle/>
          <a:p>
            <a:pPr marL="342900" lvl="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/>
              <a:t>SPARK code can be combined with Ada, C, C++ code</a:t>
            </a:r>
          </a:p>
          <a:p>
            <a:pPr marL="342900" lvl="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/>
              <a:t>SPARK code is marked specially to indicate where extra checking should be performed (at unit/subprogram level)</a:t>
            </a:r>
          </a:p>
          <a:p>
            <a:pPr marL="342900" lvl="0" indent="-3429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i="1" dirty="0"/>
              <a:t>GNAT compiler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0" dirty="0"/>
              <a:t>compiles Ada, SPARK, C, and C++ code, including contracts and “ghost” code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0" dirty="0"/>
              <a:t>checks SPARK legality rules where SPARK mode is specified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i="1" dirty="0" err="1"/>
              <a:t>GNATprove</a:t>
            </a:r>
            <a:r>
              <a:rPr lang="en-US" i="1" dirty="0"/>
              <a:t> formal verification tool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0" dirty="0"/>
              <a:t>checks SPARK verification rules by flow analysis and proof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0" dirty="0"/>
              <a:t>reports useful information on failed proofs (code paths, counterexamples)</a:t>
            </a:r>
            <a:endParaRPr lang="en-US" dirty="0"/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i="1" dirty="0"/>
              <a:t>IDEs (GPS/</a:t>
            </a:r>
            <a:r>
              <a:rPr lang="en-US" i="1" dirty="0" err="1"/>
              <a:t>GNATbench</a:t>
            </a:r>
            <a:r>
              <a:rPr lang="en-US" i="1" dirty="0"/>
              <a:t>) integrate all tools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94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Existing Goals for SPARK Formal Verification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8430829"/>
              </p:ext>
            </p:extLst>
          </p:nvPr>
        </p:nvGraphicFramePr>
        <p:xfrm>
          <a:off x="838200" y="3181985"/>
          <a:ext cx="10515600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Implicit specifications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User</a:t>
                      </a:r>
                      <a:r>
                        <a:rPr lang="en-US" sz="2800" baseline="0"/>
                        <a:t> defined specifications</a:t>
                      </a:r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800"/>
                        <a:t>No reads of uninitialized data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endParaRPr lang="en-US" sz="2800"/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800"/>
                        <a:t>No</a:t>
                      </a:r>
                      <a:r>
                        <a:rPr lang="en-US" sz="2800" baseline="0"/>
                        <a:t> run-time errors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endParaRPr lang="en-US" sz="2800" baseline="0"/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800" baseline="0"/>
                        <a:t>No deadlocks, no data races</a:t>
                      </a:r>
                    </a:p>
                    <a:p>
                      <a:pPr algn="l"/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800"/>
                        <a:t>Information Flow and Data Dependences as expected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800"/>
                        <a:t>Function</a:t>
                      </a:r>
                      <a:r>
                        <a:rPr lang="en-US" sz="2800" baseline="0"/>
                        <a:t>al contracts obeyed (pre/post/invariant)</a:t>
                      </a:r>
                    </a:p>
                    <a:p>
                      <a:pPr marL="457200" indent="-4572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2800" baseline="0"/>
                        <a:t>API/Integration contracts obeyed (pre, predicates)</a:t>
                      </a:r>
                      <a:endParaRPr lang="en-US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43219" y="2026920"/>
            <a:ext cx="6729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/>
              <a:t>Verify that code implements the specification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F4D9D-0C89-459E-AE1B-869D2C31D9B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48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err="1"/>
              <a:t>Formal</a:t>
            </a:r>
            <a:r>
              <a:rPr lang="fr-FR" b="1"/>
              <a:t> </a:t>
            </a:r>
            <a:r>
              <a:rPr lang="fr-FR" b="1" err="1"/>
              <a:t>Verification</a:t>
            </a:r>
            <a:r>
              <a:rPr lang="fr-FR" b="1"/>
              <a:t> in SPARK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925542"/>
            <a:ext cx="1769672" cy="1769672"/>
          </a:xfrm>
          <a:prstGeom prst="rect">
            <a:avLst/>
          </a:prstGeom>
        </p:spPr>
      </p:pic>
      <p:cxnSp>
        <p:nvCxnSpPr>
          <p:cNvPr id="5" name="Connecteur droit 4"/>
          <p:cNvCxnSpPr/>
          <p:nvPr/>
        </p:nvCxnSpPr>
        <p:spPr>
          <a:xfrm flipV="1">
            <a:off x="2708040" y="2602479"/>
            <a:ext cx="3235560" cy="758592"/>
          </a:xfrm>
          <a:prstGeom prst="line">
            <a:avLst/>
          </a:prstGeom>
          <a:ln w="254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2654875" y="4551747"/>
            <a:ext cx="3209445" cy="1063295"/>
          </a:xfrm>
          <a:prstGeom prst="line">
            <a:avLst/>
          </a:prstGeom>
          <a:ln w="254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1704603"/>
            <a:ext cx="1936307" cy="1936307"/>
          </a:xfrm>
          <a:prstGeom prst="rect">
            <a:avLst/>
          </a:prstGeom>
        </p:spPr>
      </p:pic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4452731" y="3442394"/>
            <a:ext cx="7394712" cy="589896"/>
          </a:xfrm>
        </p:spPr>
        <p:txBody>
          <a:bodyPr>
            <a:normAutofit fontScale="925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Program </a:t>
            </a:r>
            <a:r>
              <a:rPr lang="fr-FR" err="1"/>
              <a:t>Dependence</a:t>
            </a:r>
            <a:r>
              <a:rPr lang="fr-FR"/>
              <a:t> Graph (PDG) =&gt; Flow Analysis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209035" y="4880762"/>
            <a:ext cx="20297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/>
              <a:t>∃x. P(x) ⟹   </a:t>
            </a:r>
          </a:p>
          <a:p>
            <a:r>
              <a:rPr lang="fr-FR" sz="2800" b="1"/>
              <a:t>¬∀x. ¬ P(x)</a:t>
            </a: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5224321" y="5927182"/>
            <a:ext cx="6623122" cy="58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fr-FR" err="1"/>
              <a:t>Verification</a:t>
            </a:r>
            <a:r>
              <a:rPr lang="fr-FR"/>
              <a:t> Conditions (VC) =&gt; SMT Solvers </a:t>
            </a: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8596955" y="1787526"/>
            <a:ext cx="3513529" cy="1517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fr-FR" sz="2000" i="1" u="sng" err="1"/>
              <a:t>Properties Proved</a:t>
            </a:r>
            <a:endParaRPr lang="fr-FR" sz="2000" i="1" u="sng"/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fr-FR" sz="2000"/>
              <a:t>Correct </a:t>
            </a:r>
            <a:r>
              <a:rPr lang="fr-FR" sz="2000" err="1"/>
              <a:t>initialization</a:t>
            </a:r>
            <a:endParaRPr lang="fr-FR" sz="2000"/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fr-FR" sz="2000"/>
              <a:t>Correct data </a:t>
            </a:r>
            <a:r>
              <a:rPr lang="fr-FR" sz="2000" err="1"/>
              <a:t>dependencies</a:t>
            </a:r>
            <a:endParaRPr lang="fr-FR" sz="2000"/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fr-FR" sz="2000" err="1"/>
              <a:t>Safe</a:t>
            </a:r>
            <a:r>
              <a:rPr lang="fr-FR" sz="2000"/>
              <a:t> concurrent </a:t>
            </a:r>
            <a:r>
              <a:rPr lang="fr-FR" sz="2000" err="1"/>
              <a:t>access</a:t>
            </a:r>
            <a:endParaRPr lang="fr-FR" sz="2000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8596955" y="4441009"/>
            <a:ext cx="3513529" cy="1517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fr-FR" sz="2000" i="1" u="sng" err="1"/>
              <a:t>Properties Proved</a:t>
            </a:r>
            <a:endParaRPr lang="fr-FR" sz="2000" i="1" u="sng"/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fr-FR" sz="2000"/>
              <a:t>Absence of </a:t>
            </a:r>
            <a:r>
              <a:rPr lang="fr-FR" sz="2000" err="1"/>
              <a:t>run</a:t>
            </a:r>
            <a:r>
              <a:rPr lang="fr-FR" sz="2000"/>
              <a:t>-time </a:t>
            </a:r>
            <a:r>
              <a:rPr lang="fr-FR" sz="2000" err="1"/>
              <a:t>errors</a:t>
            </a:r>
            <a:endParaRPr lang="fr-FR" sz="2000"/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fr-FR" sz="2000" err="1"/>
              <a:t>Functional</a:t>
            </a:r>
            <a:r>
              <a:rPr lang="fr-FR" sz="2000"/>
              <a:t> </a:t>
            </a:r>
            <a:r>
              <a:rPr lang="fr-FR" sz="2000" err="1"/>
              <a:t>contracts</a:t>
            </a:r>
            <a:r>
              <a:rPr lang="fr-FR" sz="2000"/>
              <a:t> </a:t>
            </a:r>
            <a:r>
              <a:rPr lang="fr-FR" sz="2000" err="1"/>
              <a:t>proved</a:t>
            </a:r>
            <a:endParaRPr lang="fr-FR" sz="2000"/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fr-FR" sz="2000" err="1"/>
              <a:t>Safety</a:t>
            </a:r>
            <a:r>
              <a:rPr lang="fr-FR" sz="2000"/>
              <a:t>/</a:t>
            </a:r>
            <a:r>
              <a:rPr lang="fr-FR" sz="2000" err="1"/>
              <a:t>security</a:t>
            </a:r>
            <a:r>
              <a:rPr lang="fr-FR" sz="2000"/>
              <a:t> </a:t>
            </a:r>
            <a:r>
              <a:rPr lang="fr-FR" sz="2000" err="1"/>
              <a:t>properties</a:t>
            </a:r>
            <a:endParaRPr lang="fr-FR" sz="200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C81B552-60DD-434E-BE7E-CE45FD75214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4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4C3B5-8A53-454E-8CAC-D986C4A17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SPARK 2014 Methodology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E2A0D6-F166-BF40-9D50-4E0E4A2208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37424" y="1930400"/>
            <a:ext cx="10729898" cy="388461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/>
              <a:t>Progressive adoption </a:t>
            </a:r>
            <a:r>
              <a:rPr lang="en-US"/>
              <a:t>with incremental benefits relative to effort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SPARK can be used as: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0">
                <a:solidFill>
                  <a:schemeClr val="bg1"/>
                </a:solidFill>
              </a:rPr>
              <a:t>Main programming language (green field); or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0">
                <a:solidFill>
                  <a:schemeClr val="bg1"/>
                </a:solidFill>
              </a:rPr>
              <a:t>Re-implementing/kernelizing most critical part of codebase originally in, e.g., C, C++, or Ada (brown field)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Useful to think in terms of levels: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0"/>
              <a:t>Stone level 	–   coding standard checking for language subset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0"/>
              <a:t>Bronze level	–   initialization and correct data flow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0"/>
              <a:t>Silver level 	–   absence of run-time errors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0"/>
              <a:t>Gold level 	–   proof of key integrity properties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0"/>
              <a:t>Platinum level	–   proof of functional correctness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71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err="1"/>
              <a:t>Formal</a:t>
            </a:r>
            <a:r>
              <a:rPr lang="fr-FR" b="1"/>
              <a:t> </a:t>
            </a:r>
            <a:r>
              <a:rPr lang="fr-FR" b="1" err="1"/>
              <a:t>verification</a:t>
            </a:r>
            <a:r>
              <a:rPr lang="fr-FR" b="1"/>
              <a:t> </a:t>
            </a:r>
            <a:r>
              <a:rPr lang="fr-FR" b="1" err="1"/>
              <a:t>level goal</a:t>
            </a:r>
            <a:endParaRPr lang="fr-FR" b="1"/>
          </a:p>
        </p:txBody>
      </p:sp>
      <p:sp>
        <p:nvSpPr>
          <p:cNvPr id="4" name="Ellipse 3"/>
          <p:cNvSpPr>
            <a:spLocks noChangeAspect="1"/>
          </p:cNvSpPr>
          <p:nvPr/>
        </p:nvSpPr>
        <p:spPr>
          <a:xfrm>
            <a:off x="9197685" y="5354411"/>
            <a:ext cx="1080000" cy="1080000"/>
          </a:xfrm>
          <a:prstGeom prst="ellipse">
            <a:avLst/>
          </a:prstGeom>
          <a:solidFill>
            <a:srgbClr val="FFD5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/>
          <p:cNvSpPr>
            <a:spLocks noChangeAspect="1"/>
          </p:cNvSpPr>
          <p:nvPr/>
        </p:nvSpPr>
        <p:spPr>
          <a:xfrm>
            <a:off x="7143159" y="4235000"/>
            <a:ext cx="2160000" cy="2160000"/>
          </a:xfrm>
          <a:prstGeom prst="ellipse">
            <a:avLst/>
          </a:prstGeom>
          <a:solidFill>
            <a:schemeClr val="bg2">
              <a:lumMod val="75000"/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>
            <a:spLocks noChangeAspect="1"/>
          </p:cNvSpPr>
          <p:nvPr/>
        </p:nvSpPr>
        <p:spPr>
          <a:xfrm>
            <a:off x="3950818" y="3155000"/>
            <a:ext cx="3240000" cy="3240000"/>
          </a:xfrm>
          <a:prstGeom prst="ellipse">
            <a:avLst/>
          </a:prstGeom>
          <a:solidFill>
            <a:schemeClr val="accent4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9089985" y="5520563"/>
            <a:ext cx="1295400" cy="559766"/>
          </a:xfrm>
        </p:spPr>
        <p:txBody>
          <a:bodyPr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/>
              <a:t>Gold</a:t>
            </a: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7045373" y="4659401"/>
            <a:ext cx="2425004" cy="9018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fr-FR" sz="6600" err="1"/>
              <a:t>Silver</a:t>
            </a:r>
            <a:endParaRPr lang="fr-FR" sz="660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3985533" y="4080576"/>
            <a:ext cx="3170569" cy="13888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fr-FR" sz="8000"/>
              <a:t>Bronze</a:t>
            </a: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1515717" y="1336907"/>
            <a:ext cx="2068132" cy="1517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fr-FR" err="1"/>
              <a:t>Enforcing a strong</a:t>
            </a:r>
            <a:r>
              <a:rPr lang="fr-FR"/>
              <a:t> </a:t>
            </a:r>
            <a:r>
              <a:rPr lang="fr-FR" err="1"/>
              <a:t>coding</a:t>
            </a:r>
            <a:r>
              <a:rPr lang="fr-FR"/>
              <a:t> standard</a:t>
            </a: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4640316" y="1324133"/>
            <a:ext cx="3077832" cy="19728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fr-FR"/>
              <a:t>Correct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fr-FR" err="1"/>
              <a:t>initialization</a:t>
            </a:r>
            <a:endParaRPr lang="fr-FR"/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fr-FR"/>
              <a:t>and data </a:t>
            </a:r>
            <a:r>
              <a:rPr lang="fr-FR" err="1"/>
              <a:t>dependencies</a:t>
            </a:r>
            <a:endParaRPr lang="fr-FR"/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7235620" y="3257818"/>
            <a:ext cx="2471810" cy="1517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fr-FR"/>
              <a:t>Absence of </a:t>
            </a:r>
            <a:r>
              <a:rPr lang="fr-FR" err="1"/>
              <a:t>run</a:t>
            </a:r>
            <a:r>
              <a:rPr lang="fr-FR"/>
              <a:t>-time </a:t>
            </a:r>
            <a:r>
              <a:rPr lang="fr-FR" err="1"/>
              <a:t>errors</a:t>
            </a:r>
            <a:endParaRPr lang="fr-FR"/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9282465" y="3905990"/>
            <a:ext cx="3082540" cy="1517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fr-FR" sz="2400" err="1"/>
              <a:t>Safety</a:t>
            </a:r>
            <a:r>
              <a:rPr lang="fr-FR" sz="2400"/>
              <a:t> and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fr-FR" sz="2400" err="1"/>
              <a:t>security</a:t>
            </a:r>
            <a:r>
              <a:rPr lang="fr-FR" sz="240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fr-FR" sz="2400" err="1"/>
              <a:t>properties</a:t>
            </a:r>
            <a:endParaRPr lang="fr-FR" sz="2400"/>
          </a:p>
        </p:txBody>
      </p:sp>
      <p:sp>
        <p:nvSpPr>
          <p:cNvPr id="16" name="Ellipse 15"/>
          <p:cNvSpPr>
            <a:spLocks noChangeAspect="1"/>
          </p:cNvSpPr>
          <p:nvPr/>
        </p:nvSpPr>
        <p:spPr>
          <a:xfrm>
            <a:off x="710818" y="3155000"/>
            <a:ext cx="3240000" cy="3240000"/>
          </a:xfrm>
          <a:prstGeom prst="ellipse">
            <a:avLst/>
          </a:prstGeom>
          <a:solidFill>
            <a:schemeClr val="accent4">
              <a:lumMod val="50000"/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528438" y="4070006"/>
            <a:ext cx="3604760" cy="14800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fr-FR" sz="8000"/>
              <a:t>Stone</a:t>
            </a:r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8640726" y="752331"/>
            <a:ext cx="2547227" cy="102749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fr-FR" err="1"/>
              <a:t>circle</a:t>
            </a:r>
            <a:r>
              <a:rPr lang="fr-FR"/>
              <a:t> size = </a:t>
            </a:r>
            <a:r>
              <a:rPr lang="fr-FR" err="1"/>
              <a:t>amount</a:t>
            </a:r>
            <a:r>
              <a:rPr lang="fr-FR"/>
              <a:t> of code</a:t>
            </a:r>
          </a:p>
        </p:txBody>
      </p:sp>
      <p:sp>
        <p:nvSpPr>
          <p:cNvPr id="18" name="Ellipse 3">
            <a:extLst>
              <a:ext uri="{FF2B5EF4-FFF2-40B4-BE49-F238E27FC236}">
                <a16:creationId xmlns:a16="http://schemas.microsoft.com/office/drawing/2014/main" id="{F2D48E33-ED13-684E-9E5D-81046895F302}"/>
              </a:ext>
            </a:extLst>
          </p:cNvPr>
          <p:cNvSpPr>
            <a:spLocks noChangeAspect="1"/>
          </p:cNvSpPr>
          <p:nvPr/>
        </p:nvSpPr>
        <p:spPr>
          <a:xfrm>
            <a:off x="10269305" y="5583073"/>
            <a:ext cx="775334" cy="775334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48621030-F109-E049-B445-DDEB3B598A06}"/>
              </a:ext>
            </a:extLst>
          </p:cNvPr>
          <p:cNvSpPr txBox="1">
            <a:spLocks/>
          </p:cNvSpPr>
          <p:nvPr/>
        </p:nvSpPr>
        <p:spPr>
          <a:xfrm>
            <a:off x="10269305" y="5749224"/>
            <a:ext cx="775334" cy="479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fr-FR" sz="3600"/>
              <a:t>Pt</a:t>
            </a:r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DFB356C3-B1DA-CF49-BE0B-7AD55C23B739}"/>
              </a:ext>
            </a:extLst>
          </p:cNvPr>
          <p:cNvSpPr txBox="1">
            <a:spLocks/>
          </p:cNvSpPr>
          <p:nvPr/>
        </p:nvSpPr>
        <p:spPr>
          <a:xfrm>
            <a:off x="10876292" y="4838857"/>
            <a:ext cx="1520548" cy="1517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fr-FR" sz="2000" err="1"/>
              <a:t>Full Functional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fr-FR" sz="2000" err="1"/>
              <a:t>Correctness</a:t>
            </a:r>
            <a:endParaRPr lang="fr-FR" sz="200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427CDF-F20A-4A0D-8D8E-5DFF860770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980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err="1"/>
              <a:t>Examples</a:t>
            </a:r>
            <a:r>
              <a:rPr lang="fr-FR" b="1"/>
              <a:t> of </a:t>
            </a:r>
            <a:r>
              <a:rPr lang="fr-FR" b="1" err="1"/>
              <a:t>industrial</a:t>
            </a:r>
            <a:r>
              <a:rPr lang="fr-FR" b="1"/>
              <a:t> practice </a:t>
            </a:r>
            <a:r>
              <a:rPr lang="fr-FR" b="1" err="1"/>
              <a:t>with</a:t>
            </a:r>
            <a:r>
              <a:rPr lang="fr-FR" b="1"/>
              <a:t> SPARK</a:t>
            </a: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6165971"/>
              </p:ext>
            </p:extLst>
          </p:nvPr>
        </p:nvGraphicFramePr>
        <p:xfrm>
          <a:off x="1673086" y="1690688"/>
          <a:ext cx="8412480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  <a:p>
                      <a:endParaRPr lang="fr-FR"/>
                    </a:p>
                    <a:p>
                      <a:endParaRPr lang="fr-FR"/>
                    </a:p>
                    <a:p>
                      <a:endParaRPr lang="fr-FR"/>
                    </a:p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i="1"/>
                        <a:t>Certification Standard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/>
                        <a:t>DO-178,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/>
                        <a:t>DEFSTAN 00-55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CAP670 SW01 </a:t>
                      </a:r>
                    </a:p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Common </a:t>
                      </a:r>
                      <a:r>
                        <a:rPr lang="fr-FR" err="1"/>
                        <a:t>Criteria</a:t>
                      </a:r>
                      <a:endParaRPr lang="fr-FR"/>
                    </a:p>
                    <a:p>
                      <a:pPr algn="ctr"/>
                      <a:r>
                        <a:rPr lang="fr-FR"/>
                        <a:t>GCHQ Standards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i="1"/>
                        <a:t>Certification </a:t>
                      </a:r>
                      <a:r>
                        <a:rPr lang="fr-FR" i="1" err="1"/>
                        <a:t>level</a:t>
                      </a:r>
                      <a:endParaRPr lang="fr-FR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/>
                        <a:t>DO-178 </a:t>
                      </a:r>
                      <a:r>
                        <a:rPr lang="fr-FR" err="1"/>
                        <a:t>level</a:t>
                      </a:r>
                      <a:r>
                        <a:rPr lang="fr-FR"/>
                        <a:t> A,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/>
                        <a:t>DEFSTAN SIL4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/>
                        <a:t>NSA Type 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/>
                        <a:t>Secret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i="1" err="1"/>
                        <a:t>Typical</a:t>
                      </a:r>
                      <a:r>
                        <a:rPr lang="fr-FR" i="1"/>
                        <a:t> </a:t>
                      </a:r>
                      <a:r>
                        <a:rPr lang="fr-FR" i="1" err="1"/>
                        <a:t>analysis</a:t>
                      </a:r>
                      <a:r>
                        <a:rPr lang="fr-FR" i="1"/>
                        <a:t> </a:t>
                      </a:r>
                      <a:r>
                        <a:rPr lang="fr-FR" i="1" err="1"/>
                        <a:t>level</a:t>
                      </a:r>
                      <a:endParaRPr lang="fr-FR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Bronze/</a:t>
                      </a:r>
                      <a:r>
                        <a:rPr lang="fr-FR" err="1"/>
                        <a:t>Silver</a:t>
                      </a:r>
                      <a:r>
                        <a:rPr lang="fr-FR"/>
                        <a:t>/Gold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err="1"/>
                        <a:t>Silver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err="1"/>
                        <a:t>Silver</a:t>
                      </a:r>
                      <a:r>
                        <a:rPr lang="fr-FR"/>
                        <a:t>/Gold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i="1" err="1"/>
                        <a:t>Example</a:t>
                      </a:r>
                      <a:r>
                        <a:rPr lang="fr-FR" i="1"/>
                        <a:t> </a:t>
                      </a:r>
                      <a:r>
                        <a:rPr lang="fr-FR" i="1" err="1"/>
                        <a:t>projects</a:t>
                      </a:r>
                      <a:endParaRPr lang="fr-FR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err="1"/>
                        <a:t>Typhoon</a:t>
                      </a:r>
                      <a:r>
                        <a:rPr lang="fr-FR"/>
                        <a:t>, SHOLIS, C130J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err="1"/>
                        <a:t>iFACTS</a:t>
                      </a:r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err="1"/>
                        <a:t>Turnstile</a:t>
                      </a:r>
                      <a:r>
                        <a:rPr lang="fr-FR"/>
                        <a:t>,</a:t>
                      </a:r>
                      <a:r>
                        <a:rPr lang="fr-FR" baseline="0"/>
                        <a:t> </a:t>
                      </a:r>
                      <a:r>
                        <a:rPr lang="fr-FR" baseline="0" err="1"/>
                        <a:t>Muen</a:t>
                      </a:r>
                      <a:r>
                        <a:rPr lang="fr-FR" baseline="0"/>
                        <a:t>,</a:t>
                      </a:r>
                    </a:p>
                    <a:p>
                      <a:pPr algn="ctr"/>
                      <a:r>
                        <a:rPr lang="fr-FR"/>
                        <a:t>MLW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i="1" err="1"/>
                        <a:t>Example</a:t>
                      </a:r>
                      <a:r>
                        <a:rPr lang="fr-FR" i="1" baseline="0"/>
                        <a:t> </a:t>
                      </a:r>
                      <a:r>
                        <a:rPr lang="fr-FR" i="1" baseline="0" err="1"/>
                        <a:t>customers</a:t>
                      </a:r>
                      <a:endParaRPr lang="fr-FR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/>
                        <a:t>Rolls-Royce, Lockheed Martin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/>
                        <a:t>NATS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Rockwell</a:t>
                      </a:r>
                      <a:r>
                        <a:rPr lang="fr-FR" baseline="0" dirty="0"/>
                        <a:t> Collins, </a:t>
                      </a:r>
                      <a:r>
                        <a:rPr lang="fr-FR" baseline="0" dirty="0" err="1"/>
                        <a:t>Secunet</a:t>
                      </a:r>
                      <a:r>
                        <a:rPr lang="fr-FR" baseline="0" dirty="0"/>
                        <a:t>, MBDA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232" y="1931141"/>
            <a:ext cx="999967" cy="99996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0850" y="1871088"/>
            <a:ext cx="1120072" cy="112007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8138" y="1823533"/>
            <a:ext cx="1167627" cy="116762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E4BF75-37AE-4BAC-8157-508E00309F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78623"/>
      </p:ext>
    </p:extLst>
  </p:cSld>
  <p:clrMapOvr>
    <a:masterClrMapping/>
  </p:clrMapOvr>
</p:sld>
</file>

<file path=ppt/theme/theme1.xml><?xml version="1.0" encoding="utf-8"?>
<a:theme xmlns:a="http://schemas.openxmlformats.org/drawingml/2006/main" name="TechDays2016-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Days2016-template" id="{B8D6E7DC-9C54-C740-8C2A-E4E90649AF7B}" vid="{6EFF260E-A98E-D549-8878-6B082885A2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TechDays2016-template.potx</Template>
  <TotalTime>10142</TotalTime>
  <Words>2482</Words>
  <Application>Microsoft Office PowerPoint</Application>
  <PresentationFormat>Widescreen</PresentationFormat>
  <Paragraphs>354</Paragraphs>
  <Slides>27</Slides>
  <Notes>10</Notes>
  <HiddenSlides>6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Verdana</vt:lpstr>
      <vt:lpstr>Wingdings</vt:lpstr>
      <vt:lpstr>TechDays2016-template</vt:lpstr>
      <vt:lpstr>Provably Safe Pointers for a Parallel World</vt:lpstr>
      <vt:lpstr>Why Try to Verify Use of Pointers?</vt:lpstr>
      <vt:lpstr>What is the SPARK 2014 Language?</vt:lpstr>
      <vt:lpstr>SPARK 2014 – Commercial Tools</vt:lpstr>
      <vt:lpstr>Existing Goals for SPARK Formal Verification</vt:lpstr>
      <vt:lpstr>Formal Verification in SPARK</vt:lpstr>
      <vt:lpstr>SPARK 2014 Methodology</vt:lpstr>
      <vt:lpstr>Formal verification level goal</vt:lpstr>
      <vt:lpstr>Examples of industrial practice with SPARK</vt:lpstr>
      <vt:lpstr>Goals for Pointer Safety in a Parallel World</vt:lpstr>
      <vt:lpstr>Pointer “Ownership-based” Approach</vt:lpstr>
      <vt:lpstr>Challenges with Pointer Ownership Model</vt:lpstr>
      <vt:lpstr>Aside:  “Reference” vs. “Pointer”</vt:lpstr>
      <vt:lpstr>More challenges: Walking a tree when Pointers are “owning”</vt:lpstr>
      <vt:lpstr>Final Challenge: Define ownership-based pointer feature as subset of existing language</vt:lpstr>
      <vt:lpstr>Vocabulary for operations on pointers</vt:lpstr>
      <vt:lpstr>Rules for operations on pointers =&gt; preserve concurrent reader, exclusive writer (CREW) model</vt:lpstr>
      <vt:lpstr>Rules for operations on pointers</vt:lpstr>
      <vt:lpstr>PowerPoint Presentation</vt:lpstr>
      <vt:lpstr>Vocabulary for ownership-based pointers</vt:lpstr>
      <vt:lpstr>Vocabulary about names involving pointers</vt:lpstr>
      <vt:lpstr>PowerPoint Presentation</vt:lpstr>
      <vt:lpstr>Example of SPARK IDE </vt:lpstr>
      <vt:lpstr>PowerPoint Presentation</vt:lpstr>
      <vt:lpstr>Relation to Safe Parallelism</vt:lpstr>
      <vt:lpstr>Provably Safe Pointers are Practical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AdaCore Tech Days</dc:title>
  <dc:creator>David Joyce</dc:creator>
  <cp:lastModifiedBy>brosgol</cp:lastModifiedBy>
  <cp:revision>176</cp:revision>
  <cp:lastPrinted>2018-05-07T18:00:24Z</cp:lastPrinted>
  <dcterms:created xsi:type="dcterms:W3CDTF">2016-08-01T13:44:37Z</dcterms:created>
  <dcterms:modified xsi:type="dcterms:W3CDTF">2018-09-20T18:53:18Z</dcterms:modified>
</cp:coreProperties>
</file>