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34"/>
  </p:notesMasterIdLst>
  <p:sldIdLst>
    <p:sldId id="274" r:id="rId5"/>
    <p:sldId id="279" r:id="rId6"/>
    <p:sldId id="296" r:id="rId7"/>
    <p:sldId id="294" r:id="rId8"/>
    <p:sldId id="295" r:id="rId9"/>
    <p:sldId id="297" r:id="rId10"/>
    <p:sldId id="298" r:id="rId11"/>
    <p:sldId id="286" r:id="rId12"/>
    <p:sldId id="299" r:id="rId13"/>
    <p:sldId id="316" r:id="rId14"/>
    <p:sldId id="317" r:id="rId15"/>
    <p:sldId id="287" r:id="rId16"/>
    <p:sldId id="300" r:id="rId17"/>
    <p:sldId id="303" r:id="rId18"/>
    <p:sldId id="304" r:id="rId19"/>
    <p:sldId id="305" r:id="rId20"/>
    <p:sldId id="315" r:id="rId21"/>
    <p:sldId id="301" r:id="rId22"/>
    <p:sldId id="306" r:id="rId23"/>
    <p:sldId id="307" r:id="rId24"/>
    <p:sldId id="308" r:id="rId25"/>
    <p:sldId id="309" r:id="rId26"/>
    <p:sldId id="310" r:id="rId27"/>
    <p:sldId id="280" r:id="rId28"/>
    <p:sldId id="288" r:id="rId29"/>
    <p:sldId id="289" r:id="rId30"/>
    <p:sldId id="318" r:id="rId31"/>
    <p:sldId id="314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, Justin R." initials="TJR" lastIdx="20" clrIdx="0">
    <p:extLst>
      <p:ext uri="{19B8F6BF-5375-455C-9EA6-DF929625EA0E}">
        <p15:presenceInfo xmlns:p15="http://schemas.microsoft.com/office/powerpoint/2012/main" userId="S-1-5-21-17504556-1539073906-17591369-3093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5"/>
  </p:normalViewPr>
  <p:slideViewPr>
    <p:cSldViewPr snapToGrid="0" snapToObjects="1" showGuides="1">
      <p:cViewPr varScale="1">
        <p:scale>
          <a:sx n="112" d="100"/>
          <a:sy n="112" d="100"/>
        </p:scale>
        <p:origin x="7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288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CFD54-50EB-4A0B-B550-6788EB531806}" type="doc">
      <dgm:prSet loTypeId="urn:microsoft.com/office/officeart/2005/8/layout/rings+Icon" loCatId="officeonline" qsTypeId="urn:microsoft.com/office/officeart/2005/8/quickstyle/3d1" qsCatId="3D" csTypeId="urn:microsoft.com/office/officeart/2005/8/colors/accent1_4" csCatId="accent1" phldr="1"/>
      <dgm:spPr/>
    </dgm:pt>
    <dgm:pt modelId="{80667F99-4F5A-439D-B0AF-8F7F2061E51D}">
      <dgm:prSet phldrT="[Text]" custT="1"/>
      <dgm:spPr/>
      <dgm:t>
        <a:bodyPr/>
        <a:lstStyle/>
        <a:p>
          <a:r>
            <a:rPr lang="en-US" sz="2000" dirty="0" smtClean="0"/>
            <a:t>Web Dev</a:t>
          </a:r>
          <a:endParaRPr lang="en-US" sz="2000" dirty="0"/>
        </a:p>
      </dgm:t>
    </dgm:pt>
    <dgm:pt modelId="{AE2E71FA-3AEB-4199-9EC8-4814AA7BFE0D}" type="parTrans" cxnId="{D73C3736-184B-4B67-A710-C0B9D45FF1E3}">
      <dgm:prSet/>
      <dgm:spPr/>
      <dgm:t>
        <a:bodyPr/>
        <a:lstStyle/>
        <a:p>
          <a:endParaRPr lang="en-US" sz="1000"/>
        </a:p>
      </dgm:t>
    </dgm:pt>
    <dgm:pt modelId="{630A65C4-4E48-4496-9D70-A1650993ECB7}" type="sibTrans" cxnId="{D73C3736-184B-4B67-A710-C0B9D45FF1E3}">
      <dgm:prSet/>
      <dgm:spPr/>
      <dgm:t>
        <a:bodyPr/>
        <a:lstStyle/>
        <a:p>
          <a:endParaRPr lang="en-US" sz="1000"/>
        </a:p>
      </dgm:t>
    </dgm:pt>
    <dgm:pt modelId="{91C11E1E-BD05-433A-8563-8FD39265E39F}">
      <dgm:prSet phldrT="[Text]" custT="1"/>
      <dgm:spPr/>
      <dgm:t>
        <a:bodyPr/>
        <a:lstStyle/>
        <a:p>
          <a:r>
            <a:rPr lang="en-US" sz="2000" dirty="0" smtClean="0"/>
            <a:t>FSW</a:t>
          </a:r>
        </a:p>
        <a:p>
          <a:r>
            <a:rPr lang="en-US" sz="2000" dirty="0" smtClean="0"/>
            <a:t>Dev</a:t>
          </a:r>
          <a:endParaRPr lang="en-US" sz="2000" dirty="0"/>
        </a:p>
      </dgm:t>
    </dgm:pt>
    <dgm:pt modelId="{AAE3319B-729A-493D-830E-EF733671C505}" type="parTrans" cxnId="{EE50960C-D07A-4B2D-8773-CA8BD329FAB0}">
      <dgm:prSet/>
      <dgm:spPr/>
      <dgm:t>
        <a:bodyPr/>
        <a:lstStyle/>
        <a:p>
          <a:endParaRPr lang="en-US" sz="1000"/>
        </a:p>
      </dgm:t>
    </dgm:pt>
    <dgm:pt modelId="{F443F7D3-F96C-45BF-960A-8316B8790E93}" type="sibTrans" cxnId="{EE50960C-D07A-4B2D-8773-CA8BD329FAB0}">
      <dgm:prSet/>
      <dgm:spPr/>
      <dgm:t>
        <a:bodyPr/>
        <a:lstStyle/>
        <a:p>
          <a:endParaRPr lang="en-US" sz="1000"/>
        </a:p>
      </dgm:t>
    </dgm:pt>
    <dgm:pt modelId="{53245017-AEC0-4016-BD45-8646681DCEE4}" type="pres">
      <dgm:prSet presAssocID="{EE4CFD54-50EB-4A0B-B550-6788EB531806}" presName="Name0" presStyleCnt="0">
        <dgm:presLayoutVars>
          <dgm:chMax val="7"/>
          <dgm:dir/>
          <dgm:resizeHandles val="exact"/>
        </dgm:presLayoutVars>
      </dgm:prSet>
      <dgm:spPr/>
    </dgm:pt>
    <dgm:pt modelId="{23E6BD99-2DA4-46E7-BBE5-C4C7734EEB04}" type="pres">
      <dgm:prSet presAssocID="{EE4CFD54-50EB-4A0B-B550-6788EB531806}" presName="ellipse1" presStyleLbl="vennNode1" presStyleIdx="0" presStyleCnt="2" custLinFactNeighborX="-5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DCD04-11A8-4DF1-A13F-BE11FE7B0685}" type="pres">
      <dgm:prSet presAssocID="{EE4CFD54-50EB-4A0B-B550-6788EB531806}" presName="ellipse2" presStyleLbl="vennNode1" presStyleIdx="1" presStyleCnt="2" custLinFactNeighborX="26206" custLinFactNeighborY="-66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3C3736-184B-4B67-A710-C0B9D45FF1E3}" srcId="{EE4CFD54-50EB-4A0B-B550-6788EB531806}" destId="{80667F99-4F5A-439D-B0AF-8F7F2061E51D}" srcOrd="0" destOrd="0" parTransId="{AE2E71FA-3AEB-4199-9EC8-4814AA7BFE0D}" sibTransId="{630A65C4-4E48-4496-9D70-A1650993ECB7}"/>
    <dgm:cxn modelId="{EE50960C-D07A-4B2D-8773-CA8BD329FAB0}" srcId="{EE4CFD54-50EB-4A0B-B550-6788EB531806}" destId="{91C11E1E-BD05-433A-8563-8FD39265E39F}" srcOrd="1" destOrd="0" parTransId="{AAE3319B-729A-493D-830E-EF733671C505}" sibTransId="{F443F7D3-F96C-45BF-960A-8316B8790E93}"/>
    <dgm:cxn modelId="{2A3E5810-2AC2-435E-AE7F-52DE2AD52AC1}" type="presOf" srcId="{80667F99-4F5A-439D-B0AF-8F7F2061E51D}" destId="{23E6BD99-2DA4-46E7-BBE5-C4C7734EEB04}" srcOrd="0" destOrd="0" presId="urn:microsoft.com/office/officeart/2005/8/layout/rings+Icon"/>
    <dgm:cxn modelId="{DAAC39E0-944F-4EED-9176-A2CCA4C116D8}" type="presOf" srcId="{EE4CFD54-50EB-4A0B-B550-6788EB531806}" destId="{53245017-AEC0-4016-BD45-8646681DCEE4}" srcOrd="0" destOrd="0" presId="urn:microsoft.com/office/officeart/2005/8/layout/rings+Icon"/>
    <dgm:cxn modelId="{B8D740EB-D4C5-4AF6-8BAF-44077D1DBB69}" type="presOf" srcId="{91C11E1E-BD05-433A-8563-8FD39265E39F}" destId="{B16DCD04-11A8-4DF1-A13F-BE11FE7B0685}" srcOrd="0" destOrd="0" presId="urn:microsoft.com/office/officeart/2005/8/layout/rings+Icon"/>
    <dgm:cxn modelId="{6CE15E16-7773-4024-B9F9-A952B836BEEA}" type="presParOf" srcId="{53245017-AEC0-4016-BD45-8646681DCEE4}" destId="{23E6BD99-2DA4-46E7-BBE5-C4C7734EEB04}" srcOrd="0" destOrd="0" presId="urn:microsoft.com/office/officeart/2005/8/layout/rings+Icon"/>
    <dgm:cxn modelId="{07499448-85AE-4B05-849A-2A2954078187}" type="presParOf" srcId="{53245017-AEC0-4016-BD45-8646681DCEE4}" destId="{B16DCD04-11A8-4DF1-A13F-BE11FE7B0685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6BD99-2DA4-46E7-BBE5-C4C7734EEB04}">
      <dsp:nvSpPr>
        <dsp:cNvPr id="0" name=""/>
        <dsp:cNvSpPr/>
      </dsp:nvSpPr>
      <dsp:spPr>
        <a:xfrm>
          <a:off x="793115" y="0"/>
          <a:ext cx="2326292" cy="2326456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Web Dev</a:t>
          </a:r>
          <a:endParaRPr lang="en-US" sz="2000" kern="1200" dirty="0"/>
        </a:p>
      </dsp:txBody>
      <dsp:txXfrm>
        <a:off x="1133793" y="340702"/>
        <a:ext cx="1644936" cy="1645052"/>
      </dsp:txXfrm>
    </dsp:sp>
    <dsp:sp modelId="{B16DCD04-11A8-4DF1-A13F-BE11FE7B0685}">
      <dsp:nvSpPr>
        <dsp:cNvPr id="0" name=""/>
        <dsp:cNvSpPr/>
      </dsp:nvSpPr>
      <dsp:spPr>
        <a:xfrm>
          <a:off x="2719710" y="10"/>
          <a:ext cx="2326292" cy="2326456"/>
        </a:xfrm>
        <a:prstGeom prst="ellipse">
          <a:avLst/>
        </a:prstGeom>
        <a:solidFill>
          <a:schemeClr val="accent1">
            <a:shade val="80000"/>
            <a:alpha val="50000"/>
            <a:hueOff val="800513"/>
            <a:satOff val="-88670"/>
            <a:lumOff val="5592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FSW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Dev</a:t>
          </a:r>
          <a:endParaRPr lang="en-US" sz="2000" kern="1200" dirty="0"/>
        </a:p>
      </dsp:txBody>
      <dsp:txXfrm>
        <a:off x="3060388" y="340712"/>
        <a:ext cx="1644936" cy="1645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11/25/2018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6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7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C56FA7-B54F-4F10-B84C-A9382AEDDBD1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2323070"/>
            <a:ext cx="6858000" cy="1573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4038601"/>
            <a:ext cx="6858000" cy="8381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4876801"/>
            <a:ext cx="4038600" cy="12953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" y="95382"/>
            <a:ext cx="3180080" cy="131064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8" pos="3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2771" cy="357067"/>
          </a:xfrm>
        </p:spPr>
        <p:txBody>
          <a:bodyPr/>
          <a:lstStyle/>
          <a:p>
            <a:pPr algn="ctr"/>
            <a:r>
              <a:rPr lang="en-US" dirty="0" smtClean="0"/>
              <a:t>This is a non-ITAR presentation, for public release and reproduction from FSW website.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26027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8307"/>
            <a:ext cx="8458200" cy="37279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714375" y="1485900"/>
            <a:ext cx="7715249" cy="46863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181100"/>
            <a:ext cx="3667125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181100"/>
            <a:ext cx="3667125" cy="41762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EA870B-9BCB-4CA4-9ED7-117A02AE3BB9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24696" y="6500480"/>
            <a:ext cx="6519682" cy="35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375" y="1485900"/>
            <a:ext cx="3667125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62500" y="1485900"/>
            <a:ext cx="3667125" cy="3871457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19CA92E-5EAF-457C-B714-7CF0FAA4F471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624696" y="6500480"/>
            <a:ext cx="6519682" cy="357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77864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25989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714375" y="1181101"/>
            <a:ext cx="3667124" cy="41767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4762500" y="1181101"/>
            <a:ext cx="3667125" cy="41767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684D321-0CF4-41F3-8048-656F4D515BE9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77864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25989" y="5577840"/>
            <a:ext cx="2740146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chart label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714375" y="1485899"/>
            <a:ext cx="3667124" cy="3871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4762500" y="1485899"/>
            <a:ext cx="3667125" cy="38719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D41B7A9-091C-45BB-93A7-6895965B34E7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3947160"/>
            <a:ext cx="2247866" cy="12344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6" y="3642360"/>
            <a:ext cx="224789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454616" y="3947160"/>
            <a:ext cx="2234769" cy="12344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454582" y="3642360"/>
            <a:ext cx="2234800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181726" y="3947160"/>
            <a:ext cx="2247902" cy="123444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181690" y="3642360"/>
            <a:ext cx="22479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08445" y="1181100"/>
            <a:ext cx="0" cy="4000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35555" y="1181100"/>
            <a:ext cx="0" cy="400050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181100"/>
            <a:ext cx="2247900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454579" y="1181100"/>
            <a:ext cx="2234803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181689" y="1181100"/>
            <a:ext cx="2247936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86CA9B90-2156-4E48-A9D7-D7E95425C9A2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4251961"/>
            <a:ext cx="2247866" cy="9296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6" y="3947160"/>
            <a:ext cx="224789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454616" y="4251961"/>
            <a:ext cx="2234769" cy="9296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454582" y="3947160"/>
            <a:ext cx="2234800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181726" y="4251961"/>
            <a:ext cx="2247902" cy="92964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181690" y="3947160"/>
            <a:ext cx="22479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208445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35555" y="1485900"/>
            <a:ext cx="0" cy="36957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485900"/>
            <a:ext cx="2247900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454579" y="1485900"/>
            <a:ext cx="2234803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181689" y="1485900"/>
            <a:ext cx="2247936" cy="225179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169DA69A-4B4C-4CE1-97D6-906E8115CEFF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4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3421380"/>
            <a:ext cx="1726012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7" y="3116580"/>
            <a:ext cx="172603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710814" y="3421380"/>
            <a:ext cx="1726014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710779" y="31165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07216" y="3421380"/>
            <a:ext cx="1726014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707181" y="31165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181100"/>
            <a:ext cx="1726038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710777" y="11811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707179" y="11811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0B75A04-0116-4015-8530-BDD682806086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703618" y="3421380"/>
            <a:ext cx="1726013" cy="17602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6703582" y="3116580"/>
            <a:ext cx="172603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6703581" y="1181100"/>
            <a:ext cx="1726039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4410" y="3726180"/>
            <a:ext cx="1726012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7" y="3421380"/>
            <a:ext cx="172603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2710814" y="3726180"/>
            <a:ext cx="1726014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710779" y="34213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07216" y="3726180"/>
            <a:ext cx="1726014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707181" y="3421380"/>
            <a:ext cx="172603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6" y="1485900"/>
            <a:ext cx="1726038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710777" y="14859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707179" y="1485900"/>
            <a:ext cx="1726040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4F059EA-B329-482F-A706-9290981F6EB6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27" hasCustomPrompt="1"/>
          </p:nvPr>
        </p:nvSpPr>
        <p:spPr>
          <a:xfrm>
            <a:off x="6703618" y="3726180"/>
            <a:ext cx="1726013" cy="145542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6703582" y="3421380"/>
            <a:ext cx="1726037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6703581" y="1485900"/>
            <a:ext cx="1726039" cy="1726017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5577840"/>
            <a:ext cx="7715249" cy="59436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</a:lstStyle>
          <a:p>
            <a:pPr lvl="0"/>
            <a:r>
              <a:rPr lang="en-US" dirty="0" smtClean="0"/>
              <a:t>Click to add callout text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5" y="2834691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5" y="1185863"/>
            <a:ext cx="18478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686050" y="2834691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2683272" y="1185863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636295" y="2834691"/>
            <a:ext cx="1834753" cy="25834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639072" y="1185863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594873" y="2834691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6594873" y="1185863"/>
            <a:ext cx="18347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714375" y="5188535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714375" y="3548063"/>
            <a:ext cx="18478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2686050" y="5188535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2683272" y="3548063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36295" y="5188535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4639072" y="3548063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6594873" y="5188535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6594873" y="3548063"/>
            <a:ext cx="18347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255A1938-7B02-4EC5-8DEA-846633E7D7AD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E15420-52E3-4699-B63B-BCAB5568019B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2323070"/>
            <a:ext cx="6858000" cy="15734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aseline="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4038601"/>
            <a:ext cx="6858000" cy="8382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14350" y="4876801"/>
            <a:ext cx="4057650" cy="129539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" y="95382"/>
            <a:ext cx="3180080" cy="131064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5" pos="3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714375" y="3134728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714375" y="1485900"/>
            <a:ext cx="18478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686050" y="3134728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2683272" y="1485900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4636295" y="3134728"/>
            <a:ext cx="1834753" cy="258345"/>
          </a:xfrm>
        </p:spPr>
        <p:txBody>
          <a:bodyPr anchor="t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4639072" y="1485900"/>
            <a:ext cx="1834753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594873" y="3134728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6594873" y="1485900"/>
            <a:ext cx="1834751" cy="151326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714375" y="5488572"/>
            <a:ext cx="18478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714375" y="3848100"/>
            <a:ext cx="18478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2686050" y="5488572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2683272" y="3848100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36295" y="5488572"/>
            <a:ext cx="1834753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4639072" y="3848100"/>
            <a:ext cx="1834753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6594873" y="5488572"/>
            <a:ext cx="1834751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200" b="1">
                <a:solidFill>
                  <a:schemeClr val="accent3"/>
                </a:solidFill>
              </a:defRPr>
            </a:lvl2pPr>
            <a:lvl3pPr marL="685800" indent="0">
              <a:buNone/>
              <a:defRPr sz="1200" b="1">
                <a:solidFill>
                  <a:schemeClr val="accent3"/>
                </a:solidFill>
              </a:defRPr>
            </a:lvl3pPr>
            <a:lvl4pPr marL="1028700" indent="0">
              <a:buNone/>
              <a:defRPr sz="1200" b="1">
                <a:solidFill>
                  <a:schemeClr val="accent3"/>
                </a:solidFill>
              </a:defRPr>
            </a:lvl4pPr>
            <a:lvl5pPr marL="1371600" indent="0">
              <a:buNone/>
              <a:defRPr sz="12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image caption</a:t>
            </a:r>
            <a:endParaRPr lang="en-US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6594873" y="3848100"/>
            <a:ext cx="1834751" cy="150491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78C3BCFE-252D-4623-8067-05D4C8C0F5C9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"/>
          <a:stretch/>
        </p:blipFill>
        <p:spPr>
          <a:xfrm>
            <a:off x="0" y="-8298"/>
            <a:ext cx="9144000" cy="6508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214" y="1181100"/>
            <a:ext cx="6860136" cy="11429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0" y="2437484"/>
            <a:ext cx="6857628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BB227-29A0-4029-BE6D-8087B50AC4D6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pos="3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7"/>
          <a:stretch/>
        </p:blipFill>
        <p:spPr>
          <a:xfrm>
            <a:off x="0" y="-8298"/>
            <a:ext cx="9144000" cy="6508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1" y="3825129"/>
            <a:ext cx="6858000" cy="59034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4351" y="4419489"/>
            <a:ext cx="68580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9144000" cy="3429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4EACCEB-ECC8-402D-BDE2-3B60DF9C1DBF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2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1"/>
            <a:ext cx="4572000" cy="650047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25780" y="2705100"/>
            <a:ext cx="370332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paragraph text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25780" y="419100"/>
            <a:ext cx="370332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quote or interesting fact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537FCF0-E8C4-47B5-9292-FD4F51CA61CC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572000" y="1"/>
            <a:ext cx="4572000" cy="6500479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525780" y="2705100"/>
            <a:ext cx="370332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paragraph text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525780" y="419100"/>
            <a:ext cx="370332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quote or interesting fact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4572000" y="1"/>
            <a:ext cx="0" cy="650313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4D965DB-6B8F-46F0-BA34-0CDBE979D205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6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9143999" cy="650047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067425" y="5452003"/>
            <a:ext cx="2733675" cy="7201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image caption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566588"/>
            <a:ext cx="210893" cy="2271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C46B5E7-DDB6-46B1-9C02-7797B857159A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777A-3965-415F-AE15-07B0BE5E0CF9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6320-985A-4A90-ABD4-B9058513F1DD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3428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801380"/>
            <a:ext cx="8458200" cy="37972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z="2000" b="0" dirty="0" smtClean="0"/>
              <a:t>Click to add subtitle</a:t>
            </a:r>
            <a:endParaRPr lang="en-US" sz="1600" b="0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3908"/>
            <a:ext cx="9144000" cy="354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03909"/>
            <a:ext cx="9144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8526697" y="6606299"/>
            <a:ext cx="0" cy="15544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3" y="6565216"/>
            <a:ext cx="212200" cy="2281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93284D-EAD6-4A10-919A-40ED4AD9687E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1" y="-453"/>
            <a:ext cx="9144000" cy="6858453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video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DCE3-2FCB-48BF-A465-43C8FFF3F1C4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EF56591-165B-4DFF-BAA4-A473B38868FE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3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886201"/>
            <a:ext cx="522922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495800"/>
            <a:ext cx="5229225" cy="5714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00399" y="5067300"/>
            <a:ext cx="5229225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3429000"/>
          </a:xfr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90815" y="3886200"/>
            <a:ext cx="0" cy="22860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7" y="3502072"/>
            <a:ext cx="2538216" cy="1660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42900" y="419099"/>
            <a:ext cx="8458200" cy="3464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88442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0" y="887620"/>
            <a:ext cx="9144000" cy="5612417"/>
            <a:chOff x="-1626782" y="887620"/>
            <a:chExt cx="12192000" cy="5612417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4469218" y="887620"/>
              <a:ext cx="0" cy="561241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1626782" y="3695999"/>
              <a:ext cx="1219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342901" y="1571312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342900" y="1155232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42901" y="4375793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3" hasCustomPrompt="1"/>
          </p:nvPr>
        </p:nvSpPr>
        <p:spPr>
          <a:xfrm>
            <a:off x="342900" y="3959713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4914901" y="4375793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4914900" y="3959713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38" hasCustomPrompt="1"/>
          </p:nvPr>
        </p:nvSpPr>
        <p:spPr>
          <a:xfrm>
            <a:off x="4914901" y="1571312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9" hasCustomPrompt="1"/>
          </p:nvPr>
        </p:nvSpPr>
        <p:spPr>
          <a:xfrm>
            <a:off x="4914900" y="1155232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F1801673-7A7B-4BD8-BFC5-513A1B2F8C7F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72000" y="0"/>
            <a:ext cx="0" cy="65071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145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42902" y="835180"/>
            <a:ext cx="3886198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342900" y="419100"/>
            <a:ext cx="3886200" cy="227063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18" name="Text Placeholder 1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914901" y="835180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914900" y="419100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20" name="Text Placeholder 1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342902" y="3972994"/>
            <a:ext cx="3886198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1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42900" y="3556915"/>
            <a:ext cx="38862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22" name="Text Placeholder 1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914901" y="3972994"/>
            <a:ext cx="3886199" cy="1063881"/>
          </a:xfrm>
        </p:spPr>
        <p:txBody>
          <a:bodyPr wrap="square" lIns="0" tIns="0" rIns="0" bIns="0">
            <a:normAutofit/>
          </a:bodyPr>
          <a:lstStyle>
            <a:lvl1pPr marL="102870" indent="-102870">
              <a:spcBef>
                <a:spcPts val="375"/>
              </a:spcBef>
              <a:defRPr sz="1400">
                <a:solidFill>
                  <a:schemeClr val="tx2"/>
                </a:solidFill>
              </a:defRPr>
            </a:lvl1pPr>
            <a:lvl2pPr marL="24003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2pPr>
            <a:lvl3pPr marL="44577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3pPr>
            <a:lvl4pPr marL="65151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4pPr>
            <a:lvl5pPr marL="857250" indent="-102870">
              <a:spcBef>
                <a:spcPts val="375"/>
              </a:spcBef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1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914900" y="3556914"/>
            <a:ext cx="3886200" cy="228277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342900" indent="0">
              <a:buNone/>
              <a:defRPr>
                <a:solidFill>
                  <a:schemeClr val="accent3"/>
                </a:solidFill>
              </a:defRPr>
            </a:lvl2pPr>
            <a:lvl3pPr marL="685800" indent="0">
              <a:buNone/>
              <a:defRPr>
                <a:solidFill>
                  <a:schemeClr val="accent3"/>
                </a:solidFill>
              </a:defRPr>
            </a:lvl3pPr>
            <a:lvl4pPr marL="1028700" indent="0">
              <a:buNone/>
              <a:defRPr>
                <a:solidFill>
                  <a:schemeClr val="accent3"/>
                </a:solidFill>
              </a:defRPr>
            </a:lvl4pPr>
            <a:lvl5pPr marL="13716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add quad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ED297274-B388-4128-A42A-6F570EDB502D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22BC-7B67-456A-B5FF-FC35F7CDA3A1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5"/>
            <a:ext cx="4729482" cy="3093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5"/>
            <a:ext cx="4729482" cy="309372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E9D0-2D2F-4480-897E-D0201EA87AB5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7"/>
            <a:ext cx="9159560" cy="6856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60" y="1598876"/>
            <a:ext cx="4729480" cy="309372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8C94D7-3331-427B-8840-62E35A33430B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886201"/>
            <a:ext cx="522922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495800"/>
            <a:ext cx="5229225" cy="5714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00399" y="5067300"/>
            <a:ext cx="5229225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3429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790815" y="3886200"/>
            <a:ext cx="0" cy="2286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" y="3502072"/>
            <a:ext cx="2538214" cy="166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BEFE673-235A-40DE-B396-5466A295403B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3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66" y="4358640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886201"/>
            <a:ext cx="522922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495800"/>
            <a:ext cx="5229225" cy="5714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00399" y="5067300"/>
            <a:ext cx="5229225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7" y="3502072"/>
            <a:ext cx="2538216" cy="166033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790815" y="3886200"/>
            <a:ext cx="0" cy="2286000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666" y="1"/>
            <a:ext cx="3046223" cy="3428999"/>
          </a:xfr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43558" y="1"/>
            <a:ext cx="3048887" cy="3428999"/>
          </a:xfr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2445" y="1"/>
            <a:ext cx="3051555" cy="3428999"/>
          </a:xfrm>
          <a:solidFill>
            <a:schemeClr val="tx2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D9B0F87-B76C-48FE-90B6-8D7A3AB913C8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0400" y="3886201"/>
            <a:ext cx="5229225" cy="609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0" y="4495800"/>
            <a:ext cx="5229225" cy="5714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00399" y="5067300"/>
            <a:ext cx="5229225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" y="3502072"/>
            <a:ext cx="2538214" cy="1660336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790815" y="3886200"/>
            <a:ext cx="0" cy="22860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7996" y="1"/>
            <a:ext cx="3051554" cy="342899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43557" y="1"/>
            <a:ext cx="3048887" cy="342899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2445" y="1"/>
            <a:ext cx="3051556" cy="3428999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17BD821-67DE-4CD8-B805-5A96EDCB3A90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"/>
            <a:ext cx="9143999" cy="68573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361627"/>
            <a:ext cx="9144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1028701"/>
            <a:ext cx="5286375" cy="1485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(recommended for titles that are 2-3 lines long)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2514601"/>
            <a:ext cx="5286375" cy="34289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857501"/>
            <a:ext cx="5286375" cy="77538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" y="661615"/>
            <a:ext cx="2538216" cy="166033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50" y="3976706"/>
            <a:ext cx="5286375" cy="21954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 smtClean="0"/>
              <a:t>Click to add </a:t>
            </a:r>
            <a:r>
              <a:rPr lang="en-US" dirty="0" smtClean="0">
                <a:effectLst/>
                <a:latin typeface="Helvetica" charset="0"/>
              </a:rPr>
              <a:t>classification text</a:t>
            </a:r>
            <a:endParaRPr lang="en-US" dirty="0">
              <a:effectLst/>
              <a:latin typeface="Helvetica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3250" y="3855309"/>
            <a:ext cx="511492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43250" y="3855309"/>
            <a:ext cx="52863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799099" y="2097637"/>
            <a:ext cx="17150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624696" y="2199089"/>
            <a:ext cx="2063806" cy="42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000" dirty="0" smtClean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8071D58-AC9F-4F70-9A19-0F50748DD503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" y="667"/>
            <a:ext cx="9129523" cy="68566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1028701"/>
            <a:ext cx="5286375" cy="148589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aseline="0"/>
            </a:lvl1pPr>
          </a:lstStyle>
          <a:p>
            <a:r>
              <a:rPr lang="en-US" dirty="0" smtClean="0"/>
              <a:t>Click to add title</a:t>
            </a:r>
            <a:br>
              <a:rPr lang="en-US" dirty="0" smtClean="0"/>
            </a:br>
            <a:r>
              <a:rPr lang="en-US" dirty="0" smtClean="0"/>
              <a:t>(recommended for titles that are 2-3 lines long)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3251" y="2514600"/>
            <a:ext cx="5286375" cy="34289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143250" y="2857501"/>
            <a:ext cx="5286375" cy="775386"/>
          </a:xfrm>
        </p:spPr>
        <p:txBody>
          <a:bodyPr lIns="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accent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8" y="664602"/>
            <a:ext cx="2533650" cy="16573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43250" y="3855309"/>
            <a:ext cx="52863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43250" y="3976706"/>
            <a:ext cx="5286375" cy="219549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 baseline="0">
                <a:solidFill>
                  <a:schemeClr val="accent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en-US" dirty="0" smtClean="0">
                <a:effectLst/>
                <a:latin typeface="Helvetica" charset="0"/>
              </a:rPr>
              <a:t>Click to add classification text</a:t>
            </a:r>
            <a:endParaRPr lang="en-US" dirty="0">
              <a:effectLst/>
              <a:latin typeface="Helvetica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99099" y="2097637"/>
            <a:ext cx="171500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24696" y="2199089"/>
            <a:ext cx="2063806" cy="42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000" dirty="0" smtClean="0">
                <a:solidFill>
                  <a:schemeClr val="accent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2771" cy="357067"/>
          </a:xfrm>
        </p:spPr>
        <p:txBody>
          <a:bodyPr/>
          <a:lstStyle/>
          <a:p>
            <a:pPr algn="ctr"/>
            <a:r>
              <a:rPr lang="en-US" dirty="0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714375" y="1181100"/>
            <a:ext cx="7715249" cy="4991100"/>
          </a:xfrm>
        </p:spPr>
        <p:txBody>
          <a:bodyPr/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500932"/>
            <a:ext cx="9144000" cy="3566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50093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5" y="1181101"/>
            <a:ext cx="771525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4378" y="6500480"/>
            <a:ext cx="1367512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09C8480-8E7F-4E2B-9C3D-F71E3163980E}" type="datetime3">
              <a:rPr lang="en-US" smtClean="0"/>
              <a:t>25 November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696" y="6500480"/>
            <a:ext cx="3236103" cy="357067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3689" y="6500480"/>
            <a:ext cx="285750" cy="3570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526697" y="6606299"/>
            <a:ext cx="0" cy="15544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566791"/>
            <a:ext cx="210893" cy="226709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342900" y="419100"/>
            <a:ext cx="8458200" cy="76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42" r:id="rId2"/>
    <p:sldLayoutId id="2147483768" r:id="rId3"/>
    <p:sldLayoutId id="2147483744" r:id="rId4"/>
    <p:sldLayoutId id="2147483769" r:id="rId5"/>
    <p:sldLayoutId id="2147483745" r:id="rId6"/>
    <p:sldLayoutId id="2147483770" r:id="rId7"/>
    <p:sldLayoutId id="2147483746" r:id="rId8"/>
    <p:sldLayoutId id="2147483747" r:id="rId9"/>
    <p:sldLayoutId id="2147483775" r:id="rId10"/>
    <p:sldLayoutId id="2147483751" r:id="rId11"/>
    <p:sldLayoutId id="2147483776" r:id="rId12"/>
    <p:sldLayoutId id="2147483753" r:id="rId13"/>
    <p:sldLayoutId id="2147483782" r:id="rId14"/>
    <p:sldLayoutId id="2147483754" r:id="rId15"/>
    <p:sldLayoutId id="2147483777" r:id="rId16"/>
    <p:sldLayoutId id="2147483780" r:id="rId17"/>
    <p:sldLayoutId id="2147483781" r:id="rId18"/>
    <p:sldLayoutId id="2147483755" r:id="rId19"/>
    <p:sldLayoutId id="2147483778" r:id="rId20"/>
    <p:sldLayoutId id="2147483757" r:id="rId21"/>
    <p:sldLayoutId id="2147483758" r:id="rId22"/>
    <p:sldLayoutId id="2147483759" r:id="rId23"/>
    <p:sldLayoutId id="2147483772" r:id="rId24"/>
    <p:sldLayoutId id="2147483760" r:id="rId25"/>
    <p:sldLayoutId id="2147483761" r:id="rId26"/>
    <p:sldLayoutId id="2147483779" r:id="rId27"/>
    <p:sldLayoutId id="2147483762" r:id="rId28"/>
    <p:sldLayoutId id="2147483763" r:id="rId29"/>
    <p:sldLayoutId id="2147483773" r:id="rId30"/>
    <p:sldLayoutId id="2147483774" r:id="rId31"/>
    <p:sldLayoutId id="2147483771" r:id="rId32"/>
    <p:sldLayoutId id="2147483765" r:id="rId33"/>
  </p:sldLayoutIdLst>
  <p:timing>
    <p:tnLst>
      <p:par>
        <p:cTn id="1" dur="indefinite" restart="never" nodeType="tmRoot"/>
      </p:par>
    </p:tnLst>
  </p:timing>
  <p:hf hdr="0"/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0" orient="horz" pos="264" userDrawn="1">
          <p15:clr>
            <a:srgbClr val="F26B43"/>
          </p15:clr>
        </p15:guide>
        <p15:guide id="11" pos="216">
          <p15:clr>
            <a:srgbClr val="F26B43"/>
          </p15:clr>
        </p15:guide>
        <p15:guide id="12" pos="5544">
          <p15:clr>
            <a:srgbClr val="F26B43"/>
          </p15:clr>
        </p15:guide>
        <p15:guide id="14" pos="2880">
          <p15:clr>
            <a:srgbClr val="F26B43"/>
          </p15:clr>
        </p15:guide>
        <p15:guide id="16" orient="horz" pos="744" userDrawn="1">
          <p15:clr>
            <a:srgbClr val="F26B43"/>
          </p15:clr>
        </p15:guide>
        <p15:guide id="17" pos="450">
          <p15:clr>
            <a:srgbClr val="F26B43"/>
          </p15:clr>
        </p15:guide>
        <p15:guide id="18" pos="5310">
          <p15:clr>
            <a:srgbClr val="F26B43"/>
          </p15:clr>
        </p15:guide>
        <p15:guide id="19" orient="horz" pos="3888" userDrawn="1">
          <p15:clr>
            <a:srgbClr val="F26B43"/>
          </p15:clr>
        </p15:guide>
        <p15:guide id="20" pos="2664" userDrawn="1">
          <p15:clr>
            <a:srgbClr val="F26B43"/>
          </p15:clr>
        </p15:guide>
        <p15:guide id="21" pos="3096" userDrawn="1">
          <p15:clr>
            <a:srgbClr val="F26B43"/>
          </p15:clr>
        </p15:guide>
        <p15:guide id="23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DevOps for Planetary Defense Flight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Workshop </a:t>
            </a:r>
            <a:r>
              <a:rPr lang="en-US" dirty="0"/>
              <a:t>on Spacecraft Flight Software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Justin Thomas</a:t>
            </a:r>
          </a:p>
          <a:p>
            <a:r>
              <a:rPr lang="en-US" dirty="0" smtClean="0"/>
              <a:t>Embedded Applications Group</a:t>
            </a:r>
          </a:p>
          <a:p>
            <a:r>
              <a:rPr lang="en-US" dirty="0" smtClean="0"/>
              <a:t>Space Exploration Sector</a:t>
            </a:r>
          </a:p>
          <a:p>
            <a:endParaRPr lang="en-US" dirty="0"/>
          </a:p>
          <a:p>
            <a:r>
              <a:rPr lang="en-US" dirty="0" smtClean="0"/>
              <a:t>December 6, 2018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7976" y="46426"/>
            <a:ext cx="18415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 txBox="1">
            <a:spLocks/>
          </p:cNvSpPr>
          <p:nvPr/>
        </p:nvSpPr>
        <p:spPr>
          <a:xfrm>
            <a:off x="1327150" y="6356350"/>
            <a:ext cx="648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is a non-ITAR presentation, for public release and reproduction from FSW website.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435443" y="4876800"/>
            <a:ext cx="2418282" cy="1295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DART Team Contributors:</a:t>
            </a:r>
          </a:p>
          <a:p>
            <a:r>
              <a:rPr lang="en-US" dirty="0" smtClean="0"/>
              <a:t>Chris Heistand</a:t>
            </a:r>
          </a:p>
          <a:p>
            <a:r>
              <a:rPr lang="en-US" dirty="0" smtClean="0"/>
              <a:t>Andrew Badger</a:t>
            </a:r>
          </a:p>
          <a:p>
            <a:r>
              <a:rPr lang="en-US" dirty="0" smtClean="0"/>
              <a:t>Austin Bodzas</a:t>
            </a:r>
          </a:p>
          <a:p>
            <a:r>
              <a:rPr lang="en-US" dirty="0" smtClean="0"/>
              <a:t>Luis Rodriguez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6618804" y="4876799"/>
            <a:ext cx="2033722" cy="1295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None/>
              <a:tabLst/>
              <a:defRPr sz="16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Nigel Tzeng</a:t>
            </a:r>
          </a:p>
          <a:p>
            <a:r>
              <a:rPr lang="en-US" dirty="0" smtClean="0"/>
              <a:t>Aaron Dalton</a:t>
            </a:r>
          </a:p>
          <a:p>
            <a:r>
              <a:rPr lang="en-US" dirty="0" smtClean="0"/>
              <a:t>Jesse Pai</a:t>
            </a:r>
          </a:p>
          <a:p>
            <a:r>
              <a:rPr lang="en-US" dirty="0" smtClean="0"/>
              <a:t>Derik Thompson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63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Environment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Flight Software (FSW) Development Tools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714375" y="1485900"/>
            <a:ext cx="3437747" cy="4686300"/>
          </a:xfrm>
        </p:spPr>
        <p:txBody>
          <a:bodyPr/>
          <a:lstStyle/>
          <a:p>
            <a:r>
              <a:rPr lang="en-US" dirty="0" err="1" smtClean="0"/>
              <a:t>RTLog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Eclipse Visual Debug + Docker Tooling</a:t>
            </a:r>
          </a:p>
          <a:p>
            <a:endParaRPr lang="en-US" dirty="0"/>
          </a:p>
          <a:p>
            <a:r>
              <a:rPr lang="en-US" dirty="0" err="1" smtClean="0"/>
              <a:t>LTTng</a:t>
            </a:r>
            <a:r>
              <a:rPr lang="en-US" dirty="0" smtClean="0"/>
              <a:t> (SWIL)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85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4615" cy="357067"/>
          </a:xfrm>
        </p:spPr>
        <p:txBody>
          <a:bodyPr/>
          <a:lstStyle/>
          <a:p>
            <a:pPr algn="ctr"/>
            <a:r>
              <a:rPr lang="en-US" dirty="0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Environment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Flight Software (FSW) Development Tools </a:t>
            </a:r>
            <a:r>
              <a:rPr lang="en-US" dirty="0" smtClean="0"/>
              <a:t>– Eclipse Visual Debug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14375" y="1758896"/>
            <a:ext cx="7715250" cy="414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0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4615" cy="357067"/>
          </a:xfrm>
        </p:spPr>
        <p:txBody>
          <a:bodyPr/>
          <a:lstStyle/>
          <a:p>
            <a:pPr algn="ctr"/>
            <a:r>
              <a:rPr lang="en-US" dirty="0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Environment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Flight Software (FSW) Development Tools – </a:t>
            </a:r>
            <a:r>
              <a:rPr lang="en-US" dirty="0" err="1" smtClean="0"/>
              <a:t>LTTng</a:t>
            </a:r>
            <a:endParaRPr lang="en-US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2" y="1485900"/>
            <a:ext cx="7463895" cy="4686300"/>
          </a:xfrm>
        </p:spPr>
      </p:pic>
    </p:spTree>
    <p:extLst>
      <p:ext uri="{BB962C8B-B14F-4D97-AF65-F5344CB8AC3E}">
        <p14:creationId xmlns:p14="http://schemas.microsoft.com/office/powerpoint/2010/main" val="187412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Unit Test</a:t>
            </a:r>
          </a:p>
          <a:p>
            <a:r>
              <a:rPr lang="en-US" dirty="0" smtClean="0"/>
              <a:t>Application Test</a:t>
            </a:r>
          </a:p>
          <a:p>
            <a:r>
              <a:rPr lang="en-US" dirty="0" smtClean="0"/>
              <a:t>System Test</a:t>
            </a:r>
          </a:p>
          <a:p>
            <a:r>
              <a:rPr lang="en-US" dirty="0" smtClean="0"/>
              <a:t>Automated Reviews and Assurance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2771" cy="357067"/>
          </a:xfrm>
        </p:spPr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3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Automated Testing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Unit Test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Test Boundary: C Function</a:t>
            </a:r>
          </a:p>
          <a:p>
            <a:endParaRPr lang="en-US" dirty="0"/>
          </a:p>
          <a:p>
            <a:r>
              <a:rPr lang="en-US" dirty="0" smtClean="0"/>
              <a:t>Unity</a:t>
            </a:r>
          </a:p>
          <a:p>
            <a:endParaRPr lang="en-US" dirty="0"/>
          </a:p>
          <a:p>
            <a:r>
              <a:rPr lang="en-US" dirty="0" err="1" smtClean="0"/>
              <a:t>CMock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Code Coverage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32" y="2151935"/>
            <a:ext cx="4525158" cy="2831471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2771" cy="357067"/>
          </a:xfrm>
        </p:spPr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4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Automated Testing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Application Test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Test Boundary: </a:t>
            </a:r>
            <a:r>
              <a:rPr lang="en-US" dirty="0" err="1" smtClean="0"/>
              <a:t>cFE</a:t>
            </a:r>
            <a:r>
              <a:rPr lang="en-US" dirty="0" smtClean="0"/>
              <a:t> Application</a:t>
            </a:r>
          </a:p>
          <a:p>
            <a:endParaRPr lang="en-US" dirty="0" smtClean="0"/>
          </a:p>
          <a:p>
            <a:r>
              <a:rPr lang="en-US" dirty="0" smtClean="0"/>
              <a:t>COSMOS Ruby Scripts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56" y="3186036"/>
            <a:ext cx="6021966" cy="2392591"/>
          </a:xfrm>
          <a:prstGeom prst="rect">
            <a:avLst/>
          </a:prstGeom>
        </p:spPr>
      </p:pic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2771" cy="357067"/>
          </a:xfrm>
        </p:spPr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99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Automated Testing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System Test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Test Boundary: FSW</a:t>
            </a:r>
          </a:p>
          <a:p>
            <a:endParaRPr lang="en-US" dirty="0" smtClean="0"/>
          </a:p>
          <a:p>
            <a:r>
              <a:rPr lang="en-US" dirty="0" smtClean="0"/>
              <a:t>Operational Scenarios</a:t>
            </a:r>
          </a:p>
          <a:p>
            <a:endParaRPr lang="en-US" dirty="0"/>
          </a:p>
          <a:p>
            <a:r>
              <a:rPr lang="en-US" dirty="0" smtClean="0"/>
              <a:t>Test as You Fly</a:t>
            </a:r>
          </a:p>
          <a:p>
            <a:endParaRPr lang="en-US" dirty="0" smtClean="0"/>
          </a:p>
          <a:p>
            <a:r>
              <a:rPr lang="en-US" dirty="0" smtClean="0"/>
              <a:t>Heritage Ground System Scripts</a:t>
            </a:r>
            <a:endParaRPr lang="en-US" dirty="0"/>
          </a:p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2771" cy="357067"/>
          </a:xfrm>
        </p:spPr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4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Automated Testing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Automated Reviews and Assurance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Static Analysis</a:t>
            </a:r>
          </a:p>
          <a:p>
            <a:pPr lvl="1"/>
            <a:r>
              <a:rPr lang="en-US" dirty="0" err="1" smtClean="0"/>
              <a:t>Klocwork</a:t>
            </a:r>
            <a:endParaRPr lang="en-US" dirty="0" smtClean="0"/>
          </a:p>
          <a:p>
            <a:pPr lvl="1"/>
            <a:r>
              <a:rPr lang="en-US" dirty="0" err="1" smtClean="0"/>
              <a:t>CodeSonar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Dynamic Analysis</a:t>
            </a:r>
          </a:p>
          <a:p>
            <a:pPr lvl="1"/>
            <a:r>
              <a:rPr lang="en-US" dirty="0" err="1" smtClean="0"/>
              <a:t>Valgrind</a:t>
            </a:r>
            <a:r>
              <a:rPr lang="en-US" dirty="0" smtClean="0"/>
              <a:t> (</a:t>
            </a:r>
            <a:r>
              <a:rPr lang="en-US" dirty="0" err="1" smtClean="0"/>
              <a:t>SGCheck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Continuous Integration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57" y="1401924"/>
            <a:ext cx="5404182" cy="2871496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2771" cy="357067"/>
          </a:xfrm>
        </p:spPr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06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Workflow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Configuration Management</a:t>
            </a:r>
          </a:p>
          <a:p>
            <a:r>
              <a:rPr lang="en-US" dirty="0" smtClean="0"/>
              <a:t>Continuous Integration (CI)</a:t>
            </a:r>
            <a:endParaRPr lang="en-US" dirty="0"/>
          </a:p>
          <a:p>
            <a:r>
              <a:rPr lang="en-US" dirty="0"/>
              <a:t>Continuous </a:t>
            </a:r>
            <a:r>
              <a:rPr lang="en-US" dirty="0" smtClean="0"/>
              <a:t>Delivery (CD)</a:t>
            </a:r>
            <a:endParaRPr lang="en-US" dirty="0"/>
          </a:p>
          <a:p>
            <a:r>
              <a:rPr lang="en-US" dirty="0"/>
              <a:t>Hardware Verification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5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Workflow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Configuration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</a:p>
          <a:p>
            <a:pPr lvl="1"/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err="1" smtClean="0"/>
              <a:t>Atlassian</a:t>
            </a:r>
            <a:r>
              <a:rPr lang="en-US" dirty="0" smtClean="0"/>
              <a:t> </a:t>
            </a:r>
            <a:r>
              <a:rPr lang="en-US" dirty="0" err="1" smtClean="0"/>
              <a:t>BitBucket</a:t>
            </a:r>
            <a:endParaRPr lang="en-US" dirty="0" smtClean="0"/>
          </a:p>
          <a:p>
            <a:pPr lvl="1"/>
            <a:r>
              <a:rPr lang="en-US" dirty="0" err="1" smtClean="0"/>
              <a:t>Atlassian</a:t>
            </a:r>
            <a:r>
              <a:rPr lang="en-US" dirty="0" smtClean="0"/>
              <a:t> Jira</a:t>
            </a:r>
          </a:p>
          <a:p>
            <a:endParaRPr lang="en-US" dirty="0"/>
          </a:p>
          <a:p>
            <a:r>
              <a:rPr lang="en-US" dirty="0" smtClean="0"/>
              <a:t>Branching</a:t>
            </a:r>
          </a:p>
          <a:p>
            <a:endParaRPr lang="en-US" dirty="0"/>
          </a:p>
          <a:p>
            <a:r>
              <a:rPr lang="en-US" dirty="0" smtClean="0"/>
              <a:t>Pull Requests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52" y="-1"/>
            <a:ext cx="3560848" cy="4221623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2771" cy="357067"/>
          </a:xfrm>
        </p:spPr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2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10547"/>
            <a:ext cx="7892771" cy="347453"/>
          </a:xfrm>
        </p:spPr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DART Mission</a:t>
            </a:r>
          </a:p>
          <a:p>
            <a:r>
              <a:rPr lang="en-US" dirty="0" smtClean="0"/>
              <a:t>Underlying Philosophy</a:t>
            </a:r>
          </a:p>
          <a:p>
            <a:r>
              <a:rPr lang="en-US" dirty="0" smtClean="0"/>
              <a:t>Development Environment</a:t>
            </a:r>
          </a:p>
          <a:p>
            <a:r>
              <a:rPr lang="en-US" dirty="0" smtClean="0"/>
              <a:t>Automated Testing</a:t>
            </a:r>
          </a:p>
          <a:p>
            <a:r>
              <a:rPr lang="en-US" dirty="0" smtClean="0"/>
              <a:t>Development Workflow</a:t>
            </a:r>
          </a:p>
          <a:p>
            <a:r>
              <a:rPr lang="en-US" dirty="0" smtClean="0"/>
              <a:t>Case Study: NEXT-C Thruster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52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Workflow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Continuous Integration (CI)</a:t>
            </a: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404" y="-51"/>
            <a:ext cx="3563596" cy="423703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Atlassian</a:t>
            </a:r>
            <a:r>
              <a:rPr lang="en-US" dirty="0" smtClean="0"/>
              <a:t> Bamboo</a:t>
            </a:r>
          </a:p>
          <a:p>
            <a:endParaRPr lang="en-US" dirty="0"/>
          </a:p>
          <a:p>
            <a:r>
              <a:rPr lang="en-US" dirty="0" smtClean="0"/>
              <a:t>Branch Plans</a:t>
            </a:r>
            <a:endParaRPr lang="en-US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95" y="2982989"/>
            <a:ext cx="5310409" cy="2776040"/>
          </a:xfrm>
          <a:prstGeom prst="rect">
            <a:avLst/>
          </a:prstGeom>
        </p:spPr>
      </p:pic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2771" cy="357067"/>
          </a:xfrm>
        </p:spPr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59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Workflow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Continuous Delivery (CD)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Atlassian</a:t>
            </a:r>
            <a:r>
              <a:rPr lang="en-US" dirty="0" smtClean="0"/>
              <a:t> Bamboo</a:t>
            </a:r>
          </a:p>
          <a:p>
            <a:endParaRPr lang="en-US" dirty="0"/>
          </a:p>
          <a:p>
            <a:r>
              <a:rPr lang="en-US" dirty="0" smtClean="0"/>
              <a:t>Release CM</a:t>
            </a:r>
          </a:p>
          <a:p>
            <a:endParaRPr lang="en-US" dirty="0" smtClean="0"/>
          </a:p>
          <a:p>
            <a:r>
              <a:rPr lang="en-US" dirty="0" smtClean="0"/>
              <a:t>Testbed CM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97" y="-1"/>
            <a:ext cx="3569404" cy="3845608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2771" cy="357067"/>
          </a:xfrm>
        </p:spPr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8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Development Workflow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Hardware Verification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Final “For Score” Tests</a:t>
            </a:r>
          </a:p>
          <a:p>
            <a:endParaRPr lang="en-US" dirty="0"/>
          </a:p>
          <a:p>
            <a:r>
              <a:rPr lang="en-US" dirty="0" smtClean="0"/>
              <a:t>Combination of:</a:t>
            </a:r>
          </a:p>
          <a:p>
            <a:endParaRPr lang="en-US" dirty="0"/>
          </a:p>
          <a:p>
            <a:pPr lvl="1"/>
            <a:r>
              <a:rPr lang="en-US" dirty="0" smtClean="0"/>
              <a:t>Manual/Exploratory Testing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Scripted Test with </a:t>
            </a:r>
            <a:r>
              <a:rPr lang="en-US" dirty="0" smtClean="0"/>
              <a:t>Automated Analysis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Scripted Test with Manual Analysis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Stress Testing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2771" cy="357067"/>
          </a:xfrm>
        </p:spPr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26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NEXT-C Thruster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NEXT-C </a:t>
            </a:r>
            <a:r>
              <a:rPr lang="en-US" dirty="0"/>
              <a:t>= Evolutionary Xenon </a:t>
            </a:r>
            <a:r>
              <a:rPr lang="en-US" dirty="0" smtClean="0"/>
              <a:t>Thruster-Commercial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Early Initial Integration Test (Spacecraft Avionics not available)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Parallel Development (Maturing ICD)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03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4615" cy="357067"/>
          </a:xfrm>
        </p:spPr>
        <p:txBody>
          <a:bodyPr/>
          <a:lstStyle/>
          <a:p>
            <a:pPr algn="ctr"/>
            <a:r>
              <a:rPr lang="en-US" dirty="0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NEXT-C Thruster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Test Progression – Step 2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714376" y="1485900"/>
            <a:ext cx="3905250" cy="4686300"/>
          </a:xfrm>
        </p:spPr>
        <p:txBody>
          <a:bodyPr/>
          <a:lstStyle/>
          <a:p>
            <a:r>
              <a:rPr lang="en-US" dirty="0" smtClean="0"/>
              <a:t>SWIL Environment</a:t>
            </a:r>
          </a:p>
          <a:p>
            <a:endParaRPr lang="en-US" dirty="0"/>
          </a:p>
          <a:p>
            <a:r>
              <a:rPr lang="en-US" dirty="0" smtClean="0"/>
              <a:t>Basic NEXT-C Software Emulation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64" y="1181100"/>
            <a:ext cx="4448175" cy="4991100"/>
          </a:xfrm>
        </p:spPr>
      </p:pic>
    </p:spTree>
    <p:extLst>
      <p:ext uri="{BB962C8B-B14F-4D97-AF65-F5344CB8AC3E}">
        <p14:creationId xmlns:p14="http://schemas.microsoft.com/office/powerpoint/2010/main" val="1909796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4615" cy="357067"/>
          </a:xfrm>
        </p:spPr>
        <p:txBody>
          <a:bodyPr/>
          <a:lstStyle/>
          <a:p>
            <a:pPr algn="ctr"/>
            <a:r>
              <a:rPr lang="en-US" dirty="0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NEXT-C Thruster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Test Progression – Step </a:t>
            </a:r>
            <a:r>
              <a:rPr lang="en-US" dirty="0" smtClean="0"/>
              <a:t>3</a:t>
            </a:r>
            <a:endParaRPr lang="en-US" dirty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14376" y="1485900"/>
            <a:ext cx="4078510" cy="4686300"/>
          </a:xfrm>
        </p:spPr>
        <p:txBody>
          <a:bodyPr/>
          <a:lstStyle/>
          <a:p>
            <a:r>
              <a:rPr lang="en-US" dirty="0"/>
              <a:t>SWIL </a:t>
            </a:r>
            <a:r>
              <a:rPr lang="en-US" dirty="0" smtClean="0"/>
              <a:t>Environment + Serial Gateway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NEXT-C HWIL </a:t>
            </a:r>
            <a:r>
              <a:rPr lang="en-US" dirty="0"/>
              <a:t>Emulation</a:t>
            </a:r>
          </a:p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35" y="1181100"/>
            <a:ext cx="437969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33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4615" cy="357067"/>
          </a:xfrm>
        </p:spPr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NEXT-C Thruster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Test Progression – Step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714376" y="1485900"/>
            <a:ext cx="4286250" cy="4686300"/>
          </a:xfrm>
        </p:spPr>
        <p:txBody>
          <a:bodyPr/>
          <a:lstStyle/>
          <a:p>
            <a:r>
              <a:rPr lang="en-US" dirty="0"/>
              <a:t>SWIL Environment + Serial Gateway</a:t>
            </a:r>
          </a:p>
          <a:p>
            <a:endParaRPr lang="en-US" dirty="0"/>
          </a:p>
          <a:p>
            <a:r>
              <a:rPr lang="en-US" dirty="0" smtClean="0"/>
              <a:t>NEXT-C Hardware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1097206"/>
            <a:ext cx="3486150" cy="4991100"/>
          </a:xfrm>
        </p:spPr>
      </p:pic>
    </p:spTree>
    <p:extLst>
      <p:ext uri="{BB962C8B-B14F-4D97-AF65-F5344CB8AC3E}">
        <p14:creationId xmlns:p14="http://schemas.microsoft.com/office/powerpoint/2010/main" val="2124481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NEXT-C Thruster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DevOps Benefits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Integration test event with actual FSW and minimal hardware:</a:t>
            </a:r>
          </a:p>
          <a:p>
            <a:pPr lvl="1"/>
            <a:r>
              <a:rPr lang="en-US" dirty="0" smtClean="0"/>
              <a:t>Laptop</a:t>
            </a:r>
          </a:p>
          <a:p>
            <a:pPr lvl="1"/>
            <a:r>
              <a:rPr lang="en-US" dirty="0" smtClean="0"/>
              <a:t>USB Serial Interface dongle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Tight Development Feedback Loop</a:t>
            </a:r>
          </a:p>
          <a:p>
            <a:endParaRPr lang="en-US" dirty="0" smtClean="0"/>
          </a:p>
          <a:p>
            <a:r>
              <a:rPr lang="en-US" dirty="0" smtClean="0"/>
              <a:t>Automated Test Regiment</a:t>
            </a:r>
          </a:p>
          <a:p>
            <a:endParaRPr lang="en-US" dirty="0"/>
          </a:p>
          <a:p>
            <a:r>
              <a:rPr lang="en-US" dirty="0" smtClean="0"/>
              <a:t>Progressive Test Environments</a:t>
            </a:r>
          </a:p>
          <a:p>
            <a:endParaRPr lang="en-US" dirty="0"/>
          </a:p>
          <a:p>
            <a:r>
              <a:rPr lang="en-US" dirty="0" smtClean="0"/>
              <a:t>Successful test!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72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NASA Planetary </a:t>
            </a:r>
            <a:r>
              <a:rPr lang="en-US" dirty="0" smtClean="0"/>
              <a:t>Defense Coordination </a:t>
            </a:r>
            <a:r>
              <a:rPr lang="en-US" dirty="0"/>
              <a:t>Office (PDCO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JHU/APL</a:t>
            </a:r>
          </a:p>
          <a:p>
            <a:endParaRPr lang="en-US" dirty="0"/>
          </a:p>
          <a:p>
            <a:r>
              <a:rPr lang="en-US" dirty="0" smtClean="0"/>
              <a:t>DART </a:t>
            </a:r>
            <a:r>
              <a:rPr lang="en-US" dirty="0" smtClean="0"/>
              <a:t>Team</a:t>
            </a:r>
          </a:p>
          <a:p>
            <a:endParaRPr lang="en-US" dirty="0"/>
          </a:p>
          <a:p>
            <a:r>
              <a:rPr lang="en-US" dirty="0" smtClean="0"/>
              <a:t>And thank you to </a:t>
            </a:r>
            <a:r>
              <a:rPr lang="en-US" dirty="0" err="1" smtClean="0"/>
              <a:t>SwRI</a:t>
            </a:r>
            <a:r>
              <a:rPr lang="en-US" dirty="0" smtClean="0"/>
              <a:t> and the Flight Software Workshop Organizing Committee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5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7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23" y="3654101"/>
            <a:ext cx="3517641" cy="2731705"/>
          </a:xfrm>
          <a:prstGeom prst="rect">
            <a:avLst/>
          </a:prstGeom>
        </p:spPr>
      </p:pic>
      <p:pic>
        <p:nvPicPr>
          <p:cNvPr id="1026" name="Picture 2" descr="Image result for devops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042477"/>
            <a:ext cx="3262599" cy="184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4461341"/>
              </p:ext>
            </p:extLst>
          </p:nvPr>
        </p:nvGraphicFramePr>
        <p:xfrm>
          <a:off x="1571802" y="1141880"/>
          <a:ext cx="5349132" cy="3878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172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DART Mission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4375" y="1473828"/>
            <a:ext cx="7715250" cy="440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4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31388">
            <a:off x="1258148" y="-439561"/>
            <a:ext cx="7387634" cy="379599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14375" y="1181100"/>
            <a:ext cx="5378607" cy="49911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Propulsion</a:t>
            </a:r>
            <a:endParaRPr lang="en-US" dirty="0"/>
          </a:p>
          <a:p>
            <a:pPr lvl="1"/>
            <a:r>
              <a:rPr lang="en-US" dirty="0"/>
              <a:t>NEXT-C, 2 Axis Gimbal </a:t>
            </a:r>
          </a:p>
          <a:p>
            <a:pPr lvl="1"/>
            <a:r>
              <a:rPr lang="en-US" dirty="0"/>
              <a:t>Single Throttle Level – TL28 (3.5 kW)</a:t>
            </a:r>
          </a:p>
          <a:p>
            <a:pPr lvl="1"/>
            <a:r>
              <a:rPr lang="en-US" dirty="0" err="1" smtClean="0"/>
              <a:t>Monoprop</a:t>
            </a:r>
            <a:r>
              <a:rPr lang="en-US" dirty="0" smtClean="0"/>
              <a:t> </a:t>
            </a:r>
            <a:r>
              <a:rPr lang="en-US" dirty="0"/>
              <a:t>Hydrazine Blow-down</a:t>
            </a:r>
          </a:p>
          <a:p>
            <a:r>
              <a:rPr lang="en-US" dirty="0" smtClean="0"/>
              <a:t>Power</a:t>
            </a:r>
            <a:endParaRPr lang="en-US" dirty="0"/>
          </a:p>
          <a:p>
            <a:pPr lvl="1"/>
            <a:r>
              <a:rPr lang="en-US" dirty="0"/>
              <a:t>22 m</a:t>
            </a:r>
            <a:r>
              <a:rPr lang="en-US" baseline="30000" dirty="0"/>
              <a:t>2</a:t>
            </a:r>
            <a:r>
              <a:rPr lang="en-US" dirty="0"/>
              <a:t> Roll-out Solar Arrays, Single Axis Drive</a:t>
            </a:r>
          </a:p>
          <a:p>
            <a:r>
              <a:rPr lang="en-US" dirty="0" smtClean="0"/>
              <a:t>Attitude </a:t>
            </a:r>
            <a:r>
              <a:rPr lang="en-US" dirty="0"/>
              <a:t>Control System</a:t>
            </a:r>
          </a:p>
          <a:p>
            <a:pPr lvl="1"/>
            <a:r>
              <a:rPr lang="en-US" dirty="0"/>
              <a:t>5 Sun Sensors, 1 Star Tracker, 1 Inertial Measurement Unit</a:t>
            </a:r>
          </a:p>
          <a:p>
            <a:pPr lvl="1"/>
            <a:r>
              <a:rPr lang="en-US" dirty="0"/>
              <a:t>Thruster-Only Attitude Control</a:t>
            </a:r>
          </a:p>
          <a:p>
            <a:r>
              <a:rPr lang="en-US" dirty="0"/>
              <a:t>Communications</a:t>
            </a:r>
          </a:p>
          <a:p>
            <a:pPr lvl="1"/>
            <a:r>
              <a:rPr lang="en-US" dirty="0"/>
              <a:t>X-Band, 2 Low Gain Antennas for near-full-sky</a:t>
            </a:r>
          </a:p>
          <a:p>
            <a:pPr lvl="1"/>
            <a:r>
              <a:rPr lang="en-US" dirty="0"/>
              <a:t>1 High Gain Antenna with Single Axis Gimbal</a:t>
            </a:r>
          </a:p>
          <a:p>
            <a:r>
              <a:rPr lang="en-US" dirty="0"/>
              <a:t>Payload: </a:t>
            </a:r>
          </a:p>
          <a:p>
            <a:pPr lvl="1"/>
            <a:r>
              <a:rPr lang="en-US" dirty="0"/>
              <a:t>DRACO Telescope (New Horizons LORRI Heritage)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89222-08FA-0949-9F11-130DD0F60E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2795960">
            <a:off x="4882824" y="3533441"/>
            <a:ext cx="3757746" cy="294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9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Underlying Philosophy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Small Bites</a:t>
            </a:r>
          </a:p>
          <a:p>
            <a:endParaRPr lang="en-US" dirty="0" smtClean="0"/>
          </a:p>
          <a:p>
            <a:r>
              <a:rPr lang="en-US" dirty="0" smtClean="0"/>
              <a:t>DevOps</a:t>
            </a:r>
          </a:p>
          <a:p>
            <a:endParaRPr lang="en-US" dirty="0" smtClean="0"/>
          </a:p>
          <a:p>
            <a:r>
              <a:rPr lang="en-US" dirty="0" smtClean="0"/>
              <a:t>Fail Fast</a:t>
            </a:r>
          </a:p>
          <a:p>
            <a:endParaRPr lang="en-US" dirty="0" smtClean="0"/>
          </a:p>
          <a:p>
            <a:r>
              <a:rPr lang="en-US" dirty="0" smtClean="0"/>
              <a:t>Flexible Source Control</a:t>
            </a:r>
          </a:p>
          <a:p>
            <a:endParaRPr lang="en-US" dirty="0" smtClean="0"/>
          </a:p>
          <a:p>
            <a:r>
              <a:rPr lang="en-US" dirty="0" smtClean="0"/>
              <a:t>Use the right tools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6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Hardware in the Loop (HWIL) </a:t>
            </a:r>
            <a:r>
              <a:rPr lang="en-US" dirty="0" smtClean="0"/>
              <a:t>Testbeds</a:t>
            </a:r>
          </a:p>
          <a:p>
            <a:r>
              <a:rPr lang="en-US" dirty="0"/>
              <a:t>Software-in-the-Loop (SWIL) </a:t>
            </a:r>
            <a:r>
              <a:rPr lang="en-US" dirty="0" smtClean="0"/>
              <a:t>Testbeds</a:t>
            </a:r>
          </a:p>
          <a:p>
            <a:r>
              <a:rPr lang="en-US" dirty="0"/>
              <a:t>Flight Software (FSW) Development Tools</a:t>
            </a: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26" y="2525916"/>
            <a:ext cx="4561907" cy="371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7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4615" cy="357067"/>
          </a:xfrm>
        </p:spPr>
        <p:txBody>
          <a:bodyPr/>
          <a:lstStyle/>
          <a:p>
            <a:pPr algn="ctr"/>
            <a:r>
              <a:rPr lang="en-US" dirty="0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Development Environment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Hardware in the Loop (HWIL) Testbeds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Avionics + Real Time Simulator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94" y="1485900"/>
            <a:ext cx="2056795" cy="4510241"/>
          </a:xfr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72095" y="1472481"/>
            <a:ext cx="4199345" cy="535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7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695" y="6500480"/>
            <a:ext cx="7894615" cy="357067"/>
          </a:xfrm>
        </p:spPr>
        <p:txBody>
          <a:bodyPr/>
          <a:lstStyle/>
          <a:p>
            <a:pPr algn="ctr"/>
            <a:r>
              <a:rPr lang="en-US" dirty="0" smtClean="0"/>
              <a:t>This is a non-ITAR presentation, for public release and reproduction from FSW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Development Environment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Software </a:t>
            </a:r>
            <a:r>
              <a:rPr lang="en-US" dirty="0"/>
              <a:t>in the Loop </a:t>
            </a:r>
            <a:r>
              <a:rPr lang="en-US" dirty="0" smtClean="0"/>
              <a:t>(SWIL</a:t>
            </a:r>
            <a:r>
              <a:rPr lang="en-US" dirty="0"/>
              <a:t>) Testbeds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14376" y="1485900"/>
            <a:ext cx="3464518" cy="4686300"/>
          </a:xfrm>
        </p:spPr>
        <p:txBody>
          <a:bodyPr/>
          <a:lstStyle/>
          <a:p>
            <a:r>
              <a:rPr lang="en-US" dirty="0" smtClean="0"/>
              <a:t>Core Flight Executive (</a:t>
            </a:r>
            <a:r>
              <a:rPr lang="en-US" dirty="0" err="1" smtClean="0"/>
              <a:t>cFE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PC-Linux Target</a:t>
            </a:r>
          </a:p>
          <a:p>
            <a:endParaRPr lang="en-US" dirty="0" smtClean="0"/>
          </a:p>
          <a:p>
            <a:r>
              <a:rPr lang="en-US" dirty="0" smtClean="0"/>
              <a:t>Docker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612" y="1345240"/>
            <a:ext cx="4472089" cy="4287416"/>
          </a:xfrm>
          <a:prstGeom prst="rect">
            <a:avLst/>
          </a:prstGeom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/>
          <a:srcRect t="7103"/>
          <a:stretch/>
        </p:blipFill>
        <p:spPr>
          <a:xfrm>
            <a:off x="342900" y="3547604"/>
            <a:ext cx="3659444" cy="208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9127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light_4x3">
  <a:themeElements>
    <a:clrScheme name="Custom 6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.potx" id="{F82D8EE0-51B0-420F-982B-96F0D5DBB937}" vid="{737B8C25-2159-4E62-B5FB-ABD6435D9D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7dc69b7d5cdc30166cb3b33179ded647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8b1f32b3baab200f1a8fb7d5950201f6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4DCB3D-5820-44C2-97B1-8DD1E7B77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DD19FE-1AF4-4BEC-8869-CF97AB34CE4A}">
  <ds:schemaRefs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102532-4108-49E7-8D07-0EE909FD5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1060</TotalTime>
  <Words>995</Words>
  <Application>Microsoft Office PowerPoint</Application>
  <PresentationFormat>On-screen Show (4:3)</PresentationFormat>
  <Paragraphs>262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.AppleSystemUIFont</vt:lpstr>
      <vt:lpstr>Arial</vt:lpstr>
      <vt:lpstr>Calibri</vt:lpstr>
      <vt:lpstr>Courier New</vt:lpstr>
      <vt:lpstr>Helvetica</vt:lpstr>
      <vt:lpstr>Myriad Pro</vt:lpstr>
      <vt:lpstr>Wingdings</vt:lpstr>
      <vt:lpstr>APL-PowerPoint-Theme_light_4x3</vt:lpstr>
      <vt:lpstr>DevOps for Planetary Defense Flight Software</vt:lpstr>
      <vt:lpstr>Outline</vt:lpstr>
      <vt:lpstr>Motivation</vt:lpstr>
      <vt:lpstr>DART Mission</vt:lpstr>
      <vt:lpstr>PowerPoint Presentation</vt:lpstr>
      <vt:lpstr>Underlying Philosophy </vt:lpstr>
      <vt:lpstr>Development Environment</vt:lpstr>
      <vt:lpstr>Development Environment</vt:lpstr>
      <vt:lpstr>Development Environment</vt:lpstr>
      <vt:lpstr>Development Environment</vt:lpstr>
      <vt:lpstr>Development Environment</vt:lpstr>
      <vt:lpstr>Development Environment</vt:lpstr>
      <vt:lpstr>Automated Testing</vt:lpstr>
      <vt:lpstr>Automated Testing</vt:lpstr>
      <vt:lpstr>Automated Testing</vt:lpstr>
      <vt:lpstr>Automated Testing</vt:lpstr>
      <vt:lpstr>Automated Testing</vt:lpstr>
      <vt:lpstr>Development Workflow</vt:lpstr>
      <vt:lpstr>Development Workflow</vt:lpstr>
      <vt:lpstr>Development Workflow</vt:lpstr>
      <vt:lpstr>Development Workflow</vt:lpstr>
      <vt:lpstr>Development Workflow</vt:lpstr>
      <vt:lpstr>Case Study: NEXT-C Thruster</vt:lpstr>
      <vt:lpstr>Case Study: NEXT-C Thruster</vt:lpstr>
      <vt:lpstr>Case Study: NEXT-C Thruster</vt:lpstr>
      <vt:lpstr>Case Study: NEXT-C Thruster</vt:lpstr>
      <vt:lpstr>Case Study: NEXT-C Thruster</vt:lpstr>
      <vt:lpstr>Acknowledgements</vt:lpstr>
      <vt:lpstr>PowerPoint Presentation</vt:lpstr>
    </vt:vector>
  </TitlesOfParts>
  <Manager/>
  <Company>Johns Hopkins University - Applied Physics Lab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DevOps for Planetary Defense Flight Software</dc:title>
  <dc:subject/>
  <dc:creator>Thomas, Justin R.</dc:creator>
  <cp:keywords/>
  <dc:description>Version 1.0</dc:description>
  <cp:lastModifiedBy>Thomas, Justin R.</cp:lastModifiedBy>
  <cp:revision>30</cp:revision>
  <cp:lastPrinted>2017-08-24T18:44:08Z</cp:lastPrinted>
  <dcterms:created xsi:type="dcterms:W3CDTF">2018-11-12T15:08:06Z</dcterms:created>
  <dcterms:modified xsi:type="dcterms:W3CDTF">2018-11-26T01:24:07Z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