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27"/>
  </p:notesMasterIdLst>
  <p:sldIdLst>
    <p:sldId id="357" r:id="rId3"/>
    <p:sldId id="367" r:id="rId4"/>
    <p:sldId id="368" r:id="rId5"/>
    <p:sldId id="411" r:id="rId6"/>
    <p:sldId id="379" r:id="rId7"/>
    <p:sldId id="377" r:id="rId8"/>
    <p:sldId id="380" r:id="rId9"/>
    <p:sldId id="378" r:id="rId10"/>
    <p:sldId id="376" r:id="rId11"/>
    <p:sldId id="381" r:id="rId12"/>
    <p:sldId id="382" r:id="rId13"/>
    <p:sldId id="383" r:id="rId14"/>
    <p:sldId id="384" r:id="rId15"/>
    <p:sldId id="385" r:id="rId16"/>
    <p:sldId id="416" r:id="rId17"/>
    <p:sldId id="387" r:id="rId18"/>
    <p:sldId id="386" r:id="rId19"/>
    <p:sldId id="389" r:id="rId20"/>
    <p:sldId id="410" r:id="rId21"/>
    <p:sldId id="391" r:id="rId22"/>
    <p:sldId id="392" r:id="rId23"/>
    <p:sldId id="401" r:id="rId24"/>
    <p:sldId id="402" r:id="rId25"/>
    <p:sldId id="415" r:id="rId26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yB" initials="G" lastIdx="1" clrIdx="0"/>
  <p:cmAuthor id="1" name="Pavan Rajagopal" initials="PR" lastIdx="1" clrIdx="1"/>
  <p:cmAuthor id="2" name="EXT-Rajagopal, Pavan" initials="EP" lastIdx="27" clrIdx="2"/>
  <p:cmAuthor id="3" name="Jim" initials="J" lastIdx="6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77102" autoAdjust="0"/>
  </p:normalViewPr>
  <p:slideViewPr>
    <p:cSldViewPr>
      <p:cViewPr>
        <p:scale>
          <a:sx n="84" d="100"/>
          <a:sy n="84" d="100"/>
        </p:scale>
        <p:origin x="-7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6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2592" y="-108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8C9E3D-5018-4D0D-B567-49EBFA0CCE89}" type="datetimeFigureOut">
              <a:rPr lang="en-US"/>
              <a:pPr>
                <a:defRPr/>
              </a:pPr>
              <a:t>11/18/2018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BDB5D0-0DF5-4549-A8F4-70F95D2C15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10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DB5D0-0DF5-4549-A8F4-70F95D2C156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0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DB5D0-0DF5-4549-A8F4-70F95D2C156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6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DB5D0-0DF5-4549-A8F4-70F95D2C15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2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some duplication here with the previous slide relative</a:t>
            </a:r>
            <a:r>
              <a:rPr lang="en-US" baseline="0" dirty="0" smtClean="0"/>
              <a:t> to risks. We define risks on slide 18 and also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DB5D0-0DF5-4549-A8F4-70F95D2C15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70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DB5D0-0DF5-4549-A8F4-70F95D2C15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45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DB5D0-0DF5-4549-A8F4-70F95D2C15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0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10/12/2017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Architecture CD Tagup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DAD4E-B434-40DA-B508-CD8644683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10/12/2017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Architecture CD Tagup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Architecture CD Tagup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Architecture CD Tagup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Architecture CD Tagup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94984"/>
            <a:ext cx="762000" cy="365125"/>
          </a:xfrm>
        </p:spPr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GCSLogo_Pri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400800"/>
            <a:ext cx="1094232" cy="353492"/>
          </a:xfrm>
          <a:prstGeom prst="rect">
            <a:avLst/>
          </a:prstGeom>
        </p:spPr>
      </p:pic>
      <p:sp>
        <p:nvSpPr>
          <p:cNvPr id="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16764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Architecture CD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473900"/>
            <a:ext cx="609600" cy="356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31692"/>
            <a:ext cx="529520" cy="4263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Architecture CD Tagup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10/12/2017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Architecture CD Tagup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10/12/2017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Architecture CD Tagup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10/12/2017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Architecture CD Tagup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Architecture CD Tagup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DAD4E-B434-40DA-B508-CD8644683E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10/12/2017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Architecture CD Tagup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Architecture CD Tagup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472C54-7978-460C-BBB5-20A26170E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199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10/12/2017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Architecture CD Tagup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AA6EA05-C3E8-4F09-A786-2A3D230DDF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851648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IV&amp;V </a:t>
            </a:r>
            <a:r>
              <a:rPr lang="en-US" dirty="0"/>
              <a:t>Planning &amp; </a:t>
            </a:r>
            <a:r>
              <a:rPr lang="en-US" dirty="0" smtClean="0"/>
              <a:t>Execution Initiative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963" y="4648200"/>
            <a:ext cx="7854696" cy="1600200"/>
          </a:xfrm>
        </p:spPr>
        <p:txBody>
          <a:bodyPr/>
          <a:lstStyle/>
          <a:p>
            <a:r>
              <a:rPr lang="en-US" dirty="0" smtClean="0"/>
              <a:t>James B. Dabney, </a:t>
            </a:r>
            <a:r>
              <a:rPr lang="en-US" dirty="0" err="1" smtClean="0"/>
              <a:t>GeoControls</a:t>
            </a:r>
            <a:r>
              <a:rPr lang="en-US" dirty="0" smtClean="0"/>
              <a:t> Systems</a:t>
            </a:r>
          </a:p>
          <a:p>
            <a:r>
              <a:rPr lang="en-US" dirty="0" smtClean="0"/>
              <a:t>6 December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05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Capturing a Project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existing project artifacts</a:t>
            </a:r>
          </a:p>
          <a:p>
            <a:pPr lvl="1"/>
            <a:r>
              <a:rPr lang="en-US" dirty="0" smtClean="0"/>
              <a:t>Documents </a:t>
            </a:r>
          </a:p>
          <a:p>
            <a:pPr lvl="1"/>
            <a:r>
              <a:rPr lang="en-US" dirty="0" smtClean="0"/>
              <a:t>Presentations</a:t>
            </a:r>
          </a:p>
          <a:p>
            <a:pPr lvl="1"/>
            <a:r>
              <a:rPr lang="en-US" dirty="0" smtClean="0"/>
              <a:t>UML and similar representations</a:t>
            </a:r>
          </a:p>
          <a:p>
            <a:r>
              <a:rPr lang="en-US" dirty="0" smtClean="0"/>
              <a:t>Document by pointing to architecture elements in project artifacts</a:t>
            </a:r>
          </a:p>
          <a:p>
            <a:pPr lvl="1"/>
            <a:r>
              <a:rPr lang="en-US" dirty="0" smtClean="0"/>
              <a:t>Significantly less expensive than generating </a:t>
            </a:r>
            <a:r>
              <a:rPr lang="en-US" dirty="0"/>
              <a:t>new </a:t>
            </a:r>
            <a:r>
              <a:rPr lang="en-US" dirty="0" smtClean="0"/>
              <a:t>document</a:t>
            </a:r>
          </a:p>
          <a:p>
            <a:pPr lvl="1"/>
            <a:r>
              <a:rPr lang="en-US" dirty="0" smtClean="0"/>
              <a:t>Easier and less effort to maintain as architecture evolves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3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Available Early-</a:t>
            </a:r>
            <a:r>
              <a:rPr lang="en-US" dirty="0" err="1" smtClean="0"/>
              <a:t>Lifecyle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 project different</a:t>
            </a:r>
          </a:p>
          <a:p>
            <a:r>
              <a:rPr lang="en-US" dirty="0" smtClean="0"/>
              <a:t>General classes</a:t>
            </a:r>
          </a:p>
          <a:p>
            <a:pPr lvl="1"/>
            <a:r>
              <a:rPr lang="en-US" dirty="0" smtClean="0"/>
              <a:t>Concept documents</a:t>
            </a:r>
          </a:p>
          <a:p>
            <a:pPr lvl="1"/>
            <a:r>
              <a:rPr lang="en-US" dirty="0" smtClean="0"/>
              <a:t>Functional design documents</a:t>
            </a:r>
          </a:p>
          <a:p>
            <a:pPr lvl="1"/>
            <a:r>
              <a:rPr lang="en-US" dirty="0" smtClean="0"/>
              <a:t>Requirements documents</a:t>
            </a:r>
          </a:p>
          <a:p>
            <a:pPr lvl="1"/>
            <a:r>
              <a:rPr lang="en-US" dirty="0" smtClean="0"/>
              <a:t>PDR presentations</a:t>
            </a:r>
          </a:p>
          <a:p>
            <a:pPr lvl="1"/>
            <a:r>
              <a:rPr lang="en-US" dirty="0" smtClean="0"/>
              <a:t>UML </a:t>
            </a:r>
          </a:p>
          <a:p>
            <a:r>
              <a:rPr lang="en-US" dirty="0" smtClean="0"/>
              <a:t>Information frequently preliminary and evolving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Capturing Architecture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Spreadsheet approach found most usable</a:t>
            </a:r>
          </a:p>
          <a:p>
            <a:pPr lvl="1"/>
            <a:r>
              <a:rPr lang="en-US" dirty="0" smtClean="0"/>
              <a:t>Tabs for each view and crosscutting concept</a:t>
            </a:r>
          </a:p>
          <a:p>
            <a:pPr lvl="1"/>
            <a:r>
              <a:rPr lang="en-US" dirty="0" smtClean="0"/>
              <a:t>Hyperlinks to documents in Content Management System (ECM)</a:t>
            </a:r>
          </a:p>
          <a:p>
            <a:pPr lvl="2"/>
            <a:r>
              <a:rPr lang="en-US" dirty="0" smtClean="0"/>
              <a:t>ECM limits links to document</a:t>
            </a:r>
          </a:p>
          <a:p>
            <a:pPr lvl="2"/>
            <a:r>
              <a:rPr lang="en-US" dirty="0" smtClean="0"/>
              <a:t>File server enables links to place in document for some file types</a:t>
            </a:r>
          </a:p>
          <a:p>
            <a:r>
              <a:rPr lang="en-US" dirty="0" smtClean="0"/>
              <a:t>Developed representative example for each partner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4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Spreadsheet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CD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8648" y="132310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Logical view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6" y="1828800"/>
            <a:ext cx="89154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86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Capture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Significant differences among projects</a:t>
            </a:r>
          </a:p>
          <a:p>
            <a:pPr lvl="1"/>
            <a:r>
              <a:rPr lang="en-US" dirty="0" smtClean="0"/>
              <a:t>Detail lacking in </a:t>
            </a:r>
            <a:r>
              <a:rPr lang="en-US" dirty="0"/>
              <a:t>early </a:t>
            </a:r>
            <a:r>
              <a:rPr lang="en-US" dirty="0" smtClean="0"/>
              <a:t>lifecycle projects</a:t>
            </a:r>
          </a:p>
          <a:p>
            <a:pPr lvl="1"/>
            <a:r>
              <a:rPr lang="en-US" dirty="0" smtClean="0"/>
              <a:t>More detail than needed in mature projects - challenging to maintain right hierarchical level</a:t>
            </a:r>
          </a:p>
          <a:p>
            <a:r>
              <a:rPr lang="en-US" dirty="0" smtClean="0"/>
              <a:t>With some practice, capturing architecture for each project was feasible</a:t>
            </a:r>
          </a:p>
          <a:p>
            <a:r>
              <a:rPr lang="en-US" dirty="0" smtClean="0"/>
              <a:t>Relatively easy to maintain architecture spreadsheet as project evolves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26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Scoping / Planning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Logical </a:t>
            </a:r>
            <a:r>
              <a:rPr lang="en-US" dirty="0" smtClean="0"/>
              <a:t>flow </a:t>
            </a:r>
            <a:r>
              <a:rPr lang="en-US" dirty="0"/>
              <a:t>is </a:t>
            </a:r>
            <a:r>
              <a:rPr lang="en-US" dirty="0" err="1" smtClean="0"/>
              <a:t>architecture→risks→assurance</a:t>
            </a:r>
            <a:r>
              <a:rPr lang="en-US" dirty="0" smtClean="0"/>
              <a:t> objectives</a:t>
            </a:r>
          </a:p>
          <a:p>
            <a:r>
              <a:rPr lang="en-US" dirty="0" smtClean="0"/>
              <a:t>Risks are things that can go wrong</a:t>
            </a:r>
          </a:p>
          <a:p>
            <a:pPr lvl="1"/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Operation</a:t>
            </a:r>
          </a:p>
          <a:p>
            <a:r>
              <a:rPr lang="en-US" dirty="0" smtClean="0"/>
              <a:t>Assurance objectives flow from risks</a:t>
            </a:r>
          </a:p>
          <a:p>
            <a:pPr lvl="1"/>
            <a:r>
              <a:rPr lang="en-US" dirty="0" smtClean="0"/>
              <a:t>Individual IV&amp;V analysis questions or tasks</a:t>
            </a:r>
          </a:p>
          <a:p>
            <a:pPr lvl="1"/>
            <a:r>
              <a:rPr lang="en-US" dirty="0" smtClean="0"/>
              <a:t>Completing an assurance objective decreases uncertainty with respect to a specific risk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3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Risks</a:t>
            </a:r>
            <a:r>
              <a:rPr lang="en-US" dirty="0"/>
              <a:t> </a:t>
            </a:r>
            <a:r>
              <a:rPr lang="en-US" dirty="0" smtClean="0"/>
              <a:t>typically hierarchical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Top </a:t>
            </a:r>
            <a:r>
              <a:rPr lang="en-US" dirty="0"/>
              <a:t>level is failure of architectural element (of view or crosscutting concept)</a:t>
            </a:r>
            <a:endParaRPr lang="en-US" b="1" dirty="0"/>
          </a:p>
          <a:p>
            <a:r>
              <a:rPr lang="en-US" dirty="0"/>
              <a:t>Supporting are failures that cause overall failure</a:t>
            </a:r>
          </a:p>
          <a:p>
            <a:r>
              <a:rPr lang="en-US" dirty="0"/>
              <a:t>Each supporting failure varies in influence on causing top level failure</a:t>
            </a:r>
          </a:p>
          <a:p>
            <a:pPr lvl="1"/>
            <a:r>
              <a:rPr lang="en-US" dirty="0"/>
              <a:t>In some cases a single supporting failure can cause top </a:t>
            </a:r>
            <a:r>
              <a:rPr lang="en-US" dirty="0" smtClean="0"/>
              <a:t>level failure</a:t>
            </a:r>
            <a:endParaRPr lang="en-US" dirty="0"/>
          </a:p>
          <a:p>
            <a:pPr lvl="1"/>
            <a:r>
              <a:rPr lang="en-US" dirty="0"/>
              <a:t>In other cases we need a combination of </a:t>
            </a:r>
            <a:r>
              <a:rPr lang="en-US" dirty="0" smtClean="0"/>
              <a:t>failures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11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Risk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approaches to architecture-driven risk identification considered</a:t>
            </a:r>
          </a:p>
          <a:p>
            <a:r>
              <a:rPr lang="en-US" dirty="0" smtClean="0"/>
              <a:t>Domain specific, architecture-driven risk</a:t>
            </a:r>
          </a:p>
          <a:p>
            <a:pPr lvl="1"/>
            <a:r>
              <a:rPr lang="en-US" dirty="0" smtClean="0"/>
              <a:t>Requires extensive risk database</a:t>
            </a:r>
          </a:p>
          <a:p>
            <a:pPr lvl="1"/>
            <a:r>
              <a:rPr lang="en-US" dirty="0" smtClean="0"/>
              <a:t>Many projects sufficiently new that  database would not contain important risks</a:t>
            </a:r>
          </a:p>
          <a:p>
            <a:pPr lvl="1"/>
            <a:r>
              <a:rPr lang="en-US" dirty="0" smtClean="0"/>
              <a:t>Doesn’t appear to be practical</a:t>
            </a:r>
          </a:p>
          <a:p>
            <a:r>
              <a:rPr lang="en-US" dirty="0" smtClean="0"/>
              <a:t>Generic architecture-driven risk categories</a:t>
            </a:r>
          </a:p>
          <a:p>
            <a:pPr lvl="1"/>
            <a:r>
              <a:rPr lang="en-US" dirty="0" smtClean="0"/>
              <a:t>Standard sets of risks and indicators matched to each element of view or crosscutting concept</a:t>
            </a:r>
          </a:p>
          <a:p>
            <a:pPr lvl="1"/>
            <a:r>
              <a:rPr lang="en-US" dirty="0" smtClean="0"/>
              <a:t>Found workable on variety of project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03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Risk Drivers /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Drivers are </a:t>
            </a:r>
            <a:r>
              <a:rPr lang="en-US" dirty="0" smtClean="0"/>
              <a:t>factors that </a:t>
            </a:r>
            <a:r>
              <a:rPr lang="en-US" dirty="0"/>
              <a:t>influence </a:t>
            </a:r>
            <a:r>
              <a:rPr lang="en-US" dirty="0" smtClean="0"/>
              <a:t>(increase or decrease) likelihood </a:t>
            </a:r>
            <a:r>
              <a:rPr lang="en-US" dirty="0"/>
              <a:t>that risk will manifest</a:t>
            </a:r>
          </a:p>
          <a:p>
            <a:r>
              <a:rPr lang="en-US" dirty="0"/>
              <a:t>Indicators are things we can observe or measure that correlate to likelihood risk will manifest</a:t>
            </a:r>
          </a:p>
          <a:p>
            <a:r>
              <a:rPr lang="en-US" dirty="0"/>
              <a:t>Drivers are often observable, so </a:t>
            </a:r>
            <a:r>
              <a:rPr lang="en-US" dirty="0" smtClean="0"/>
              <a:t>it’s reasonable </a:t>
            </a:r>
            <a:r>
              <a:rPr lang="en-US" dirty="0"/>
              <a:t>to not worry about differentiation from indicators</a:t>
            </a:r>
          </a:p>
          <a:p>
            <a:r>
              <a:rPr lang="en-US" dirty="0"/>
              <a:t>Drivers feed the </a:t>
            </a:r>
            <a:r>
              <a:rPr lang="en-US" dirty="0" smtClean="0"/>
              <a:t>scoping and planning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36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and Driver/Indicators by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sets of risks and drivers/indicators for each view</a:t>
            </a:r>
          </a:p>
          <a:p>
            <a:r>
              <a:rPr lang="en-US" dirty="0" smtClean="0"/>
              <a:t>Applied a subset of the risks to each element in view (each row in spreadsheet)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9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Research team</a:t>
            </a:r>
          </a:p>
          <a:p>
            <a:pPr lvl="1"/>
            <a:r>
              <a:rPr lang="en-US" dirty="0" smtClean="0"/>
              <a:t>Background</a:t>
            </a:r>
          </a:p>
          <a:p>
            <a:pPr lvl="2"/>
            <a:r>
              <a:rPr lang="en-US" dirty="0" smtClean="0"/>
              <a:t>IV&amp;V Overview</a:t>
            </a:r>
          </a:p>
          <a:p>
            <a:pPr lvl="2"/>
            <a:r>
              <a:rPr lang="en-US" dirty="0" smtClean="0"/>
              <a:t>Capability Development Initiative Background</a:t>
            </a:r>
          </a:p>
          <a:p>
            <a:pPr lvl="1"/>
            <a:r>
              <a:rPr lang="en-US" dirty="0" smtClean="0"/>
              <a:t>Goals and objectives</a:t>
            </a:r>
          </a:p>
          <a:p>
            <a:pPr lvl="1"/>
            <a:r>
              <a:rPr lang="en-US" dirty="0" smtClean="0"/>
              <a:t>Research approach</a:t>
            </a:r>
          </a:p>
          <a:p>
            <a:pPr lvl="1"/>
            <a:r>
              <a:rPr lang="en-US" dirty="0" smtClean="0"/>
              <a:t>4+1 Architecture Overview</a:t>
            </a:r>
          </a:p>
          <a:p>
            <a:pPr lvl="1"/>
            <a:r>
              <a:rPr lang="en-US" dirty="0" smtClean="0"/>
              <a:t>Architecture Spreadsheet Use &amp; Examples</a:t>
            </a:r>
          </a:p>
          <a:p>
            <a:pPr lvl="1"/>
            <a:r>
              <a:rPr lang="en-US" dirty="0" smtClean="0"/>
              <a:t>Architecture-Based Risk Identification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2C54-7978-460C-BBB5-20A26170E0D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Architecture CD</a:t>
            </a:r>
          </a:p>
        </p:txBody>
      </p:sp>
    </p:spTree>
    <p:extLst>
      <p:ext uri="{BB962C8B-B14F-4D97-AF65-F5344CB8AC3E}">
        <p14:creationId xmlns:p14="http://schemas.microsoft.com/office/powerpoint/2010/main" val="3167480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Scenario View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Scenario fails to execute as expected</a:t>
            </a:r>
          </a:p>
          <a:p>
            <a:r>
              <a:rPr lang="en-US" dirty="0"/>
              <a:t>Preconditions not met</a:t>
            </a:r>
          </a:p>
          <a:p>
            <a:r>
              <a:rPr lang="en-US" dirty="0"/>
              <a:t>Incorrect triggers</a:t>
            </a:r>
          </a:p>
          <a:p>
            <a:r>
              <a:rPr lang="en-US" dirty="0"/>
              <a:t>Bounds exceeded</a:t>
            </a:r>
          </a:p>
          <a:p>
            <a:r>
              <a:rPr lang="en-US" dirty="0"/>
              <a:t>Fails to proceed as specified </a:t>
            </a:r>
          </a:p>
          <a:p>
            <a:r>
              <a:rPr lang="en-US" dirty="0"/>
              <a:t>Fails to meet end conditions (time, state)</a:t>
            </a:r>
          </a:p>
          <a:p>
            <a:r>
              <a:rPr lang="en-US" dirty="0"/>
              <a:t>Scenario not expected or specified</a:t>
            </a:r>
          </a:p>
          <a:p>
            <a:r>
              <a:rPr lang="en-US" dirty="0"/>
              <a:t>Scenario conflicts with other scenario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77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Scenario Risk Drivers /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Stakeholder needs captured / coordinated</a:t>
            </a:r>
          </a:p>
          <a:p>
            <a:r>
              <a:rPr lang="en-US" dirty="0"/>
              <a:t>Complexity in interactions</a:t>
            </a:r>
          </a:p>
          <a:p>
            <a:r>
              <a:rPr lang="en-US" dirty="0"/>
              <a:t>Coupling tightness of scenarios to other scenarios</a:t>
            </a:r>
          </a:p>
          <a:p>
            <a:r>
              <a:rPr lang="en-US" dirty="0"/>
              <a:t>Scenario / use case completeness</a:t>
            </a:r>
          </a:p>
          <a:p>
            <a:r>
              <a:rPr lang="en-US" dirty="0"/>
              <a:t>Maturity and completeness of operations concepts</a:t>
            </a:r>
          </a:p>
          <a:p>
            <a:r>
              <a:rPr lang="en-US" dirty="0"/>
              <a:t>Clarity of specification of scenario state or data boundaries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3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Technical Budgets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Technical budget not met</a:t>
            </a:r>
          </a:p>
          <a:p>
            <a:r>
              <a:rPr lang="en-US" dirty="0"/>
              <a:t>Budget infeasible</a:t>
            </a:r>
          </a:p>
          <a:p>
            <a:r>
              <a:rPr lang="en-US" dirty="0"/>
              <a:t>Budget won’t satisfy user need</a:t>
            </a:r>
          </a:p>
          <a:p>
            <a:r>
              <a:rPr lang="en-US" dirty="0"/>
              <a:t>Budget allocation among contributors incorrect</a:t>
            </a:r>
          </a:p>
          <a:p>
            <a:r>
              <a:rPr lang="en-US" dirty="0"/>
              <a:t>One contributor exceeds allocation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72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Technical Budget  </a:t>
            </a:r>
            <a:br>
              <a:rPr lang="en-US" sz="4000" dirty="0"/>
            </a:br>
            <a:r>
              <a:rPr lang="en-US" sz="4000" dirty="0"/>
              <a:t>Risk Drivers /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Budget management / tracking process rigor</a:t>
            </a:r>
          </a:p>
          <a:p>
            <a:r>
              <a:rPr lang="en-US" dirty="0"/>
              <a:t>Number of entities (users, processes, boxes) involved in the budget</a:t>
            </a:r>
          </a:p>
          <a:p>
            <a:r>
              <a:rPr lang="en-US" dirty="0"/>
              <a:t>Degree of uncertainties in environment or contributors</a:t>
            </a:r>
          </a:p>
          <a:p>
            <a:r>
              <a:rPr lang="en-US" dirty="0"/>
              <a:t>Budget complexity</a:t>
            </a:r>
          </a:p>
          <a:p>
            <a:r>
              <a:rPr lang="en-US" dirty="0"/>
              <a:t>Budget testability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64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methodology to include assurance cases tied to risks</a:t>
            </a:r>
          </a:p>
          <a:p>
            <a:r>
              <a:rPr lang="en-US" dirty="0" smtClean="0"/>
              <a:t>Develop more accurate risk likelihood model</a:t>
            </a:r>
          </a:p>
          <a:p>
            <a:pPr lvl="1"/>
            <a:r>
              <a:rPr lang="en-US" dirty="0" smtClean="0"/>
              <a:t>Exploit existing likelihood scoring factors</a:t>
            </a:r>
          </a:p>
          <a:p>
            <a:pPr lvl="1"/>
            <a:r>
              <a:rPr lang="en-US" dirty="0" smtClean="0"/>
              <a:t>Capture nonlinearities with respect to the scoring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6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Jim Dabney – </a:t>
            </a:r>
            <a:r>
              <a:rPr lang="en-US" dirty="0" err="1" smtClean="0"/>
              <a:t>GeoControl</a:t>
            </a:r>
            <a:r>
              <a:rPr lang="en-US" dirty="0" smtClean="0"/>
              <a:t> Systems (PI)</a:t>
            </a:r>
            <a:endParaRPr lang="en-US" dirty="0"/>
          </a:p>
          <a:p>
            <a:r>
              <a:rPr lang="en-US" dirty="0"/>
              <a:t>Pavan Rajagopal – </a:t>
            </a:r>
            <a:r>
              <a:rPr lang="en-US" dirty="0" err="1" smtClean="0"/>
              <a:t>GeoControl</a:t>
            </a:r>
            <a:r>
              <a:rPr lang="en-US" dirty="0" smtClean="0"/>
              <a:t> Systems (PM)</a:t>
            </a:r>
            <a:endParaRPr lang="en-US" dirty="0"/>
          </a:p>
          <a:p>
            <a:r>
              <a:rPr lang="en-US" dirty="0" smtClean="0"/>
              <a:t>Mike Facemire – NASA IV&amp;V Facility</a:t>
            </a:r>
          </a:p>
          <a:p>
            <a:r>
              <a:rPr lang="en-US" dirty="0" smtClean="0"/>
              <a:t>Paul Amoroso – </a:t>
            </a:r>
            <a:r>
              <a:rPr lang="en-US" dirty="0" err="1" smtClean="0"/>
              <a:t>Engility</a:t>
            </a:r>
            <a:r>
              <a:rPr lang="en-US" dirty="0" smtClean="0"/>
              <a:t> / TMC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3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NASA IV&amp;V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Independent: Technical, Managerial, Financial</a:t>
            </a:r>
            <a:endParaRPr lang="en-US" dirty="0"/>
          </a:p>
          <a:p>
            <a:r>
              <a:rPr lang="en-US" dirty="0"/>
              <a:t>Analytical approach to evaluate </a:t>
            </a:r>
            <a:r>
              <a:rPr lang="en-US" dirty="0" smtClean="0"/>
              <a:t>software Correctness &amp; Completeness</a:t>
            </a:r>
            <a:endParaRPr lang="en-US" dirty="0"/>
          </a:p>
          <a:p>
            <a:r>
              <a:rPr lang="en-US" dirty="0"/>
              <a:t>Scope</a:t>
            </a:r>
          </a:p>
          <a:p>
            <a:pPr lvl="1"/>
            <a:r>
              <a:rPr lang="en-US" dirty="0"/>
              <a:t>All NASA mission-critical software</a:t>
            </a:r>
          </a:p>
          <a:p>
            <a:pPr lvl="1"/>
            <a:r>
              <a:rPr lang="en-US" dirty="0"/>
              <a:t>Includes HEO and science missions</a:t>
            </a:r>
          </a:p>
          <a:p>
            <a:r>
              <a:rPr lang="en-US" dirty="0" smtClean="0"/>
              <a:t>Key </a:t>
            </a:r>
            <a:r>
              <a:rPr lang="en-US" dirty="0"/>
              <a:t>information sources</a:t>
            </a:r>
          </a:p>
          <a:p>
            <a:pPr lvl="1"/>
            <a:r>
              <a:rPr lang="en-US" dirty="0"/>
              <a:t>IV&amp;V Technical Framework</a:t>
            </a:r>
          </a:p>
          <a:p>
            <a:pPr lvl="1"/>
            <a:r>
              <a:rPr lang="en-US" dirty="0"/>
              <a:t>Developer artifacts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4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Autofit/>
          </a:bodyPr>
          <a:lstStyle/>
          <a:p>
            <a:r>
              <a:rPr lang="en-US" sz="4000" dirty="0"/>
              <a:t>Capability Development Initiative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Previous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Examined IV&amp;V Planning and Scoping (precursor to execution for every project)</a:t>
            </a:r>
          </a:p>
          <a:p>
            <a:pPr lvl="1"/>
            <a:r>
              <a:rPr lang="en-US" dirty="0" smtClean="0"/>
              <a:t>Observed </a:t>
            </a:r>
            <a:r>
              <a:rPr lang="en-US" dirty="0"/>
              <a:t>that </a:t>
            </a:r>
            <a:r>
              <a:rPr lang="en-US" dirty="0" smtClean="0"/>
              <a:t>focus limited to two </a:t>
            </a:r>
            <a:r>
              <a:rPr lang="en-US" dirty="0"/>
              <a:t>architectural views</a:t>
            </a:r>
          </a:p>
          <a:p>
            <a:pPr lvl="2"/>
            <a:r>
              <a:rPr lang="en-US" dirty="0"/>
              <a:t>Capabilities (logical view)</a:t>
            </a:r>
          </a:p>
          <a:p>
            <a:pPr lvl="2"/>
            <a:r>
              <a:rPr lang="en-US" dirty="0" smtClean="0"/>
              <a:t>Entities </a:t>
            </a:r>
            <a:r>
              <a:rPr lang="en-US" dirty="0"/>
              <a:t>(implementation view)</a:t>
            </a:r>
          </a:p>
          <a:p>
            <a:r>
              <a:rPr lang="en-US" dirty="0"/>
              <a:t>Other views also drive IV&amp;V and influence risk</a:t>
            </a:r>
          </a:p>
          <a:p>
            <a:pPr lvl="1"/>
            <a:r>
              <a:rPr lang="en-US" dirty="0"/>
              <a:t>Scenarios</a:t>
            </a:r>
          </a:p>
          <a:p>
            <a:pPr lvl="1"/>
            <a:r>
              <a:rPr lang="en-US" dirty="0"/>
              <a:t>Process (threads)</a:t>
            </a:r>
          </a:p>
          <a:p>
            <a:pPr lvl="1"/>
            <a:r>
              <a:rPr lang="en-US" dirty="0"/>
              <a:t>Deployment (boxes, buses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Crosscutting concepts (Technical Budgets, Stakeholders, Key Driving Requirements, Fault Management,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Other views often not explicitly documented in architecture design document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7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Long-Term 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</a:t>
            </a:r>
            <a:r>
              <a:rPr lang="en-US" dirty="0" smtClean="0"/>
              <a:t>complete architecture </a:t>
            </a:r>
            <a:r>
              <a:rPr lang="en-US" dirty="0"/>
              <a:t>information to identify and evaluate risk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Safety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Reliability</a:t>
            </a:r>
          </a:p>
          <a:p>
            <a:r>
              <a:rPr lang="en-US" dirty="0" smtClean="0"/>
              <a:t>Identify specific </a:t>
            </a:r>
            <a:r>
              <a:rPr lang="en-US" dirty="0"/>
              <a:t>high value assurance objectives</a:t>
            </a:r>
          </a:p>
          <a:p>
            <a:pPr lvl="1"/>
            <a:r>
              <a:rPr lang="en-US" dirty="0"/>
              <a:t>Not reliably observable by SME inspection</a:t>
            </a:r>
          </a:p>
          <a:p>
            <a:pPr lvl="1"/>
            <a:r>
              <a:rPr lang="en-US" dirty="0" smtClean="0"/>
              <a:t>Using reliable </a:t>
            </a:r>
            <a:r>
              <a:rPr lang="en-US" dirty="0"/>
              <a:t>and repeatable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Near-Term Goals and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approach to characterize project architecture</a:t>
            </a:r>
          </a:p>
          <a:p>
            <a:pPr lvl="1"/>
            <a:r>
              <a:rPr lang="en-US" dirty="0" smtClean="0"/>
              <a:t>Ideally lightweight process</a:t>
            </a:r>
          </a:p>
          <a:p>
            <a:pPr lvl="1"/>
            <a:r>
              <a:rPr lang="en-US" dirty="0" smtClean="0"/>
              <a:t>Based on developer artifacts</a:t>
            </a:r>
          </a:p>
          <a:p>
            <a:r>
              <a:rPr lang="en-US" dirty="0" smtClean="0"/>
              <a:t>Develop approach to identify risks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evealed by architecture analysis</a:t>
            </a:r>
          </a:p>
          <a:p>
            <a:pPr lvl="1"/>
            <a:r>
              <a:rPr lang="en-US" dirty="0" smtClean="0"/>
              <a:t>Not apparent using SME analysis alone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0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 </a:t>
            </a:r>
            <a:r>
              <a:rPr lang="en-US" dirty="0" smtClean="0"/>
              <a:t>with current IV&amp;V projects</a:t>
            </a:r>
            <a:endParaRPr lang="en-US" dirty="0"/>
          </a:p>
          <a:p>
            <a:r>
              <a:rPr lang="en-US" dirty="0" smtClean="0"/>
              <a:t>Capture </a:t>
            </a:r>
            <a:r>
              <a:rPr lang="en-US" dirty="0"/>
              <a:t>architectural information using 4+1 views and crosscutting concepts in hyperlinked </a:t>
            </a:r>
            <a:r>
              <a:rPr lang="en-US" dirty="0" smtClean="0"/>
              <a:t>spreadsheet</a:t>
            </a:r>
            <a:endParaRPr lang="en-US" dirty="0"/>
          </a:p>
          <a:p>
            <a:r>
              <a:rPr lang="en-US" dirty="0"/>
              <a:t>Identify </a:t>
            </a:r>
            <a:r>
              <a:rPr lang="en-US" dirty="0" smtClean="0"/>
              <a:t>risks revealed in each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3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Autofit/>
          </a:bodyPr>
          <a:lstStyle/>
          <a:p>
            <a:r>
              <a:rPr lang="en-US" sz="3500" dirty="0"/>
              <a:t>Architecture Views &amp; Crosscutting Concepts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2C54-7978-460C-BBB5-20A26170E0D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Architecture CD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4423856" cy="28223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3810000"/>
            <a:ext cx="7086600" cy="236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Crosscutting Concepts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Technical Budgets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Key Driving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Stakeholder Analysis and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Fault Management And Redundancy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1816304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95400</TotalTime>
  <Words>978</Words>
  <Application>Microsoft Office PowerPoint</Application>
  <PresentationFormat>On-screen Show (4:3)</PresentationFormat>
  <Paragraphs>215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Flow</vt:lpstr>
      <vt:lpstr>IV&amp;V Planning &amp; Execution Initiative</vt:lpstr>
      <vt:lpstr>Overview</vt:lpstr>
      <vt:lpstr>Research Team</vt:lpstr>
      <vt:lpstr>NASA IV&amp;V Overview</vt:lpstr>
      <vt:lpstr>Capability Development Initiative Background</vt:lpstr>
      <vt:lpstr>Long-Term Goals and Objectives</vt:lpstr>
      <vt:lpstr>Near-Term Goals and Objectives </vt:lpstr>
      <vt:lpstr>Research Approach</vt:lpstr>
      <vt:lpstr>Architecture Views &amp; Crosscutting Concepts</vt:lpstr>
      <vt:lpstr>Capturing a Project Architecture</vt:lpstr>
      <vt:lpstr>Available Early-Lifecyle Data</vt:lpstr>
      <vt:lpstr>Capturing Architecture Data</vt:lpstr>
      <vt:lpstr>Example Spreadsheet</vt:lpstr>
      <vt:lpstr>Architecture Capture Results</vt:lpstr>
      <vt:lpstr>Scoping / Planning Flow</vt:lpstr>
      <vt:lpstr>Risks typically hierarchical</vt:lpstr>
      <vt:lpstr>Risk Identification</vt:lpstr>
      <vt:lpstr>Risk Drivers / Indicators</vt:lpstr>
      <vt:lpstr>Risk and Driver/Indicators by View</vt:lpstr>
      <vt:lpstr>Scenario View Risks</vt:lpstr>
      <vt:lpstr>Scenario Risk Drivers / Indicators</vt:lpstr>
      <vt:lpstr>Technical Budgets Risks</vt:lpstr>
      <vt:lpstr>Technical Budget   Risk Drivers / Indicators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Reduction Measurement</dc:title>
  <dc:creator>Gary.Barber</dc:creator>
  <cp:lastModifiedBy>Jim</cp:lastModifiedBy>
  <cp:revision>1039</cp:revision>
  <dcterms:created xsi:type="dcterms:W3CDTF">2011-07-11T22:13:35Z</dcterms:created>
  <dcterms:modified xsi:type="dcterms:W3CDTF">2018-11-19T03:11:16Z</dcterms:modified>
</cp:coreProperties>
</file>