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70" r:id="rId5"/>
    <p:sldId id="271" r:id="rId6"/>
    <p:sldId id="264" r:id="rId7"/>
    <p:sldId id="269" r:id="rId8"/>
    <p:sldId id="273" r:id="rId9"/>
    <p:sldId id="272" r:id="rId10"/>
    <p:sldId id="274" r:id="rId11"/>
    <p:sldId id="276" r:id="rId12"/>
    <p:sldId id="265" r:id="rId13"/>
    <p:sldId id="266" r:id="rId14"/>
    <p:sldId id="275" r:id="rId15"/>
    <p:sldId id="26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R. Morris" initials="JRM" lastIdx="7" clrIdx="0">
    <p:extLst>
      <p:ext uri="{19B8F6BF-5375-455C-9EA6-DF929625EA0E}">
        <p15:presenceInfo xmlns:p15="http://schemas.microsoft.com/office/powerpoint/2012/main" userId="Justin R. Mo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20"/>
    <a:srgbClr val="C71A26"/>
    <a:srgbClr val="293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38" autoAdjust="0"/>
  </p:normalViewPr>
  <p:slideViewPr>
    <p:cSldViewPr snapToGrid="0" snapToObjects="1" showGuides="1">
      <p:cViewPr varScale="1">
        <p:scale>
          <a:sx n="138" d="100"/>
          <a:sy n="138" d="100"/>
        </p:scale>
        <p:origin x="24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95D040-3F2A-43E9-8FB5-04DD91653A66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79759B-78D7-40D9-AA74-553216DD8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Portions</a:t>
            </a:r>
            <a:r>
              <a:rPr lang="en-US" baseline="0" dirty="0"/>
              <a:t> borrowed from “42’s Architecture”</a:t>
            </a:r>
          </a:p>
          <a:p>
            <a:r>
              <a:rPr lang="en-US" baseline="0" dirty="0"/>
              <a:t>Talking points:  After going over the architecture, describe where the bulk of the ITC/JSTAR work was:</a:t>
            </a:r>
          </a:p>
          <a:p>
            <a:pPr marL="228600" indent="-228600">
              <a:buAutoNum type="arabicPeriod"/>
            </a:pPr>
            <a:r>
              <a:rPr lang="en-US" baseline="0" dirty="0"/>
              <a:t>Framework/architecture development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Development of the sensors/effectors one at a time, with the commands and reports for each sensor/effector being developed in parallel with sensor/effector development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Swapping out PSP FSW Code versions… became easy for ITC/JSTAR; but lots of regression testing for IV&amp;V – but then automation/streamlining of regression tests was accomplished by IV&amp;V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2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0:00 = 4373.0 </a:t>
            </a:r>
            <a:r>
              <a:rPr lang="en-US"/>
              <a:t>= START </a:t>
            </a:r>
            <a:r>
              <a:rPr lang="en-US" dirty="0"/>
              <a:t>Video, Primary – Sun @ 55 degrees toward –X, Secondary - Velocity toward +X</a:t>
            </a:r>
          </a:p>
          <a:p>
            <a:r>
              <a:rPr lang="en-US" dirty="0"/>
              <a:t>0:16 = 4535.0 = Momentum Dump Start</a:t>
            </a:r>
          </a:p>
          <a:p>
            <a:r>
              <a:rPr lang="en-US" dirty="0"/>
              <a:t>0:19 = 4562.0 = Momentum Dump End</a:t>
            </a:r>
          </a:p>
          <a:p>
            <a:r>
              <a:rPr lang="en-US" dirty="0"/>
              <a:t>0:23 = 4600.0 = Primary – Sun @ 45 degrees toward –X, Secondary – Velocity toward +X</a:t>
            </a:r>
          </a:p>
          <a:p>
            <a:r>
              <a:rPr lang="en-US" dirty="0"/>
              <a:t>0:36 = 4734.0 = Finish Slew</a:t>
            </a:r>
          </a:p>
          <a:p>
            <a:r>
              <a:rPr lang="en-US" dirty="0"/>
              <a:t>1:03 = 5000.0 = Primary – Sun @ 45 degrees toward –X, Secondary – Earth toward –X</a:t>
            </a:r>
          </a:p>
          <a:p>
            <a:r>
              <a:rPr lang="en-US" dirty="0"/>
              <a:t>1:13 = 5105.0 = Finish Slew</a:t>
            </a:r>
          </a:p>
          <a:p>
            <a:r>
              <a:rPr lang="en-US" dirty="0"/>
              <a:t>1:15 = 5119.0 = END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3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A5DF-54D6-43B7-B4B0-E0EEE24E48DE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3FC3-7A86-4B6D-9199-4691EDE53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E4E0-5D7B-441A-B56B-61DE0136F9D8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0260-2185-416B-B517-40B457DFF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9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8E8B-2FD1-4849-BE30-EBB3B3B07A3F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A964-90A0-47E6-BFD4-597883E31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42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898D-C5D3-4D22-A73C-194A2C277D7A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B9F1-8376-4720-92D5-0462E5ECA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6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E259-B62A-4188-8AF8-8AD7CBC68A81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0539-2FF4-4806-B852-C48FC48B2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6BCB-7BB1-46C4-B3C5-429DDA4223E7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D1ED-3983-4D59-95A8-011517D47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5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0D9C-474E-4A87-A1BC-D0E58CEBA6F5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F5CF-D4FE-438C-BFB8-5DDD746DF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B44E-CDF2-4E9D-96BA-F825DB653174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7137-ADCC-4FB2-9C15-AF914EB87C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C59B-A2C2-4F5B-B8A8-A75ED31FEF22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9B7A-5710-4321-A32B-22E816950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7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FB8B-AA92-4EB3-BECB-2EE67C18A9D7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0F8-07F8-437A-A8EE-4B64834D7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78AC-63CE-49CA-A898-062E1EE639D9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A9EE-7759-4D2F-923D-CBFB9F38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CD2B72-47E5-4B0C-8ACE-7E224D71241E}" type="datetime1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9057" y="6356350"/>
            <a:ext cx="5682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6AA06-7627-4C8B-B6AE-D634DA8A5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MeatballSmal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53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34" y="81640"/>
            <a:ext cx="1369060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739742" y="6193919"/>
            <a:ext cx="599301" cy="658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745018"/>
            <a:ext cx="7772400" cy="1470025"/>
          </a:xfrm>
        </p:spPr>
        <p:txBody>
          <a:bodyPr/>
          <a:lstStyle/>
          <a:p>
            <a:r>
              <a:rPr lang="en-US" sz="4800" dirty="0"/>
              <a:t>G&amp;C, Glue, and 42</a:t>
            </a:r>
            <a:br>
              <a:rPr lang="en-US" sz="4800" dirty="0"/>
            </a:br>
            <a:r>
              <a:rPr lang="en-US" sz="2800" dirty="0"/>
              <a:t>Independent Dynamics for Independent Testing –</a:t>
            </a:r>
            <a:br>
              <a:rPr lang="en-US" sz="2800" dirty="0"/>
            </a:br>
            <a:r>
              <a:rPr lang="en-US" sz="2800" dirty="0"/>
              <a:t>Results:  One Year Later</a:t>
            </a:r>
            <a:endParaRPr lang="en-US" sz="4800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890837" y="4594226"/>
            <a:ext cx="3603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/>
              <a:t>Mark Suder</a:t>
            </a:r>
          </a:p>
          <a:p>
            <a:pPr algn="ctr"/>
            <a:r>
              <a:rPr lang="en-US" dirty="0"/>
              <a:t>Systems Engineer</a:t>
            </a:r>
          </a:p>
          <a:p>
            <a:pPr algn="ctr"/>
            <a:r>
              <a:rPr lang="en-US" dirty="0"/>
              <a:t>TMC Technologies</a:t>
            </a:r>
          </a:p>
          <a:p>
            <a:pPr algn="ctr"/>
            <a:r>
              <a:rPr lang="en-US" dirty="0"/>
              <a:t>NASA’s IV&amp;V Program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4897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5B3DA-DDBD-47BC-85B9-1BEF1905254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3102" y="5636871"/>
            <a:ext cx="201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Credit:  NASA/JHU APL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5695-6ED5-4F35-A8E8-CB5AD310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Test 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61F40-DA94-485D-9C2D-85EFEFA0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C3FE2-65D3-494C-935F-A9633323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C65E0F-5FDF-481A-8CBC-E00186619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77159"/>
              </p:ext>
            </p:extLst>
          </p:nvPr>
        </p:nvGraphicFramePr>
        <p:xfrm>
          <a:off x="334298" y="1148494"/>
          <a:ext cx="8489552" cy="5414231"/>
        </p:xfrm>
        <a:graphic>
          <a:graphicData uri="http://schemas.openxmlformats.org/drawingml/2006/table">
            <a:tbl>
              <a:tblPr/>
              <a:tblGrid>
                <a:gridCol w="2869828">
                  <a:extLst>
                    <a:ext uri="{9D8B030D-6E8A-4147-A177-3AD203B41FA5}">
                      <a16:colId xmlns:a16="http://schemas.microsoft.com/office/drawing/2014/main" val="3071990355"/>
                    </a:ext>
                  </a:extLst>
                </a:gridCol>
                <a:gridCol w="2886961">
                  <a:extLst>
                    <a:ext uri="{9D8B030D-6E8A-4147-A177-3AD203B41FA5}">
                      <a16:colId xmlns:a16="http://schemas.microsoft.com/office/drawing/2014/main" val="3172673067"/>
                    </a:ext>
                  </a:extLst>
                </a:gridCol>
                <a:gridCol w="2732763">
                  <a:extLst>
                    <a:ext uri="{9D8B030D-6E8A-4147-A177-3AD203B41FA5}">
                      <a16:colId xmlns:a16="http://schemas.microsoft.com/office/drawing/2014/main" val="1906741198"/>
                    </a:ext>
                  </a:extLst>
                </a:gridCol>
              </a:tblGrid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Aphelion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Perihelion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Inbound .25AU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210800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</a:p>
                  </a:txBody>
                  <a:tcPr marL="4999" marR="4999" marT="49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</a:p>
                  </a:txBody>
                  <a:tcPr marL="4999" marR="4999" marT="4999" marB="0">
                    <a:lnL>
                      <a:noFill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at .25AU inbound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83770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 0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 0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Path Plan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338456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 1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 1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burn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639486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 2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 2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burn when a  path plan interrupts version 2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472580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 3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 3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spin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00183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Thruster Control only (no wheels)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Thruster Control Only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dump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369827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Outage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Commanded Momentum Dump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Path Plan when a  spin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298432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Gyro Outage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Commanded Momentum Dump, Wheel 0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burn when a  spin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891048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Rerun with 3 accelerometers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Commanded Momentum Dump, Thruster 1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dump when a  spin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71003"/>
                  </a:ext>
                </a:extLst>
              </a:tr>
              <a:tr h="22175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rerun with 4 accelerometers - turn off two during burn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ST Outages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Path Plan when a  dump interrupts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145178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gyro outages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gyro Outages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Outbound .25AU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20715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gyro outages 15 sec - during maneuver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ST and Gyro Outages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at .25AU outbound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470593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gyro outages 20 sec - during maneuver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Momentary SLS 0 SP, Sat false-positive immediately before dump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Path Plan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36259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gyro outages 30 sec - during maneuver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SLS SP, Sat false-positive on SLS 0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burn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141088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gyro outages 40 sec - during maneuver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SLS false-positive on SLS 0, 7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spin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079610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gyro outages 60 sec - during maneuver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SP, Sat False-positive on SLS 0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dump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403738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ST outages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SP, Sat False-positive on SLS 0,7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Path Plan when a  spin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80167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ST outages 15 sec - during maneuver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SP, Sat False-positive on SLS 0;4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burn when a  spin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42798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ST outages 20 sec - during maneuver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SP, Sat False-positive on SLS 0,7; 4,11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dump when a  spin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850200"/>
                  </a:ext>
                </a:extLst>
              </a:tr>
              <a:tr h="22055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ST outages 30 sec - during maneuver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SP, Sat False-positive on SLS 0;2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Path Plan when a  dump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049695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ST outages 40 sec - during maneuver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SP, Sat False-positive on SLS 0,7; 2,9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Post-Separation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00062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ST outages 60 sec - during maneuver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SLS Outage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scenario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918394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 ST &amp; gyro outages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Invalid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DSS Outage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47676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rerun with 1 thrusters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Ephemeris offset with gap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IMU Outage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534942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rerun with 2 thrusters mask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Ephemeris offset with overlap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Outage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699792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rerun with 1 thruster mask (Overcurrent)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Overlap in Ephemeris Spans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ST/IMU Outage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172628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rerun with 2 thrusters mask (overcurrent)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 between ephemeris spans (during test)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ephemeris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918296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rerun with 1 DSS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Wheels masked (all)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739158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DSS12 offset 2 deg (at 7310/7410s)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Thrusters Masked (all)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386118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SLS (0,7)false positive during TCM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Regression Test</a:t>
                      </a:r>
                    </a:p>
                  </a:txBody>
                  <a:tcPr marL="4999" marR="4999" marT="4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26319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Path Plan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Scenario</a:t>
                      </a:r>
                    </a:p>
                  </a:txBody>
                  <a:tcPr marL="4999" marR="4999" marT="4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137253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burn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556894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burn when a  path plan interrupts, second path plan interrupts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000315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spin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155388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dump when a  path plan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44281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Path Plan when a  spin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138196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burn when a  spin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10035"/>
                  </a:ext>
                </a:extLst>
              </a:tr>
              <a:tr h="12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dump when a  spin interrupts </a:t>
                      </a: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98038"/>
                  </a:ext>
                </a:extLst>
              </a:tr>
              <a:tr h="18335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Path Plan when a  dump interrupts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93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35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D78C-8273-4EDA-B35B-5A3FFE03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2767-3F40-4FF8-A23E-A3F538A02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Baseline test comparison showed </a:t>
            </a:r>
            <a:r>
              <a:rPr lang="en-US" sz="2800" b="1" dirty="0">
                <a:solidFill>
                  <a:srgbClr val="00B050"/>
                </a:solidFill>
              </a:rPr>
              <a:t>high-fidelity</a:t>
            </a:r>
            <a:r>
              <a:rPr lang="en-US" sz="2800" dirty="0"/>
              <a:t> of ITC Testbed.</a:t>
            </a:r>
          </a:p>
          <a:p>
            <a:r>
              <a:rPr lang="en-US" sz="2800" dirty="0"/>
              <a:t>Testbed setup and command language enabled </a:t>
            </a:r>
            <a:r>
              <a:rPr lang="en-US" sz="2800" b="1" dirty="0">
                <a:solidFill>
                  <a:srgbClr val="00B050"/>
                </a:solidFill>
              </a:rPr>
              <a:t>quick test generation.</a:t>
            </a:r>
          </a:p>
          <a:p>
            <a:r>
              <a:rPr lang="en-US" sz="2800" dirty="0"/>
              <a:t>Independent Test cases trace up to </a:t>
            </a:r>
            <a:r>
              <a:rPr lang="en-US" sz="2800" b="1" dirty="0">
                <a:solidFill>
                  <a:srgbClr val="00B050"/>
                </a:solidFill>
              </a:rPr>
              <a:t>high-level mission capabilities.</a:t>
            </a:r>
          </a:p>
          <a:p>
            <a:r>
              <a:rPr lang="en-US" sz="2800" dirty="0"/>
              <a:t>In the case of the residual risk, Independent Test can </a:t>
            </a:r>
            <a:r>
              <a:rPr lang="en-US" sz="2800" b="1" dirty="0">
                <a:solidFill>
                  <a:srgbClr val="00B050"/>
                </a:solidFill>
              </a:rPr>
              <a:t>potentially lower the residual risk </a:t>
            </a:r>
            <a:r>
              <a:rPr lang="en-US" sz="2800" dirty="0"/>
              <a:t>to mission safety.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A29F2-76FF-4866-A4D4-818279F9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0CE3C-ACD5-4C1F-ACF6-4B9A2AF8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0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Bottom line – why this is important</a:t>
            </a:r>
          </a:p>
          <a:p>
            <a:pPr lvl="1"/>
            <a:r>
              <a:rPr lang="en-US" dirty="0"/>
              <a:t>Provided independent testing capability based on IV&amp;V identified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urved Left Arrow 5"/>
          <p:cNvSpPr/>
          <p:nvPr/>
        </p:nvSpPr>
        <p:spPr>
          <a:xfrm rot="10800000">
            <a:off x="2974098" y="3428216"/>
            <a:ext cx="823884" cy="2002767"/>
          </a:xfrm>
          <a:prstGeom prst="curvedLeftArrow">
            <a:avLst/>
          </a:prstGeom>
          <a:solidFill>
            <a:srgbClr val="C71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4872181" y="3525194"/>
            <a:ext cx="823884" cy="2002767"/>
          </a:xfrm>
          <a:prstGeom prst="curvedLeftArrow">
            <a:avLst/>
          </a:prstGeom>
          <a:solidFill>
            <a:srgbClr val="FFD3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42331" y="3389746"/>
            <a:ext cx="978408" cy="484632"/>
          </a:xfrm>
          <a:prstGeom prst="rightArrow">
            <a:avLst/>
          </a:prstGeom>
          <a:solidFill>
            <a:srgbClr val="2938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3819240" y="5075382"/>
            <a:ext cx="978408" cy="484632"/>
          </a:xfrm>
          <a:prstGeom prst="rightArrow">
            <a:avLst/>
          </a:prstGeom>
          <a:solidFill>
            <a:srgbClr val="2938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89238" y="3980872"/>
            <a:ext cx="1394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 – </a:t>
            </a:r>
          </a:p>
          <a:p>
            <a:r>
              <a:rPr lang="en-US" dirty="0"/>
              <a:t>Independent</a:t>
            </a:r>
          </a:p>
          <a:p>
            <a:r>
              <a:rPr lang="en-US" dirty="0"/>
              <a:t>Dynamics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9330" y="3994731"/>
            <a:ext cx="61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PSP</a:t>
            </a:r>
          </a:p>
          <a:p>
            <a:r>
              <a:rPr lang="en-US" dirty="0"/>
              <a:t>G&amp;C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9838" y="344739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2238" y="5142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Glue</a:t>
            </a:r>
          </a:p>
        </p:txBody>
      </p:sp>
    </p:spTree>
    <p:extLst>
      <p:ext uri="{BB962C8B-B14F-4D97-AF65-F5344CB8AC3E}">
        <p14:creationId xmlns:p14="http://schemas.microsoft.com/office/powerpoint/2010/main" val="284466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2" descr="/download/attachments/46235936/image2018-2-2%2014%3A20%3A33.png?version=1&amp;modificationDate=1517599233440&amp;api=v2">
            <a:extLst>
              <a:ext uri="{FF2B5EF4-FFF2-40B4-BE49-F238E27FC236}">
                <a16:creationId xmlns:a16="http://schemas.microsoft.com/office/drawing/2014/main" id="{52CDAB81-04DB-4EBD-A31A-01134AB6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7" t="-209" r="957" b="22087"/>
          <a:stretch/>
        </p:blipFill>
        <p:spPr bwMode="auto">
          <a:xfrm>
            <a:off x="270114" y="1094467"/>
            <a:ext cx="8454786" cy="50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6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4F5051-A811-4975-A982-0DF21D9E4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867B1-95CC-491C-A777-E97470D1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0A366-65EC-4DA4-8F0C-B8CFEDF6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6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Sensors/Actuators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Trackers</a:t>
            </a:r>
          </a:p>
          <a:p>
            <a:r>
              <a:rPr lang="en-US" dirty="0"/>
              <a:t>Reaction Wheel Motors/Tachometers</a:t>
            </a:r>
          </a:p>
          <a:p>
            <a:r>
              <a:rPr lang="en-US" dirty="0"/>
              <a:t>Solar Limb Sensors</a:t>
            </a:r>
          </a:p>
          <a:p>
            <a:r>
              <a:rPr lang="en-US" dirty="0"/>
              <a:t>Digital Sun Sensors</a:t>
            </a:r>
          </a:p>
          <a:p>
            <a:r>
              <a:rPr lang="en-US" dirty="0"/>
              <a:t>IMU/Gyroscopes/Accelerometers</a:t>
            </a:r>
          </a:p>
          <a:p>
            <a:r>
              <a:rPr lang="en-US" dirty="0"/>
              <a:t>Thrusters</a:t>
            </a:r>
          </a:p>
          <a:p>
            <a:r>
              <a:rPr lang="en-US" dirty="0"/>
              <a:t>Solar Array Motors/Potentiometers</a:t>
            </a:r>
          </a:p>
          <a:p>
            <a:r>
              <a:rPr lang="en-US" dirty="0"/>
              <a:t>High Gain Antenna Motor/Potentiometers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49" y="2647406"/>
            <a:ext cx="1716981" cy="1270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82" y="2069555"/>
            <a:ext cx="1588659" cy="838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9" y="1233122"/>
            <a:ext cx="931039" cy="921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105" y="3537804"/>
            <a:ext cx="1457654" cy="1172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459" y="4938124"/>
            <a:ext cx="628571" cy="8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8794" y="5353616"/>
            <a:ext cx="571429" cy="736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59" y="3603071"/>
            <a:ext cx="1273191" cy="1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3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Parker Solar Probe (PSP)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1578"/>
            <a:ext cx="4039201" cy="2827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79" y="3338758"/>
            <a:ext cx="3923818" cy="2684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2330" y="19371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Swoop closer to the Sun’s surface than any spacecraft before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 brutal heat and radiation conditions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604478"/>
            <a:ext cx="40451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Protected by a 4.5-inch-thick carbon-composite shield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Withstand temperatures that reach nearly 2,500 degrees Fahrenheit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G&amp;C pointing is </a:t>
            </a:r>
            <a:r>
              <a:rPr lang="en-US" b="1" u="sng" dirty="0"/>
              <a:t>incredibly</a:t>
            </a:r>
            <a:r>
              <a:rPr lang="en-US" b="1" dirty="0"/>
              <a:t> important!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7666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BLUF – Why?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9900" y="1426782"/>
            <a:ext cx="8229600" cy="4525963"/>
          </a:xfrm>
        </p:spPr>
        <p:txBody>
          <a:bodyPr/>
          <a:lstStyle/>
          <a:p>
            <a:r>
              <a:rPr lang="en-US" dirty="0"/>
              <a:t>NASA’s Independent Verification                    and Validation Program</a:t>
            </a:r>
          </a:p>
          <a:p>
            <a:pPr lvl="1"/>
            <a:r>
              <a:rPr lang="en-US" dirty="0"/>
              <a:t>Key:  Independence</a:t>
            </a:r>
          </a:p>
          <a:p>
            <a:pPr lvl="2"/>
            <a:r>
              <a:rPr lang="en-US" dirty="0"/>
              <a:t>Managerially, financially, technically</a:t>
            </a:r>
          </a:p>
          <a:p>
            <a:pPr lvl="1"/>
            <a:r>
              <a:rPr lang="en-US" dirty="0"/>
              <a:t>Software within the system focus</a:t>
            </a:r>
          </a:p>
          <a:p>
            <a:r>
              <a:rPr lang="en-US" dirty="0"/>
              <a:t>A NASA IV&amp;V Engineer saw an opportunity:</a:t>
            </a:r>
          </a:p>
          <a:p>
            <a:pPr lvl="1"/>
            <a:r>
              <a:rPr lang="en-US" dirty="0"/>
              <a:t>Single truth/FSW G&amp;C Matlab/Simulink model developed by the PSP project</a:t>
            </a:r>
          </a:p>
          <a:p>
            <a:pPr lvl="1"/>
            <a:r>
              <a:rPr lang="en-US" b="1" dirty="0"/>
              <a:t>Can IV&amp;V have an independent truth source?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49400" y="6356350"/>
            <a:ext cx="607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2F-5C65-45C3-885A-45E5D6F2358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82" y="1898013"/>
            <a:ext cx="3704684" cy="11693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CD6B-BDA4-49F1-B51D-BAF90E28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 G&amp;C Testbed Goals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A6E21-4C1B-401A-8D63-4801D68F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EAE2-352E-4BAE-919B-56E871E9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683D0D-AA40-4310-B650-9BEF483D16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PSP dynamics are defined as a Simulink project.  </a:t>
            </a:r>
          </a:p>
          <a:p>
            <a:pPr lvl="1"/>
            <a:r>
              <a:rPr lang="en-US" sz="1400" dirty="0"/>
              <a:t>S/C behavior and physics in the “</a:t>
            </a:r>
            <a:r>
              <a:rPr lang="en-US" sz="1400" b="1" dirty="0"/>
              <a:t>truth model</a:t>
            </a:r>
            <a:r>
              <a:rPr lang="en-US" sz="1400" dirty="0"/>
              <a:t>”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Matlab/Simulink simulation, </a:t>
            </a:r>
            <a:r>
              <a:rPr lang="en-US" sz="1400" b="1" dirty="0"/>
              <a:t>unused in flight</a:t>
            </a:r>
          </a:p>
          <a:p>
            <a:pPr lvl="1"/>
            <a:r>
              <a:rPr lang="en-US" sz="1400" dirty="0"/>
              <a:t>S/C FSW as the “</a:t>
            </a:r>
            <a:r>
              <a:rPr lang="en-US" sz="1400" b="1" dirty="0"/>
              <a:t>hand generated code</a:t>
            </a:r>
            <a:r>
              <a:rPr lang="en-US" sz="1400" dirty="0"/>
              <a:t>”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Matlab/Simulink in the simulator, </a:t>
            </a:r>
            <a:r>
              <a:rPr lang="en-US" sz="1400" b="1" dirty="0"/>
              <a:t>hand generated C for flight</a:t>
            </a:r>
          </a:p>
          <a:p>
            <a:pPr lvl="1"/>
            <a:r>
              <a:rPr lang="en-US" sz="1400" dirty="0"/>
              <a:t>S/C Guidance and Control as the “</a:t>
            </a:r>
            <a:r>
              <a:rPr lang="en-US" sz="1400" b="1" dirty="0"/>
              <a:t>GCC model</a:t>
            </a:r>
            <a:r>
              <a:rPr lang="en-US" sz="1400" dirty="0"/>
              <a:t>”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Matlab/Simulink, </a:t>
            </a:r>
            <a:r>
              <a:rPr lang="en-US" sz="1400" b="1" dirty="0"/>
              <a:t>autocoded into C for flight</a:t>
            </a:r>
            <a:endParaRPr lang="en-US" sz="1050" b="1" dirty="0"/>
          </a:p>
          <a:p>
            <a:r>
              <a:rPr lang="en-US" dirty="0"/>
              <a:t>PSP G&amp;C Testbed Goals</a:t>
            </a:r>
          </a:p>
          <a:p>
            <a:pPr lvl="1"/>
            <a:r>
              <a:rPr lang="en-US" sz="1400" dirty="0"/>
              <a:t>Interface with PSP G&amp;C flight software C source</a:t>
            </a:r>
          </a:p>
          <a:p>
            <a:pPr lvl="1"/>
            <a:r>
              <a:rPr lang="en-US" sz="1400" dirty="0"/>
              <a:t>S/C behavior and physics modeled using 42 General-Purpose, Multi-body, Multi-spacecraft Simulation software</a:t>
            </a:r>
          </a:p>
          <a:p>
            <a:pPr lvl="1"/>
            <a:r>
              <a:rPr lang="en-US" sz="1400" b="1" dirty="0"/>
              <a:t>Test </a:t>
            </a:r>
            <a:r>
              <a:rPr lang="en-US" sz="1400" b="1" i="1" dirty="0"/>
              <a:t>hand generated and Matlab/Simulink autogenerated source code</a:t>
            </a:r>
            <a:r>
              <a:rPr lang="en-US" sz="1400" b="1" dirty="0"/>
              <a:t> which comprises the PSP G&amp;C flight software</a:t>
            </a:r>
            <a:endParaRPr lang="en-US" sz="1600" b="1" dirty="0"/>
          </a:p>
          <a:p>
            <a:endParaRPr lang="en-US" sz="7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EF83EC-2087-4034-8FDB-44B3C70B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27" y="4013358"/>
            <a:ext cx="4451358" cy="24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0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7E7B-7976-4E53-BADB-9F78AE93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 G&amp;C Testbed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869E3-F08F-4DD4-9526-7F9560A0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6D0B1-9EC9-4C9B-81E8-34991BDF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4393326-44AA-43F2-BDD4-C35566E10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7" y="1545867"/>
            <a:ext cx="8901710" cy="41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4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IV&amp;V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/>
              <a:t>Add assurance to critical scenarios / address the IV&amp;V three questions</a:t>
            </a:r>
          </a:p>
          <a:p>
            <a:pPr lvl="0"/>
            <a:r>
              <a:rPr lang="en-US" sz="1800" dirty="0"/>
              <a:t>Accomplish assurance goals</a:t>
            </a:r>
          </a:p>
          <a:p>
            <a:r>
              <a:rPr lang="en-US" sz="1800" dirty="0"/>
              <a:t>Independent test of high-level mission capabilities</a:t>
            </a:r>
          </a:p>
          <a:p>
            <a:pPr lvl="0"/>
            <a:r>
              <a:rPr lang="en-US" sz="1800" dirty="0"/>
              <a:t>Independently test coverage gaps identified in test case reviews</a:t>
            </a:r>
          </a:p>
          <a:p>
            <a:r>
              <a:rPr lang="en-US" sz="1800" dirty="0"/>
              <a:t>Independent test to provide evidence to close Technical Issue Memorandums</a:t>
            </a:r>
          </a:p>
          <a:p>
            <a:r>
              <a:rPr lang="en-US" sz="1800" dirty="0"/>
              <a:t>Ability to independently test how the software will behave under adverse conditions</a:t>
            </a:r>
          </a:p>
          <a:p>
            <a:pPr lvl="0"/>
            <a:r>
              <a:rPr lang="en-US" sz="1800" dirty="0"/>
              <a:t>Development of assertions not covered by requirements</a:t>
            </a:r>
          </a:p>
          <a:p>
            <a:pPr lvl="0"/>
            <a:r>
              <a:rPr lang="en-US" sz="1800" dirty="0"/>
              <a:t>Coverage of requirements and assertions evaluated in analysis of test cases</a:t>
            </a:r>
          </a:p>
          <a:p>
            <a:pPr lvl="0"/>
            <a:r>
              <a:rPr lang="en-US" sz="1800" dirty="0"/>
              <a:t>Reduce risk through targeted testing of perceived risk areas</a:t>
            </a:r>
          </a:p>
          <a:p>
            <a:pPr lvl="0"/>
            <a:r>
              <a:rPr lang="en-US" sz="1800" dirty="0"/>
              <a:t>A test analysis oracle to mockup project GN&amp;C tests</a:t>
            </a:r>
          </a:p>
          <a:p>
            <a:pPr lvl="0"/>
            <a:r>
              <a:rPr lang="en-US" sz="1800" dirty="0"/>
              <a:t>Quick turnaround testing outside the Simulink environment</a:t>
            </a:r>
          </a:p>
          <a:p>
            <a:pPr lvl="0"/>
            <a:r>
              <a:rPr lang="en-US" sz="1800" dirty="0"/>
              <a:t>Learning how the sensors/actuators really work and interact</a:t>
            </a:r>
          </a:p>
          <a:p>
            <a:pPr lvl="0"/>
            <a:r>
              <a:rPr lang="en-US" sz="1800" dirty="0"/>
              <a:t>Assessing G&amp;C performance improvements in subsequent flight software builds</a:t>
            </a:r>
          </a:p>
          <a:p>
            <a:pPr lvl="0"/>
            <a:r>
              <a:rPr lang="en-US" sz="1800" dirty="0"/>
              <a:t>Lower the residual risk to mission safety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629" y="3260659"/>
            <a:ext cx="1395371" cy="13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D1ED-3983-4D59-95A8-011517D477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39091" y="5829489"/>
            <a:ext cx="683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Visualization can allow the analyst to “see” what the code is causing to happen.  Resulting output files can be analyzed to understand behavior.</a:t>
            </a:r>
          </a:p>
        </p:txBody>
      </p:sp>
      <p:pic>
        <p:nvPicPr>
          <p:cNvPr id="3" name="Testbed-V1.3-20180905a_PSPScenario-013_001_75seconds">
            <a:hlinkClick r:id="" action="ppaction://media"/>
            <a:extLst>
              <a:ext uri="{FF2B5EF4-FFF2-40B4-BE49-F238E27FC236}">
                <a16:creationId xmlns:a16="http://schemas.microsoft.com/office/drawing/2014/main" id="{0661F56A-4DEF-4E93-B8C7-710D11B63D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770" y="1120748"/>
            <a:ext cx="7897390" cy="44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EC7A-5EEF-4F86-A3D7-1C0F4F55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Assurance -&gt; Mission Capabilities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8F4BF-E28F-46BB-92A3-6468BAC9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41BA7-B045-41AE-8634-0F60C4B7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CBA82B9-4704-4781-A173-BDF0475F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141"/>
            <a:ext cx="9144000" cy="44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4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E7BC-DCAD-4E2E-BBCB-D1803AC8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89" y="436563"/>
            <a:ext cx="8842664" cy="1143000"/>
          </a:xfrm>
        </p:spPr>
        <p:txBody>
          <a:bodyPr/>
          <a:lstStyle/>
          <a:p>
            <a:r>
              <a:rPr lang="en-US" dirty="0"/>
              <a:t>Baseline Tests to &gt; 100 Sub-Scenarios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3A95E-23EB-4E5B-8953-85ED912E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20033-34FC-4469-B92F-48F18DE1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98AA8E-7445-4B53-8F67-20788378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9" y="1736196"/>
            <a:ext cx="9144000" cy="37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1569</Words>
  <Application>Microsoft Office PowerPoint</Application>
  <PresentationFormat>On-screen Show (4:3)</PresentationFormat>
  <Paragraphs>221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G&amp;C, Glue, and 42 Independent Dynamics for Independent Testing – Results:  One Year Later</vt:lpstr>
      <vt:lpstr>Parker Solar Probe (PSP)</vt:lpstr>
      <vt:lpstr>BLUF – Why?</vt:lpstr>
      <vt:lpstr>PSP G&amp;C Testbed Goals</vt:lpstr>
      <vt:lpstr>PSP G&amp;C Testbed Architecture</vt:lpstr>
      <vt:lpstr>IV&amp;V Uses</vt:lpstr>
      <vt:lpstr>Video</vt:lpstr>
      <vt:lpstr>Assurance -&gt; Mission Capabilities</vt:lpstr>
      <vt:lpstr>Baseline Tests to &gt; 100 Sub-Scenarios</vt:lpstr>
      <vt:lpstr>Independent Test Overview</vt:lpstr>
      <vt:lpstr>Summary</vt:lpstr>
      <vt:lpstr>Bottom Line</vt:lpstr>
      <vt:lpstr>Q&amp;A</vt:lpstr>
      <vt:lpstr>Backup</vt:lpstr>
      <vt:lpstr>Sensors/Actuators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SpW Protocol Stack</dc:title>
  <dc:creator>Carlos Ugarte</dc:creator>
  <cp:lastModifiedBy>msuder</cp:lastModifiedBy>
  <cp:revision>138</cp:revision>
  <dcterms:created xsi:type="dcterms:W3CDTF">2015-06-15T12:13:22Z</dcterms:created>
  <dcterms:modified xsi:type="dcterms:W3CDTF">2018-09-20T14:16:23Z</dcterms:modified>
</cp:coreProperties>
</file>