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2" r:id="rId3"/>
    <p:sldId id="311" r:id="rId4"/>
    <p:sldId id="265" r:id="rId5"/>
    <p:sldId id="266" r:id="rId6"/>
    <p:sldId id="268" r:id="rId7"/>
    <p:sldId id="310" r:id="rId8"/>
    <p:sldId id="313" r:id="rId9"/>
    <p:sldId id="317" r:id="rId10"/>
    <p:sldId id="315" r:id="rId11"/>
    <p:sldId id="322" r:id="rId12"/>
    <p:sldId id="318" r:id="rId13"/>
    <p:sldId id="316" r:id="rId14"/>
    <p:sldId id="319" r:id="rId15"/>
    <p:sldId id="320" r:id="rId16"/>
    <p:sldId id="321" r:id="rId17"/>
    <p:sldId id="323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2064" userDrawn="1">
          <p15:clr>
            <a:srgbClr val="A4A3A4"/>
          </p15:clr>
        </p15:guide>
        <p15:guide id="4" orient="horz" pos="4248">
          <p15:clr>
            <a:srgbClr val="A4A3A4"/>
          </p15:clr>
        </p15:guide>
        <p15:guide id="5" orient="horz" pos="1163">
          <p15:clr>
            <a:srgbClr val="A4A3A4"/>
          </p15:clr>
        </p15:guide>
        <p15:guide id="6" pos="2856" userDrawn="1">
          <p15:clr>
            <a:srgbClr val="A4A3A4"/>
          </p15:clr>
        </p15:guide>
        <p15:guide id="7" pos="5681">
          <p15:clr>
            <a:srgbClr val="A4A3A4"/>
          </p15:clr>
        </p15:guide>
        <p15:guide id="8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946BA"/>
    <a:srgbClr val="055CBB"/>
    <a:srgbClr val="1946BB"/>
    <a:srgbClr val="79B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6" autoAdjust="0"/>
    <p:restoredTop sz="94601" autoAdjust="0"/>
  </p:normalViewPr>
  <p:slideViewPr>
    <p:cSldViewPr snapToGrid="0" showGuides="1">
      <p:cViewPr varScale="1">
        <p:scale>
          <a:sx n="83" d="100"/>
          <a:sy n="83" d="100"/>
        </p:scale>
        <p:origin x="590" y="58"/>
      </p:cViewPr>
      <p:guideLst>
        <p:guide orient="horz" pos="4080"/>
        <p:guide orient="horz" pos="142"/>
        <p:guide orient="horz" pos="2064"/>
        <p:guide orient="horz" pos="4248"/>
        <p:guide orient="horz" pos="1163"/>
        <p:guide pos="2856"/>
        <p:guide pos="5681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0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B29292E-8E4F-4BF3-8652-746C41F3F2C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55482B-E8C4-4515-957A-05DBD119D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21722D-20BB-409F-8B0B-E44C5CB55357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D02036B-E434-4D9D-AE07-17067B549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77E2A-EAF6-4F8A-9F02-4D2302CCED20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77E2A-EAF6-4F8A-9F02-4D2302CCED20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29340" y="1550920"/>
            <a:ext cx="7485320" cy="1905000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4415508"/>
            <a:ext cx="7772400" cy="88652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or Date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1437"/>
            <a:ext cx="419100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75" y="3613035"/>
            <a:ext cx="453445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799" y="6348609"/>
            <a:ext cx="415723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48000"/>
            <a:ext cx="7772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98880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FSW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5F11B-08D5-4F9C-82B7-81E5023AFE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4"/>
            <a:ext cx="8234362" cy="514002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802" y="27432"/>
            <a:ext cx="8686800" cy="7498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2604" y="6348609"/>
            <a:ext cx="458972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5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148838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990292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990292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456746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647365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1489245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1489245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879"/>
            <a:ext cx="9144000" cy="6400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802" y="8147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8" y="1427206"/>
            <a:ext cx="8234362" cy="469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799" y="6348609"/>
            <a:ext cx="415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3" r:id="rId5"/>
    <p:sldLayoutId id="2147483656" r:id="rId6"/>
    <p:sldLayoutId id="2147483657" r:id="rId7"/>
    <p:sldLayoutId id="2147483664" r:id="rId8"/>
    <p:sldLayoutId id="2147483665" r:id="rId9"/>
    <p:sldLayoutId id="2147483654" r:id="rId10"/>
    <p:sldLayoutId id="2147483655" r:id="rId11"/>
    <p:sldLayoutId id="2147483666" r:id="rId12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i="0" kern="1200" baseline="0">
          <a:solidFill>
            <a:srgbClr val="1946BA"/>
          </a:solidFill>
          <a:effectLst/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82675" indent="-168275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egory.dunn@swri.org" TargetMode="External"/><Relationship Id="rId2" Type="http://schemas.openxmlformats.org/officeDocument/2006/relationships/hyperlink" Target="mailto:robert.klar@swri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rowtheswitch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Using a Test-Driven Development Approach for Space Mission Flight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5507"/>
            <a:ext cx="7772400" cy="1317327"/>
          </a:xfrm>
        </p:spPr>
        <p:txBody>
          <a:bodyPr>
            <a:noAutofit/>
          </a:bodyPr>
          <a:lstStyle/>
          <a:p>
            <a:r>
              <a:rPr lang="en-US" sz="1600" b="1" dirty="0"/>
              <a:t>Robert Klar</a:t>
            </a:r>
          </a:p>
          <a:p>
            <a:r>
              <a:rPr lang="en-US" sz="1600" b="1" dirty="0">
                <a:hlinkClick r:id="rId2"/>
              </a:rPr>
              <a:t>robert.klar@swri.org</a:t>
            </a:r>
            <a:endParaRPr lang="en-US" sz="1600" b="1" dirty="0"/>
          </a:p>
          <a:p>
            <a:r>
              <a:rPr lang="en-US" sz="1600" b="1" dirty="0"/>
              <a:t>Greg Dunn</a:t>
            </a:r>
          </a:p>
          <a:p>
            <a:r>
              <a:rPr lang="en-US" sz="1600" b="1" dirty="0">
                <a:hlinkClick r:id="rId3"/>
              </a:rPr>
              <a:t>gregory.dunn@swri.org</a:t>
            </a:r>
            <a:endParaRPr lang="en-US" sz="1600" b="1" dirty="0"/>
          </a:p>
          <a:p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71138" y="6348609"/>
            <a:ext cx="44043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E60E2-5F03-4AD1-8874-AA9ACC93B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46BA"/>
                </a:solidFill>
                <a:effectLst/>
                <a:uLnTx/>
                <a:uFillTx/>
                <a:latin typeface="Gill Sans M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6BA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9DA61-D279-40D0-A506-549C5C78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31"/>
            <a:ext cx="1556607" cy="153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C6714D-3FF8-464C-9A7D-63DD3C707E50}"/>
              </a:ext>
            </a:extLst>
          </p:cNvPr>
          <p:cNvSpPr txBox="1"/>
          <p:nvPr/>
        </p:nvSpPr>
        <p:spPr>
          <a:xfrm>
            <a:off x="3127534" y="5853752"/>
            <a:ext cx="288893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libri"/>
              </a:rPr>
              <a:t>This is a non-ITAR presentation, for public release</a:t>
            </a:r>
          </a:p>
          <a:p>
            <a:pPr algn="ctr"/>
            <a:r>
              <a:rPr lang="en-US" sz="1050" dirty="0">
                <a:latin typeface="Calibri"/>
              </a:rPr>
              <a:t> and reproduction from FSW website. </a:t>
            </a:r>
          </a:p>
          <a:p>
            <a:endParaRPr lang="en-US" sz="135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48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15A-6C89-4982-A74D-9B8B830F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Test Framework vs. TDD Tools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DE7DDF-67A8-4D26-89A5-C2B8BD0D1A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Already exists in CYGNSS development tree</a:t>
            </a:r>
          </a:p>
          <a:p>
            <a:pPr lvl="1"/>
            <a:r>
              <a:rPr lang="en-US" dirty="0"/>
              <a:t>Includes basic primitives that are used throughout unit test cases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3FBD5-1CC1-44EB-91A1-B3DAC79B9F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Not a standard framework</a:t>
            </a:r>
          </a:p>
          <a:p>
            <a:pPr lvl="1"/>
            <a:r>
              <a:rPr lang="en-US" dirty="0"/>
              <a:t>Does not provide as much detailed reporting information as Unity</a:t>
            </a:r>
          </a:p>
          <a:p>
            <a:pPr lvl="2"/>
            <a:r>
              <a:rPr lang="en-US" dirty="0"/>
              <a:t>Number of Checks</a:t>
            </a:r>
          </a:p>
          <a:p>
            <a:pPr lvl="2"/>
            <a:r>
              <a:rPr lang="en-US" dirty="0"/>
              <a:t>Number of Ignored</a:t>
            </a:r>
          </a:p>
          <a:p>
            <a:pPr lvl="2"/>
            <a:r>
              <a:rPr lang="en-US" dirty="0"/>
              <a:t>Number of Filtered Out</a:t>
            </a:r>
          </a:p>
          <a:p>
            <a:pPr lvl="1"/>
            <a:r>
              <a:rPr lang="en-US" dirty="0"/>
              <a:t>Does not provide integration with other useful tools such as </a:t>
            </a:r>
            <a:r>
              <a:rPr lang="en-US" dirty="0" err="1"/>
              <a:t>Ceedling</a:t>
            </a:r>
            <a:r>
              <a:rPr lang="en-US" dirty="0"/>
              <a:t> and </a:t>
            </a:r>
            <a:r>
              <a:rPr lang="en-US" dirty="0" err="1"/>
              <a:t>CMock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4DFBA-39F7-4E72-8934-42728021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0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15A-6C89-4982-A74D-9B8B830F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CYGNSS Unit Testing (Plan Forward)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3C4194-A316-4965-A829-7B334082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(7) change requests are planned to be included in the flight software.   Since these changes are few in number, we plan to make use of TDD tools (</a:t>
            </a:r>
            <a:r>
              <a:rPr lang="en-US" dirty="0" err="1"/>
              <a:t>Ceedling</a:t>
            </a:r>
            <a:r>
              <a:rPr lang="en-US" dirty="0"/>
              <a:t>, Unity, and </a:t>
            </a:r>
            <a:r>
              <a:rPr lang="en-US" dirty="0" err="1"/>
              <a:t>CMock</a:t>
            </a:r>
            <a:r>
              <a:rPr lang="en-US" dirty="0"/>
              <a:t>) for new unit test cases and adapt existing test cases that need to change.</a:t>
            </a:r>
          </a:p>
          <a:p>
            <a:pPr lvl="1"/>
            <a:r>
              <a:rPr lang="en-US" dirty="0"/>
              <a:t>Redefine CHECK() to simply use TEST_ASSERT()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Rename test routines to make use of test runner capabilities</a:t>
            </a:r>
          </a:p>
          <a:p>
            <a:pPr lvl="1"/>
            <a:r>
              <a:rPr lang="en-US" dirty="0"/>
              <a:t>Move test stubs into a support files (Mocks and Spies)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4DFBA-39F7-4E72-8934-42728021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39DF046-96EF-45B2-A864-E0326C72D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23360"/>
              </p:ext>
            </p:extLst>
          </p:nvPr>
        </p:nvGraphicFramePr>
        <p:xfrm>
          <a:off x="452438" y="3429000"/>
          <a:ext cx="8231058" cy="616352"/>
        </p:xfrm>
        <a:graphic>
          <a:graphicData uri="http://schemas.openxmlformats.org/drawingml/2006/table">
            <a:tbl>
              <a:tblPr firstRow="1" firstCol="1" bandRow="1"/>
              <a:tblGrid>
                <a:gridCol w="8231058">
                  <a:extLst>
                    <a:ext uri="{9D8B030D-6E8A-4147-A177-3AD203B41FA5}">
                      <a16:colId xmlns:a16="http://schemas.microsoft.com/office/drawing/2014/main" val="2612788978"/>
                    </a:ext>
                  </a:extLst>
                </a:gridCol>
              </a:tblGrid>
              <a:tr h="616352"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#define CHECK(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\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TEST_ASSERT(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STR(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18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8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18326" b="12316"/>
          <a:stretch/>
        </p:blipFill>
        <p:spPr>
          <a:xfrm>
            <a:off x="5535853" y="1354666"/>
            <a:ext cx="3440671" cy="2607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Spectrometer for Planetary Exploration (MASPEX)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18666" y="1476375"/>
            <a:ext cx="5217188" cy="322262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/>
              <a:t>Europa Clipper will reconnoiter Jupiter's moon Europa to see whether it could harbor conditions suitable for life</a:t>
            </a:r>
          </a:p>
          <a:p>
            <a:endParaRPr lang="en-US" dirty="0"/>
          </a:p>
          <a:p>
            <a:r>
              <a:rPr lang="en-US" dirty="0"/>
              <a:t>MASPEX is a very high resolution Mass Spectrometer that will determine the composition of the surface and subsurface ocean by measuring Europa's extremely tenuous atmosphere and any surface material ejected into space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71138" y="6348609"/>
            <a:ext cx="44043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E60E2-5F03-4AD1-8874-AA9ACC93B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46BA"/>
                </a:solidFill>
                <a:effectLst/>
                <a:uLnTx/>
                <a:uFillTx/>
                <a:latin typeface="Gill Sans M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6BA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8" b="5803"/>
          <a:stretch/>
        </p:blipFill>
        <p:spPr bwMode="auto">
          <a:xfrm>
            <a:off x="175426" y="4820998"/>
            <a:ext cx="8801100" cy="1101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185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DBF47-B9A3-4D94-BD7E-E37A85EC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MASPEX Unit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5B500-3E96-4F00-A73A-76D6E67D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963254"/>
            <a:ext cx="8234362" cy="5140029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Ceedling</a:t>
            </a:r>
            <a:r>
              <a:rPr lang="en-US" dirty="0"/>
              <a:t>, Unity, </a:t>
            </a:r>
            <a:r>
              <a:rPr lang="en-US" dirty="0" err="1"/>
              <a:t>Cmock</a:t>
            </a:r>
            <a:r>
              <a:rPr lang="en-US" dirty="0"/>
              <a:t> (from throwtheswitch.org)</a:t>
            </a:r>
          </a:p>
          <a:p>
            <a:r>
              <a:rPr lang="en-US" dirty="0"/>
              <a:t>Simple bash script to automatically run unit tests when file changes are detected</a:t>
            </a:r>
          </a:p>
          <a:p>
            <a:r>
              <a:rPr lang="en-US" dirty="0"/>
              <a:t>Tests can be executed in a native Linux environment or against the GRSIM LEON3 simulator</a:t>
            </a:r>
          </a:p>
          <a:p>
            <a:pPr lvl="1"/>
            <a:r>
              <a:rPr lang="en-US" dirty="0"/>
              <a:t>Native tests currently run in about 4 seconds; GRSIM tests run in about 30 seconds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CD056-4C7C-4C80-BBC5-12C8F780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80" y="3725038"/>
            <a:ext cx="4976918" cy="243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6B538FE6-BBAE-4FE1-88F5-3267D6729594}"/>
              </a:ext>
            </a:extLst>
          </p:cNvPr>
          <p:cNvSpPr/>
          <p:nvPr/>
        </p:nvSpPr>
        <p:spPr>
          <a:xfrm>
            <a:off x="452438" y="3940297"/>
            <a:ext cx="2580391" cy="2009022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TDD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405217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DBF47-B9A3-4D94-BD7E-E37A85EC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MASPEX Unit Testing cont.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5B500-3E96-4F00-A73A-76D6E67D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963254"/>
            <a:ext cx="8234362" cy="5140029"/>
          </a:xfrm>
        </p:spPr>
        <p:txBody>
          <a:bodyPr/>
          <a:lstStyle/>
          <a:p>
            <a:r>
              <a:rPr lang="en-US" dirty="0"/>
              <a:t>Typically use a 4-window layout – Application source, Unit Test source, Linux output, GRSIM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CD056-4C7C-4C80-BBC5-12C8F780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4" y="1964418"/>
            <a:ext cx="8022725" cy="377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7400" y="1964419"/>
            <a:ext cx="1998133" cy="3775981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Source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5533" y="1964419"/>
            <a:ext cx="1998133" cy="3775981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Test Source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5237" y="1964419"/>
            <a:ext cx="1764964" cy="3775982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Linux Output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1" y="1964419"/>
            <a:ext cx="1764964" cy="3775981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GRSIM Output</a:t>
            </a:r>
          </a:p>
        </p:txBody>
      </p:sp>
    </p:spTree>
    <p:extLst>
      <p:ext uri="{BB962C8B-B14F-4D97-AF65-F5344CB8AC3E}">
        <p14:creationId xmlns:p14="http://schemas.microsoft.com/office/powerpoint/2010/main" val="305984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DBF47-B9A3-4D94-BD7E-E37A85EC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Coverage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CD056-4C7C-4C80-BBC5-12C8F780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821549"/>
            <a:ext cx="4196080" cy="30605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18010" y="2767583"/>
            <a:ext cx="6753549" cy="3268868"/>
            <a:chOff x="2896362" y="2767584"/>
            <a:chExt cx="5775197" cy="267995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792" y="2767584"/>
              <a:ext cx="5746283" cy="1314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483" y="4133375"/>
              <a:ext cx="5746283" cy="1314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96362" y="4081747"/>
              <a:ext cx="5775197" cy="51628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0D4E1CF-AA32-46D6-BFB5-EB06DABC5487}"/>
              </a:ext>
            </a:extLst>
          </p:cNvPr>
          <p:cNvSpPr/>
          <p:nvPr/>
        </p:nvSpPr>
        <p:spPr>
          <a:xfrm>
            <a:off x="4984595" y="886706"/>
            <a:ext cx="3686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Ceedling</a:t>
            </a:r>
            <a:r>
              <a:rPr lang="en-US" dirty="0"/>
              <a:t> integrates nicely with </a:t>
            </a:r>
            <a:r>
              <a:rPr lang="en-US" dirty="0" err="1"/>
              <a:t>Gcov</a:t>
            </a:r>
            <a:r>
              <a:rPr lang="en-US" dirty="0"/>
              <a:t> and can automatically generate code coverage reports. </a:t>
            </a:r>
          </a:p>
        </p:txBody>
      </p:sp>
    </p:spTree>
    <p:extLst>
      <p:ext uri="{BB962C8B-B14F-4D97-AF65-F5344CB8AC3E}">
        <p14:creationId xmlns:p14="http://schemas.microsoft.com/office/powerpoint/2010/main" val="181324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DBF47-B9A3-4D94-BD7E-E37A85EC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Test-Driven Development Takeaways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Encourages cross-platform, modular code</a:t>
            </a:r>
          </a:p>
          <a:p>
            <a:r>
              <a:rPr lang="en-US" dirty="0"/>
              <a:t>Exposes bugs early</a:t>
            </a:r>
          </a:p>
          <a:p>
            <a:r>
              <a:rPr lang="en-US" dirty="0"/>
              <a:t>Provides early warning if a change breaks something</a:t>
            </a:r>
          </a:p>
          <a:p>
            <a:r>
              <a:rPr lang="en-US" dirty="0"/>
              <a:t>Automating test execution is a must</a:t>
            </a:r>
          </a:p>
          <a:p>
            <a:r>
              <a:rPr lang="en-US" dirty="0"/>
              <a:t>Have not quite gone ‘all-in’ for MASPEX development (full TDD micro-cycle)</a:t>
            </a:r>
          </a:p>
          <a:p>
            <a:r>
              <a:rPr lang="en-US" dirty="0"/>
              <a:t>Requires much </a:t>
            </a:r>
            <a:r>
              <a:rPr lang="en-US" u="sng" dirty="0"/>
              <a:t>discipline</a:t>
            </a:r>
            <a:r>
              <a:rPr lang="en-US" dirty="0"/>
              <a:t> to keep with it</a:t>
            </a:r>
          </a:p>
          <a:p>
            <a:pPr lvl="1"/>
            <a:r>
              <a:rPr lang="en-US" dirty="0"/>
              <a:t>It is easy to get ahead of the TDD </a:t>
            </a:r>
            <a:r>
              <a:rPr lang="en-US" dirty="0" err="1"/>
              <a:t>Microcycle</a:t>
            </a:r>
            <a:endParaRPr lang="en-US" dirty="0"/>
          </a:p>
          <a:p>
            <a:r>
              <a:rPr lang="en-US" dirty="0"/>
              <a:t>Good References:</a:t>
            </a:r>
          </a:p>
          <a:p>
            <a:pPr lvl="1"/>
            <a:r>
              <a:rPr lang="en-US" sz="1800" dirty="0"/>
              <a:t>K. Beck, Test-Driven Development: By Example,  Addison Wesley, Reading, MA, 2002.</a:t>
            </a:r>
          </a:p>
          <a:p>
            <a:pPr lvl="1"/>
            <a:r>
              <a:rPr lang="en-US" sz="1800" dirty="0"/>
              <a:t>J. </a:t>
            </a:r>
            <a:r>
              <a:rPr lang="en-US" sz="1800" dirty="0" err="1"/>
              <a:t>Grenning</a:t>
            </a:r>
            <a:r>
              <a:rPr lang="en-US" sz="1800" dirty="0"/>
              <a:t>, Test-Driven Development for Embedded C, Pragmatic Programmers, 2011.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CD056-4C7C-4C80-BBC5-12C8F780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3D34-E5CE-48BF-A35C-DAD523A1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6553-83C9-4B04-A072-341B2B33D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F7167-C5CC-4D1F-909A-D49B020A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8CA7A68-7A75-4B5C-BC76-7CDB30DF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9" y="5536007"/>
            <a:ext cx="8237537" cy="641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Benefiting government, industry and the public through innovative science and technology</a:t>
            </a:r>
          </a:p>
        </p:txBody>
      </p:sp>
      <p:pic>
        <p:nvPicPr>
          <p:cNvPr id="6" name="Picture 5" descr="D01M019045_2212AerialXL.jpg">
            <a:extLst>
              <a:ext uri="{FF2B5EF4-FFF2-40B4-BE49-F238E27FC236}">
                <a16:creationId xmlns:a16="http://schemas.microsoft.com/office/drawing/2014/main" id="{5D3CEF1E-3C80-4E47-A06F-2EFAF73F39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-661"/>
          <a:stretch>
            <a:fillRect/>
          </a:stretch>
        </p:blipFill>
        <p:spPr>
          <a:xfrm>
            <a:off x="119976" y="803258"/>
            <a:ext cx="8991600" cy="42012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B17C64B3-DDEA-4CCC-9A20-F9F4DED9E8D8}"/>
              </a:ext>
            </a:extLst>
          </p:cNvPr>
          <p:cNvSpPr txBox="1">
            <a:spLocks/>
          </p:cNvSpPr>
          <p:nvPr/>
        </p:nvSpPr>
        <p:spPr>
          <a:xfrm>
            <a:off x="490429" y="4894026"/>
            <a:ext cx="6716360" cy="75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46BA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Southwest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10404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5726-9760-4C08-A5B4-9E567AED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Test-Driven Development (TDD)?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F7DD2-6460-43B0-B8DB-5363F07F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Test-Driven Development is a process that relies on a very short development cycle to build software incrementally.</a:t>
            </a:r>
          </a:p>
          <a:p>
            <a:pPr lvl="1"/>
            <a:r>
              <a:rPr lang="en-US" dirty="0"/>
              <a:t>The term is associated with software engineer Kent Beck who published the book </a:t>
            </a:r>
            <a:r>
              <a:rPr lang="en-US" i="1" dirty="0"/>
              <a:t>Test-Driven Development by Example</a:t>
            </a:r>
            <a:r>
              <a:rPr lang="en-US" dirty="0"/>
              <a:t> in 2002.</a:t>
            </a:r>
          </a:p>
          <a:p>
            <a:pPr lvl="1"/>
            <a:r>
              <a:rPr lang="en-US" dirty="0"/>
              <a:t>Beck himself considers his book a rediscovery of the technique, crediting it to an ancient programming book which described programming with input tape.</a:t>
            </a:r>
          </a:p>
          <a:p>
            <a:r>
              <a:rPr lang="en-US" dirty="0"/>
              <a:t>Test-Driven Development Cycle (</a:t>
            </a:r>
            <a:r>
              <a:rPr lang="en-US" dirty="0" err="1"/>
              <a:t>Microcycle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a test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Run tests to see if new test fails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Write the code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Run tests to pass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Refactor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132D0-CCB8-4CF7-8901-4AD2EE27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1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9E8F-ED17-40E9-B881-582BBD2B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Use Test-Driven Development (TDD)?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A180-36EE-4C32-AB2E-8081529E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3 Reasons:</a:t>
            </a:r>
          </a:p>
          <a:p>
            <a:pPr lvl="1"/>
            <a:r>
              <a:rPr lang="en-US" dirty="0"/>
              <a:t>Reduce debug time</a:t>
            </a:r>
          </a:p>
          <a:p>
            <a:pPr lvl="2"/>
            <a:r>
              <a:rPr lang="en-US" dirty="0"/>
              <a:t>The TDD cycle encourages the incremental build up.  Code is added in small parts and tested continuously.  This makes it more likely to catch a mistake early.</a:t>
            </a:r>
          </a:p>
          <a:p>
            <a:pPr lvl="1"/>
            <a:r>
              <a:rPr lang="en-US" dirty="0"/>
              <a:t>Provide good documentation of tests</a:t>
            </a:r>
          </a:p>
          <a:p>
            <a:pPr lvl="2"/>
            <a:r>
              <a:rPr lang="en-US" dirty="0"/>
              <a:t>The test framework can provide good documentation of how components work.</a:t>
            </a:r>
          </a:p>
          <a:p>
            <a:pPr lvl="1"/>
            <a:r>
              <a:rPr lang="en-US" dirty="0"/>
              <a:t>Automate regression testing</a:t>
            </a:r>
          </a:p>
          <a:p>
            <a:pPr lvl="2"/>
            <a:r>
              <a:rPr lang="en-US" dirty="0"/>
              <a:t>TDD relies on unit-test frameworks and automation.   This helps to create a comprehensive regression test suite.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4B08A-C4ED-4EAB-A01D-8A27AF3D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CYGNSS Mission</a:t>
            </a:r>
          </a:p>
        </p:txBody>
      </p:sp>
      <p:pic>
        <p:nvPicPr>
          <p:cNvPr id="10" name="Picture 9" descr="cygns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124" y="1066800"/>
            <a:ext cx="4997876" cy="3752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4876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Objective: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Study the relationship between ocean surface properties, moist atmospheric thermodynamics, radiation, and convective dynamics, to determine how a tropical cyclone forms and strengthens.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81000" y="1143001"/>
            <a:ext cx="38100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</a:rPr>
              <a:t>Cyclone Global Navigation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</a:rPr>
              <a:t> Satellite System (CYGNSS)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Constellation of 8 low-earth  orbiting microsatellites that receive both direct and reflected signals from the Global Positioning System (GPS) satellites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Direct signals pinpoint satellite positions, while the reflected signals respond to the ocean surface roughness, which can be used to derive wind speed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480060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http://clasp-research.engin.umich.edu/missions/cygnss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8498" y="98581"/>
            <a:ext cx="973609" cy="885099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8671138" y="6348609"/>
            <a:ext cx="44043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E60E2-5F03-4AD1-8874-AA9ACC93B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46BA"/>
                </a:solidFill>
                <a:effectLst/>
                <a:uLnTx/>
                <a:uFillTx/>
                <a:latin typeface="Gill Sans M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6BA"/>
              </a:solidFill>
              <a:effectLst/>
              <a:uLnTx/>
              <a:uFillTx/>
              <a:latin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CYGNSS Mission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3505200"/>
            <a:ext cx="7678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8 CYGNSS microsatellites are at an inclination of 35 degrees and are each capable of measuring 4 simultaneous reflections, resulting in 32 wind measurements per second across the globe.  Ground tracks for 90 minutes (left) and a full day (right) of wind samples are shown above.</a:t>
            </a:r>
          </a:p>
        </p:txBody>
      </p:sp>
      <p:pic>
        <p:nvPicPr>
          <p:cNvPr id="7" name="Picture 6" descr="cygns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917" y="1066800"/>
            <a:ext cx="8610600" cy="20276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313991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http://clasp-research.engin.umich.edu/missions/cygnss</a:t>
            </a:r>
          </a:p>
        </p:txBody>
      </p:sp>
      <p:pic>
        <p:nvPicPr>
          <p:cNvPr id="16" name="Picture 15" descr="cygnss_observatory_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7980" y="4627968"/>
            <a:ext cx="2679700" cy="1508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8498" y="98581"/>
            <a:ext cx="973609" cy="885099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671138" y="6348609"/>
            <a:ext cx="44043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E60E2-5F03-4AD1-8874-AA9ACC93B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46BA"/>
                </a:solidFill>
                <a:effectLst/>
                <a:uLnTx/>
                <a:uFillTx/>
                <a:latin typeface="Gill Sans M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6BA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13" name="Picture 12" descr="cygnss-1stlight-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3029" y="3338713"/>
            <a:ext cx="914400" cy="228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00466" y="5658994"/>
            <a:ext cx="92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First Light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CYGNSS Flight Software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222" y="1116249"/>
            <a:ext cx="6761757" cy="5061713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71138" y="6348609"/>
            <a:ext cx="44043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E60E2-5F03-4AD1-8874-AA9ACC93B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46BA"/>
                </a:solidFill>
                <a:effectLst/>
                <a:uLnTx/>
                <a:uFillTx/>
                <a:latin typeface="Gill Sans M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6BA"/>
              </a:solidFill>
              <a:effectLst/>
              <a:uLnTx/>
              <a:uFillTx/>
              <a:latin typeface="Gill Sans M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15A-6C89-4982-A74D-9B8B830F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CYGNSS Unit Testing (Legacy)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5DBCD-0E00-4F35-81CC-4A3D3928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34" y="964915"/>
            <a:ext cx="8234362" cy="5140029"/>
          </a:xfrm>
        </p:spPr>
        <p:txBody>
          <a:bodyPr/>
          <a:lstStyle/>
          <a:p>
            <a:r>
              <a:rPr lang="en-US" dirty="0"/>
              <a:t>Examined unit tests and compared to Unity and </a:t>
            </a:r>
            <a:r>
              <a:rPr lang="en-US" dirty="0" err="1"/>
              <a:t>CppUTest</a:t>
            </a:r>
            <a:endParaRPr lang="en-US" dirty="0"/>
          </a:p>
          <a:p>
            <a:pPr lvl="1"/>
            <a:r>
              <a:rPr lang="en-US" dirty="0"/>
              <a:t>Similar features to those provided by Unity and </a:t>
            </a:r>
            <a:r>
              <a:rPr lang="en-US" dirty="0" err="1"/>
              <a:t>CppUTest</a:t>
            </a:r>
            <a:endParaRPr lang="en-US" dirty="0"/>
          </a:p>
          <a:p>
            <a:pPr lvl="1"/>
            <a:r>
              <a:rPr lang="en-US" dirty="0"/>
              <a:t>Test groups are consolidated into a C function</a:t>
            </a:r>
          </a:p>
          <a:p>
            <a:pPr lvl="1"/>
            <a:r>
              <a:rPr lang="en-US" dirty="0"/>
              <a:t>Test structured to use the CHECK() macro</a:t>
            </a:r>
          </a:p>
          <a:p>
            <a:pPr lvl="2"/>
            <a:r>
              <a:rPr lang="en-US" dirty="0"/>
              <a:t>Analogous to TEST_ASSERT() in Unity except that it provides more information on the particular condition that is being checked.</a:t>
            </a:r>
          </a:p>
          <a:p>
            <a:pPr lvl="2"/>
            <a:r>
              <a:rPr lang="en-US" dirty="0"/>
              <a:t>If not TRUE, it will cause the Test Group to be aborted.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4DFBA-39F7-4E72-8934-42728021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99EA4-C8E6-4351-B78C-6411A64B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" y="3811484"/>
            <a:ext cx="8275638" cy="21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15A-6C89-4982-A74D-9B8B830F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11125" algn="l"/>
              </a:tabLst>
            </a:pPr>
            <a:r>
              <a:rPr lang="en-US" dirty="0"/>
              <a:t>CYGNSS Unit Testing (Legacy)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4DFBA-39F7-4E72-8934-42728021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11B63-317C-4BA7-A94F-9DA2A77D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1" y="754402"/>
            <a:ext cx="8603517" cy="2522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1B9BD-0FF5-45E0-A4CB-871D86E57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14"/>
          <a:stretch/>
        </p:blipFill>
        <p:spPr>
          <a:xfrm>
            <a:off x="412293" y="2935129"/>
            <a:ext cx="8603517" cy="32901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7D720D-DE2E-413D-849C-F0CE58FC8DCB}"/>
              </a:ext>
            </a:extLst>
          </p:cNvPr>
          <p:cNvSpPr txBox="1"/>
          <p:nvPr/>
        </p:nvSpPr>
        <p:spPr>
          <a:xfrm>
            <a:off x="415925" y="2640568"/>
            <a:ext cx="69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1360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C476-F917-4780-826C-4EE134E0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Test-Driven Development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BE31-AB01-4076-9C70-7BEC3206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Ceedling</a:t>
            </a:r>
            <a:endParaRPr lang="en-US" dirty="0"/>
          </a:p>
          <a:p>
            <a:pPr lvl="1"/>
            <a:r>
              <a:rPr lang="en-US" dirty="0"/>
              <a:t>A build system which is available as a Ruby gem.   It integrates nicely with </a:t>
            </a:r>
            <a:r>
              <a:rPr lang="en-US" dirty="0" err="1"/>
              <a:t>CMock</a:t>
            </a:r>
            <a:r>
              <a:rPr lang="en-US" dirty="0"/>
              <a:t> and Unity.</a:t>
            </a:r>
          </a:p>
          <a:p>
            <a:r>
              <a:rPr lang="en-US" dirty="0"/>
              <a:t>Unity</a:t>
            </a:r>
          </a:p>
          <a:p>
            <a:pPr lvl="1"/>
            <a:r>
              <a:rPr lang="en-US" dirty="0"/>
              <a:t>Simple unit test framework based on C.   It provides a consistent way to organize tests into groups.  </a:t>
            </a:r>
          </a:p>
          <a:p>
            <a:r>
              <a:rPr lang="en-US" dirty="0" err="1"/>
              <a:t>CMock</a:t>
            </a:r>
            <a:endParaRPr lang="en-US" dirty="0"/>
          </a:p>
          <a:p>
            <a:pPr lvl="1"/>
            <a:r>
              <a:rPr lang="en-US" dirty="0"/>
              <a:t>A tool that generates C code from C header files.   This is useful when creating test stubs or simulations of functions.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“ThrowTheSwitch.org: C Code That Doesn’t Suck”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http://www.throwtheswitch.org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4BD3B-4F94-43E1-9A6A-793EF180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22528"/>
      </p:ext>
    </p:extLst>
  </p:cSld>
  <p:clrMapOvr>
    <a:masterClrMapping/>
  </p:clrMapOvr>
</p:sld>
</file>

<file path=ppt/theme/theme1.xml><?xml version="1.0" encoding="utf-8"?>
<a:theme xmlns:a="http://schemas.openxmlformats.org/drawingml/2006/main" name="Alternate V1 - DR_Slides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Alternate V1 - DR_Slides</Template>
  <TotalTime>987</TotalTime>
  <Words>1037</Words>
  <Application>Microsoft Office PowerPoint</Application>
  <PresentationFormat>On-screen Show (4:3)</PresentationFormat>
  <Paragraphs>129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Gill Sans MT</vt:lpstr>
      <vt:lpstr>Gill Sans Std</vt:lpstr>
      <vt:lpstr>Times New Roman</vt:lpstr>
      <vt:lpstr>Wingdings</vt:lpstr>
      <vt:lpstr>Alternate V1 - DR_Slides</vt:lpstr>
      <vt:lpstr>Using a Test-Driven Development Approach for Space Mission Flight Software</vt:lpstr>
      <vt:lpstr>What is Test-Driven Development (TDD)?</vt:lpstr>
      <vt:lpstr>Why Use Test-Driven Development (TDD)?</vt:lpstr>
      <vt:lpstr>CYGNSS Mission</vt:lpstr>
      <vt:lpstr>CYGNSS Mission</vt:lpstr>
      <vt:lpstr>CYGNSS Flight Software</vt:lpstr>
      <vt:lpstr>CYGNSS Unit Testing (Legacy)</vt:lpstr>
      <vt:lpstr>CYGNSS Unit Testing (Legacy)</vt:lpstr>
      <vt:lpstr>Test-Driven Development Tools</vt:lpstr>
      <vt:lpstr>Legacy Test Framework vs. TDD Tools</vt:lpstr>
      <vt:lpstr>CYGNSS Unit Testing (Plan Forward)</vt:lpstr>
      <vt:lpstr>Mass Spectrometer for Planetary Exploration (MASPEX)</vt:lpstr>
      <vt:lpstr>MASPEX Unit Testing</vt:lpstr>
      <vt:lpstr>MASPEX Unit Testing cont.</vt:lpstr>
      <vt:lpstr>Integrated Coverage Reports</vt:lpstr>
      <vt:lpstr>Test-Driven Development 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SwRI Corporate PPT Template v1</dc:title>
  <dc:creator>Frank Tapia, Jessica Vidal Tim Martin</dc:creator>
  <cp:lastModifiedBy>Downing, Karen F.</cp:lastModifiedBy>
  <cp:revision>112</cp:revision>
  <dcterms:created xsi:type="dcterms:W3CDTF">2015-08-25T13:48:16Z</dcterms:created>
  <dcterms:modified xsi:type="dcterms:W3CDTF">2018-11-15T15:51:11Z</dcterms:modified>
</cp:coreProperties>
</file>