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42"/>
  </p:notesMasterIdLst>
  <p:sldIdLst>
    <p:sldId id="256" r:id="rId2"/>
    <p:sldId id="268" r:id="rId3"/>
    <p:sldId id="260" r:id="rId4"/>
    <p:sldId id="257" r:id="rId5"/>
    <p:sldId id="258" r:id="rId6"/>
    <p:sldId id="259" r:id="rId7"/>
    <p:sldId id="264" r:id="rId8"/>
    <p:sldId id="269" r:id="rId9"/>
    <p:sldId id="284" r:id="rId10"/>
    <p:sldId id="270" r:id="rId11"/>
    <p:sldId id="283" r:id="rId12"/>
    <p:sldId id="285" r:id="rId13"/>
    <p:sldId id="286" r:id="rId14"/>
    <p:sldId id="287" r:id="rId15"/>
    <p:sldId id="288" r:id="rId16"/>
    <p:sldId id="299" r:id="rId17"/>
    <p:sldId id="273" r:id="rId18"/>
    <p:sldId id="274" r:id="rId19"/>
    <p:sldId id="275" r:id="rId20"/>
    <p:sldId id="301" r:id="rId21"/>
    <p:sldId id="302" r:id="rId22"/>
    <p:sldId id="303" r:id="rId23"/>
    <p:sldId id="272" r:id="rId24"/>
    <p:sldId id="304" r:id="rId25"/>
    <p:sldId id="305" r:id="rId26"/>
    <p:sldId id="306" r:id="rId27"/>
    <p:sldId id="307" r:id="rId28"/>
    <p:sldId id="308" r:id="rId29"/>
    <p:sldId id="271" r:id="rId30"/>
    <p:sldId id="289" r:id="rId31"/>
    <p:sldId id="290" r:id="rId32"/>
    <p:sldId id="291" r:id="rId33"/>
    <p:sldId id="309" r:id="rId34"/>
    <p:sldId id="293" r:id="rId35"/>
    <p:sldId id="261" r:id="rId36"/>
    <p:sldId id="262" r:id="rId37"/>
    <p:sldId id="294" r:id="rId38"/>
    <p:sldId id="296" r:id="rId39"/>
    <p:sldId id="297" r:id="rId40"/>
    <p:sldId id="295" r:id="rId41"/>
  </p:sldIdLst>
  <p:sldSz cx="9144000" cy="6858000" type="letter"/>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9" autoAdjust="0"/>
    <p:restoredTop sz="86384" autoAdjust="0"/>
  </p:normalViewPr>
  <p:slideViewPr>
    <p:cSldViewPr>
      <p:cViewPr varScale="1">
        <p:scale>
          <a:sx n="65" d="100"/>
          <a:sy n="65" d="100"/>
        </p:scale>
        <p:origin x="-5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202" y="-10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31" tIns="46516" rIns="93031" bIns="46516" rtlCol="0"/>
          <a:lstStyle>
            <a:lvl1pPr algn="r" fontAlgn="auto">
              <a:spcBef>
                <a:spcPts val="0"/>
              </a:spcBef>
              <a:spcAft>
                <a:spcPts val="0"/>
              </a:spcAft>
              <a:defRPr sz="1200">
                <a:latin typeface="+mn-lt"/>
              </a:defRPr>
            </a:lvl1pPr>
          </a:lstStyle>
          <a:p>
            <a:pPr>
              <a:defRPr/>
            </a:pPr>
            <a:fld id="{F272A904-D734-4ED8-BC88-405D228340F6}" type="datetimeFigureOut">
              <a:rPr lang="en-US"/>
              <a:pPr>
                <a:defRPr/>
              </a:pPr>
              <a:t>11/6/2009</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3031" tIns="46516" rIns="93031" bIns="46516" rtlCol="0" anchor="b"/>
          <a:lstStyle>
            <a:lvl1pPr algn="r" fontAlgn="auto">
              <a:spcBef>
                <a:spcPts val="0"/>
              </a:spcBef>
              <a:spcAft>
                <a:spcPts val="0"/>
              </a:spcAft>
              <a:defRPr sz="1200">
                <a:latin typeface="+mn-lt"/>
              </a:defRPr>
            </a:lvl1pPr>
          </a:lstStyle>
          <a:p>
            <a:pPr>
              <a:defRPr/>
            </a:pPr>
            <a:fld id="{6E50ACF6-BF51-4E4D-B1D8-9B498B304A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1CCBC-9B44-4274-AA96-50BAE0083C1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A2AA21C-D5EC-4051-A487-566F323EEB10}" type="slidenum">
              <a:rPr lang="en-US"/>
              <a:pPr/>
              <a:t>18</a:t>
            </a:fld>
            <a:endParaRPr lang="en-US"/>
          </a:p>
        </p:txBody>
      </p:sp>
      <p:sp>
        <p:nvSpPr>
          <p:cNvPr id="21505" name="Rectangle 1"/>
          <p:cNvSpPr txBox="1">
            <a:spLocks noGrp="1" noRot="1" noChangeAspect="1" noChangeArrowheads="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99770" y="4409758"/>
            <a:ext cx="5598160" cy="4272759"/>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F8CCEB4-DF98-4480-B917-E2483448AAFD}" type="slidenum">
              <a:rPr lang="en-US"/>
              <a:pPr/>
              <a:t>19</a:t>
            </a:fld>
            <a:endParaRPr lang="en-US"/>
          </a:p>
        </p:txBody>
      </p:sp>
      <p:sp>
        <p:nvSpPr>
          <p:cNvPr id="22529" name="Rectangle 1"/>
          <p:cNvSpPr txBox="1">
            <a:spLocks noGrp="1" noRot="1" noChangeAspect="1" noChangeArrowheads="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99770" y="4409758"/>
            <a:ext cx="5598160" cy="4272759"/>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50ACF6-BF51-4E4D-B1D8-9B498B304A6E}" type="slidenum">
              <a:rPr lang="en-US" smtClean="0"/>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930275" eaLnBrk="1" hangingPunct="1">
              <a:spcBef>
                <a:spcPct val="0"/>
              </a:spcBef>
              <a:buFontTx/>
              <a:buNone/>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9FF2E-90DA-4E1B-9933-90EF268AB067}"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8EA5A-CFDE-404E-BBDA-E68A1911F64D}"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9CCD80-D413-4C97-B21C-3F9C94400F95}"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FEC0EC-F651-4292-819E-DF00220F0772}"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0311">
              <a:buFont typeface="Arial" charset="0"/>
              <a:buNone/>
            </a:pPr>
            <a:endParaRPr lang="en-US" sz="1800" dirty="0" smtClean="0">
              <a:cs typeface="Arial" charset="0"/>
            </a:endParaRPr>
          </a:p>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23FEC0EC-F651-4292-819E-DF00220F0772}"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50ACF6-BF51-4E4D-B1D8-9B498B304A6E}"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6F894-702D-4771-83EA-7DF6AF637C0D}"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6F894-702D-4771-83EA-7DF6AF637C0D}"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9637031-497E-4DC3-8616-36180C85A8AB}" type="slidenum">
              <a:rPr lang="en-US"/>
              <a:pPr/>
              <a:t>17</a:t>
            </a:fld>
            <a:endParaRPr lang="en-US"/>
          </a:p>
        </p:txBody>
      </p:sp>
      <p:sp>
        <p:nvSpPr>
          <p:cNvPr id="20481" name="Rectangle 1"/>
          <p:cNvSpPr txBox="1">
            <a:spLocks noGrp="1" noRot="1" noChangeAspect="1" noChangeArrowheads="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99770" y="4409758"/>
            <a:ext cx="5598160" cy="4272759"/>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36AA4FAA-E6AF-4131-866E-B2065C2D956C}" type="datetime1">
              <a:rPr lang="en-US" smtClean="0"/>
              <a:pPr>
                <a:defRPr/>
              </a:pPr>
              <a:t>11/6/2009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12E8720-2EA5-40C5-909A-F24EB73EFA2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F394B5C-8A30-4798-A862-ABD2BC24F3EB}" type="datetime1">
              <a:rPr lang="en-US" smtClean="0"/>
              <a:pPr>
                <a:defRPr/>
              </a:pPr>
              <a:t>11/6/2009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3992B6-4A8E-496B-BFEE-CFABAA55B88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4A8E6839-1AFA-425F-BE94-8B9366DC7AF8}" type="datetime1">
              <a:rPr lang="en-US" smtClean="0"/>
              <a:pPr>
                <a:defRPr/>
              </a:pPr>
              <a:t>11/6/2009</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EB08904C-B946-4F5F-83BA-2A7645BAB72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C9F6CAF4-824D-4DE3-B537-22822BB6DE39}" type="datetime1">
              <a:rPr lang="en-US" smtClean="0"/>
              <a:pPr>
                <a:defRPr/>
              </a:pPr>
              <a:t>11/6/2009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D93776D-DC31-41EE-BEFC-CEBF3515AAA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6A6696CA-2F80-442C-A4CF-22BFB2C1302B}" type="datetime1">
              <a:rPr lang="en-US" smtClean="0"/>
              <a:pPr>
                <a:defRPr/>
              </a:pPr>
              <a:t>11/6/2009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7DD34768-71FA-46A5-891A-EA3F16131A62}"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FEED1A48-2390-4DEA-A421-3213E17F9440}" type="datetime1">
              <a:rPr lang="en-US" smtClean="0"/>
              <a:pPr>
                <a:defRPr/>
              </a:pPr>
              <a:t>11/6/2009</a:t>
            </a:fld>
            <a:endParaRPr lang="en-US"/>
          </a:p>
        </p:txBody>
      </p:sp>
      <p:sp>
        <p:nvSpPr>
          <p:cNvPr id="10" name="Slide Number Placeholder 9"/>
          <p:cNvSpPr>
            <a:spLocks noGrp="1"/>
          </p:cNvSpPr>
          <p:nvPr>
            <p:ph type="sldNum" sz="quarter" idx="16"/>
          </p:nvPr>
        </p:nvSpPr>
        <p:spPr/>
        <p:txBody>
          <a:bodyPr rtlCol="0"/>
          <a:lstStyle/>
          <a:p>
            <a:pPr>
              <a:defRPr/>
            </a:pPr>
            <a:fld id="{701D8E28-BAA5-445C-878B-2EA3CC36C46C}"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67E75419-858A-41EE-BDF6-26E289FEA367}" type="datetime1">
              <a:rPr lang="en-US" smtClean="0"/>
              <a:pPr>
                <a:defRPr/>
              </a:pPr>
              <a:t>11/6/2009</a:t>
            </a:fld>
            <a:endParaRPr lang="en-US"/>
          </a:p>
        </p:txBody>
      </p:sp>
      <p:sp>
        <p:nvSpPr>
          <p:cNvPr id="12" name="Slide Number Placeholder 11"/>
          <p:cNvSpPr>
            <a:spLocks noGrp="1"/>
          </p:cNvSpPr>
          <p:nvPr>
            <p:ph type="sldNum" sz="quarter" idx="16"/>
          </p:nvPr>
        </p:nvSpPr>
        <p:spPr/>
        <p:txBody>
          <a:bodyPr rtlCol="0"/>
          <a:lstStyle/>
          <a:p>
            <a:pPr>
              <a:defRPr/>
            </a:pPr>
            <a:fld id="{4335B770-1D88-40B9-9258-561F4A4805C7}"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3E77B0D-CA49-4B4D-8F4E-8F6B8134D3A5}" type="datetime1">
              <a:rPr lang="en-US" smtClean="0"/>
              <a:pPr>
                <a:defRPr/>
              </a:pPr>
              <a:t>11/6/2009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6A7A661D-9492-4DAA-B161-3101E479161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498F15E-5F44-40D1-A211-377B5717B5F8}" type="datetime1">
              <a:rPr lang="en-US" smtClean="0"/>
              <a:pPr>
                <a:defRPr/>
              </a:pPr>
              <a:t>11/6/2009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F3FF70A-2AE6-4F5A-8462-6BFC697820A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2FDD27B8-2C89-4899-908D-F9B3F9CAEAA3}" type="datetime1">
              <a:rPr lang="en-US" smtClean="0"/>
              <a:pPr>
                <a:defRPr/>
              </a:pPr>
              <a:t>11/6/2009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B8E5D56-8F5A-4C44-B55B-A8CD33488F47}"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EC600A2A-59FB-417E-9677-5DDACE1779F9}" type="datetime1">
              <a:rPr lang="en-US" smtClean="0"/>
              <a:pPr>
                <a:defRPr/>
              </a:pPr>
              <a:t>11/6/2009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5BE09E41-1D02-4DE1-8462-BA52E2A806D6}"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6E68BB6-3D39-4E07-A23F-B9D1C3DBD1CB}" type="datetime1">
              <a:rPr lang="en-US" smtClean="0"/>
              <a:pPr>
                <a:defRPr/>
              </a:pPr>
              <a:t>11/6/2009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A36381A-BACB-4B99-AC6C-1A87146A1E6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066800"/>
            <a:ext cx="7772400" cy="2362200"/>
          </a:xfrm>
        </p:spPr>
        <p:txBody>
          <a:bodyPr>
            <a:normAutofit fontScale="90000"/>
          </a:bodyPr>
          <a:lstStyle/>
          <a:p>
            <a:pPr eaLnBrk="1" hangingPunct="1"/>
            <a:r>
              <a:rPr lang="en-US" sz="3600" dirty="0" smtClean="0"/>
              <a:t>Effective Integration and Testing of Geographically Distributed Space Systems Using Native Protocols Over IP</a:t>
            </a:r>
            <a:br>
              <a:rPr lang="en-US" sz="3600" dirty="0" smtClean="0"/>
            </a:br>
            <a:endParaRPr lang="en-US" sz="3600" dirty="0" smtClean="0"/>
          </a:p>
        </p:txBody>
      </p:sp>
      <p:sp>
        <p:nvSpPr>
          <p:cNvPr id="3" name="Subtitle 2"/>
          <p:cNvSpPr>
            <a:spLocks noGrp="1"/>
          </p:cNvSpPr>
          <p:nvPr>
            <p:ph type="subTitle" idx="1"/>
          </p:nvPr>
        </p:nvSpPr>
        <p:spPr>
          <a:xfrm>
            <a:off x="1371600" y="3276600"/>
            <a:ext cx="6400800" cy="1752600"/>
          </a:xfrm>
        </p:spPr>
        <p:txBody>
          <a:bodyPr rtlCol="0">
            <a:normAutofit/>
          </a:bodyPr>
          <a:lstStyle/>
          <a:p>
            <a:pPr eaLnBrk="1" fontAlgn="auto" hangingPunct="1">
              <a:spcAft>
                <a:spcPts val="0"/>
              </a:spcAft>
              <a:buFont typeface="Arial" pitchFamily="34" charset="0"/>
              <a:buNone/>
              <a:defRPr/>
            </a:pPr>
            <a:r>
              <a:rPr lang="en-US" sz="2400" dirty="0" smtClean="0"/>
              <a:t>Tom Jackson, Greg Menke, James Dailey, Carlos Ugarte, Lester Jackson, Sara Haugh, Jerry Cote</a:t>
            </a:r>
          </a:p>
          <a:p>
            <a:pPr eaLnBrk="1" fontAlgn="auto" hangingPunct="1">
              <a:spcAft>
                <a:spcPts val="0"/>
              </a:spcAft>
              <a:buFont typeface="Arial" pitchFamily="34" charset="0"/>
              <a:buNone/>
              <a:defRPr/>
            </a:pPr>
            <a:endParaRPr lang="en-US" sz="2400" dirty="0"/>
          </a:p>
        </p:txBody>
      </p:sp>
      <p:sp>
        <p:nvSpPr>
          <p:cNvPr id="2052" name="Rectangle 4"/>
          <p:cNvSpPr>
            <a:spLocks noChangeArrowheads="1"/>
          </p:cNvSpPr>
          <p:nvPr/>
        </p:nvSpPr>
        <p:spPr bwMode="auto">
          <a:xfrm>
            <a:off x="2209800" y="5257800"/>
            <a:ext cx="4572000" cy="646113"/>
          </a:xfrm>
          <a:prstGeom prst="rect">
            <a:avLst/>
          </a:prstGeom>
          <a:noFill/>
          <a:ln w="9525">
            <a:noFill/>
            <a:miter lim="800000"/>
            <a:headEnd/>
            <a:tailEnd/>
          </a:ln>
        </p:spPr>
        <p:txBody>
          <a:bodyPr>
            <a:spAutoFit/>
          </a:bodyPr>
          <a:lstStyle/>
          <a:p>
            <a:pPr lvl="1" algn="ctr"/>
            <a:r>
              <a:rPr lang="en-US" dirty="0">
                <a:latin typeface="Calibri" pitchFamily="34" charset="0"/>
              </a:rPr>
              <a:t>Goddard Space Flight Center</a:t>
            </a:r>
            <a:br>
              <a:rPr lang="en-US" dirty="0">
                <a:latin typeface="Calibri" pitchFamily="34" charset="0"/>
              </a:rPr>
            </a:br>
            <a:r>
              <a:rPr lang="en-US" dirty="0">
                <a:latin typeface="Calibri" pitchFamily="34" charset="0"/>
              </a:rPr>
              <a:t>Greenbelt, MD 20771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What is the DSILCAS system?</a:t>
            </a:r>
            <a:endParaRPr lang="en-US" dirty="0"/>
          </a:p>
        </p:txBody>
      </p:sp>
      <p:sp>
        <p:nvSpPr>
          <p:cNvPr id="2" name="Title 1"/>
          <p:cNvSpPr>
            <a:spLocks noGrp="1"/>
          </p:cNvSpPr>
          <p:nvPr>
            <p:ph type="title"/>
          </p:nvPr>
        </p:nvSpPr>
        <p:spPr/>
        <p:txBody>
          <a:bodyPr/>
          <a:lstStyle/>
          <a:p>
            <a:r>
              <a:rPr lang="en-US" dirty="0" smtClean="0"/>
              <a:t>System Description</a:t>
            </a:r>
            <a:endParaRPr lang="en-US" dirty="0"/>
          </a:p>
        </p:txBody>
      </p:sp>
      <p:sp>
        <p:nvSpPr>
          <p:cNvPr id="4" name="Slide Number Placeholder 3"/>
          <p:cNvSpPr>
            <a:spLocks noGrp="1"/>
          </p:cNvSpPr>
          <p:nvPr>
            <p:ph type="sldNum" sz="quarter" idx="11"/>
          </p:nvPr>
        </p:nvSpPr>
        <p:spPr/>
        <p:txBody>
          <a:bodyPr/>
          <a:lstStyle/>
          <a:p>
            <a:pPr>
              <a:defRPr/>
            </a:pPr>
            <a:fld id="{7DD34768-71FA-46A5-891A-EA3F16131A6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r>
              <a:rPr lang="en-US" dirty="0" smtClean="0"/>
              <a:t>System Purpose</a:t>
            </a:r>
          </a:p>
        </p:txBody>
      </p:sp>
      <p:sp>
        <p:nvSpPr>
          <p:cNvPr id="5" name="Slide Number Placeholder 4"/>
          <p:cNvSpPr>
            <a:spLocks noGrp="1"/>
          </p:cNvSpPr>
          <p:nvPr>
            <p:ph type="sldNum" sz="quarter" idx="12"/>
          </p:nvPr>
        </p:nvSpPr>
        <p:spPr/>
        <p:txBody>
          <a:bodyPr>
            <a:normAutofit fontScale="85000" lnSpcReduction="20000"/>
          </a:bodyPr>
          <a:lstStyle/>
          <a:p>
            <a:fld id="{1D93776D-DC31-41EE-BEFC-CEBF3515AAAC}" type="slidenum">
              <a:rPr lang="en-US" smtClean="0"/>
              <a:pPr/>
              <a:t>11</a:t>
            </a:fld>
            <a:endParaRPr lang="en-US"/>
          </a:p>
        </p:txBody>
      </p:sp>
      <p:sp>
        <p:nvSpPr>
          <p:cNvPr id="1028" name="Content Placeholder 4"/>
          <p:cNvSpPr>
            <a:spLocks noGrp="1"/>
          </p:cNvSpPr>
          <p:nvPr>
            <p:ph sz="quarter" idx="1"/>
          </p:nvPr>
        </p:nvSpPr>
        <p:spPr/>
        <p:txBody>
          <a:bodyPr/>
          <a:lstStyle/>
          <a:p>
            <a:r>
              <a:rPr lang="en-US" dirty="0" smtClean="0"/>
              <a:t>Distributed System Integration Lab (DSIL)</a:t>
            </a:r>
          </a:p>
          <a:p>
            <a:r>
              <a:rPr lang="en-US" dirty="0" smtClean="0"/>
              <a:t>Purpose</a:t>
            </a:r>
          </a:p>
          <a:p>
            <a:pPr lvl="1"/>
            <a:r>
              <a:rPr lang="en-US" dirty="0" smtClean="0"/>
              <a:t>To Connect Engineering Test Unit (ETU) boxes and flight-like interfaces to other ETU boxes and flight-like interfaces</a:t>
            </a:r>
          </a:p>
          <a:p>
            <a:pPr lvl="1"/>
            <a:r>
              <a:rPr lang="en-US" dirty="0" smtClean="0"/>
              <a:t>Supports the entire product life cycle</a:t>
            </a:r>
          </a:p>
          <a:p>
            <a:endParaRPr lang="en-US" dirty="0" smtClean="0"/>
          </a:p>
        </p:txBody>
      </p:sp>
      <p:graphicFrame>
        <p:nvGraphicFramePr>
          <p:cNvPr id="1026" name="Object 5"/>
          <p:cNvGraphicFramePr>
            <a:graphicFrameLocks noGrp="1" noChangeAspect="1"/>
          </p:cNvGraphicFramePr>
          <p:nvPr/>
        </p:nvGraphicFramePr>
        <p:xfrm>
          <a:off x="1160462" y="4876800"/>
          <a:ext cx="7221538" cy="1371600"/>
        </p:xfrm>
        <a:graphic>
          <a:graphicData uri="http://schemas.openxmlformats.org/presentationml/2006/ole">
            <p:oleObj spid="_x0000_s2050" name="Visio" r:id="rId4" imgW="8309373" imgH="1894005" progId="Visio.Drawing.11">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System Description</a:t>
            </a:r>
          </a:p>
        </p:txBody>
      </p:sp>
      <p:pic>
        <p:nvPicPr>
          <p:cNvPr id="9219" name="Picture 2"/>
          <p:cNvPicPr>
            <a:picLocks noGrp="1" noChangeAspect="1" noChangeArrowheads="1"/>
          </p:cNvPicPr>
          <p:nvPr>
            <p:ph sz="quarter" idx="1"/>
          </p:nvPr>
        </p:nvPicPr>
        <p:blipFill>
          <a:blip r:embed="rId3" cstate="print"/>
          <a:stretch>
            <a:fillRect/>
          </a:stretch>
        </p:blipFill>
        <p:spPr>
          <a:xfrm>
            <a:off x="609600" y="2183871"/>
            <a:ext cx="3886200" cy="3382433"/>
          </a:xfrm>
          <a:noFill/>
        </p:spPr>
      </p:pic>
      <p:sp>
        <p:nvSpPr>
          <p:cNvPr id="9220" name="Content Placeholder 6"/>
          <p:cNvSpPr>
            <a:spLocks noGrp="1"/>
          </p:cNvSpPr>
          <p:nvPr>
            <p:ph sz="quarter" idx="2"/>
          </p:nvPr>
        </p:nvSpPr>
        <p:spPr/>
        <p:txBody>
          <a:bodyPr>
            <a:normAutofit fontScale="92500" lnSpcReduction="20000"/>
          </a:bodyPr>
          <a:lstStyle/>
          <a:p>
            <a:pPr eaLnBrk="1" hangingPunct="1"/>
            <a:r>
              <a:rPr lang="en-US" sz="1800" dirty="0" smtClean="0"/>
              <a:t>Mostly COTS Equipment</a:t>
            </a:r>
          </a:p>
          <a:p>
            <a:pPr lvl="1"/>
            <a:r>
              <a:rPr lang="en-US" sz="1500" dirty="0" err="1" smtClean="0"/>
              <a:t>Rackmounted</a:t>
            </a:r>
            <a:r>
              <a:rPr lang="en-US" sz="1500" dirty="0" smtClean="0"/>
              <a:t> Intel-based servers</a:t>
            </a:r>
          </a:p>
          <a:p>
            <a:pPr lvl="1"/>
            <a:r>
              <a:rPr lang="en-US" sz="1500" dirty="0" smtClean="0"/>
              <a:t>Ethernet, serial, Discrete &amp; IRIG-B PCI cards</a:t>
            </a:r>
          </a:p>
          <a:p>
            <a:pPr eaLnBrk="1" hangingPunct="1">
              <a:buNone/>
            </a:pPr>
            <a:endParaRPr lang="en-US" sz="1800" dirty="0" smtClean="0"/>
          </a:p>
          <a:p>
            <a:pPr eaLnBrk="1" hangingPunct="1"/>
            <a:r>
              <a:rPr lang="en-US" sz="1800" dirty="0" smtClean="0"/>
              <a:t>DSIL Interface Unit (DSILIU)</a:t>
            </a:r>
          </a:p>
          <a:p>
            <a:pPr lvl="1" eaLnBrk="1" hangingPunct="1"/>
            <a:r>
              <a:rPr lang="en-US" sz="1800" dirty="0" smtClean="0"/>
              <a:t>Transfers data from flight interfaces across IP Networks</a:t>
            </a:r>
          </a:p>
          <a:p>
            <a:pPr lvl="2" eaLnBrk="1" hangingPunct="1"/>
            <a:r>
              <a:rPr lang="en-US" sz="1800" dirty="0" smtClean="0"/>
              <a:t>Whatever goes in one side comes out the other side</a:t>
            </a:r>
          </a:p>
          <a:p>
            <a:pPr lvl="2" eaLnBrk="1" hangingPunct="1"/>
            <a:r>
              <a:rPr lang="en-US" sz="1800" dirty="0" smtClean="0"/>
              <a:t>Data is delivered reliably and in order</a:t>
            </a:r>
          </a:p>
          <a:p>
            <a:pPr lvl="2" eaLnBrk="1" hangingPunct="1"/>
            <a:endParaRPr lang="en-US" sz="1800" dirty="0" smtClean="0"/>
          </a:p>
          <a:p>
            <a:pPr eaLnBrk="1" hangingPunct="1"/>
            <a:r>
              <a:rPr lang="en-US" sz="1800" dirty="0" smtClean="0"/>
              <a:t>DSIL Communication Adaptor (DSILCA)</a:t>
            </a:r>
          </a:p>
          <a:p>
            <a:pPr lvl="1" eaLnBrk="1" hangingPunct="1"/>
            <a:r>
              <a:rPr lang="en-US" sz="1800" dirty="0" smtClean="0"/>
              <a:t>Moves data between interfaces (translator, media converter)</a:t>
            </a:r>
          </a:p>
          <a:p>
            <a:endParaRPr lang="en-US" dirty="0" smtClean="0"/>
          </a:p>
        </p:txBody>
      </p:sp>
      <p:sp>
        <p:nvSpPr>
          <p:cNvPr id="5" name="Slide Number Placeholder 4"/>
          <p:cNvSpPr>
            <a:spLocks noGrp="1"/>
          </p:cNvSpPr>
          <p:nvPr>
            <p:ph type="sldNum" sz="quarter" idx="16"/>
          </p:nvPr>
        </p:nvSpPr>
        <p:spPr/>
        <p:txBody>
          <a:bodyPr>
            <a:normAutofit fontScale="85000" lnSpcReduction="20000"/>
          </a:bodyPr>
          <a:lstStyle/>
          <a:p>
            <a:pPr>
              <a:defRPr/>
            </a:pPr>
            <a:fld id="{701D8E28-BAA5-445C-878B-2EA3CC36C46C}"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r>
              <a:rPr lang="en-US" dirty="0" smtClean="0"/>
              <a:t>DSILCAS Supported Interfaces</a:t>
            </a:r>
          </a:p>
        </p:txBody>
      </p:sp>
      <p:sp>
        <p:nvSpPr>
          <p:cNvPr id="2052" name="Content Placeholder 2"/>
          <p:cNvSpPr>
            <a:spLocks noGrp="1"/>
          </p:cNvSpPr>
          <p:nvPr>
            <p:ph sz="quarter" idx="1"/>
          </p:nvPr>
        </p:nvSpPr>
        <p:spPr/>
        <p:txBody>
          <a:bodyPr>
            <a:normAutofit fontScale="77500" lnSpcReduction="20000"/>
          </a:bodyPr>
          <a:lstStyle/>
          <a:p>
            <a:r>
              <a:rPr lang="en-US" dirty="0" smtClean="0"/>
              <a:t>Transmits Discrete Signals, Ethernet, RS-485, RS-422, and Radio </a:t>
            </a:r>
            <a:r>
              <a:rPr lang="en-US" dirty="0" err="1" smtClean="0"/>
              <a:t>Bitstreams</a:t>
            </a:r>
            <a:r>
              <a:rPr lang="en-US" dirty="0" smtClean="0"/>
              <a:t> across IP Networks</a:t>
            </a:r>
          </a:p>
          <a:p>
            <a:r>
              <a:rPr lang="en-US" dirty="0" smtClean="0"/>
              <a:t>Commands, Telemetry, and IP packets can be transferred between interfaces</a:t>
            </a:r>
          </a:p>
          <a:p>
            <a:pPr lvl="2"/>
            <a:r>
              <a:rPr lang="en-US" dirty="0" smtClean="0"/>
              <a:t>IP packets are framed and sent out radio interfaces</a:t>
            </a:r>
          </a:p>
          <a:p>
            <a:pPr lvl="2"/>
            <a:r>
              <a:rPr lang="en-US" dirty="0" err="1" smtClean="0"/>
              <a:t>QoS</a:t>
            </a:r>
            <a:r>
              <a:rPr lang="en-US" dirty="0" smtClean="0"/>
              <a:t> Traffic management, CFDP File transfer, Data recording, etc</a:t>
            </a:r>
          </a:p>
          <a:p>
            <a:endParaRPr lang="en-US" dirty="0" smtClean="0"/>
          </a:p>
          <a:p>
            <a:endParaRPr lang="en-US" dirty="0" smtClean="0"/>
          </a:p>
        </p:txBody>
      </p:sp>
      <p:sp>
        <p:nvSpPr>
          <p:cNvPr id="15" name="Slide Number Placeholder 14"/>
          <p:cNvSpPr>
            <a:spLocks noGrp="1"/>
          </p:cNvSpPr>
          <p:nvPr>
            <p:ph type="sldNum" sz="quarter" idx="16"/>
          </p:nvPr>
        </p:nvSpPr>
        <p:spPr/>
        <p:txBody>
          <a:bodyPr>
            <a:normAutofit fontScale="85000" lnSpcReduction="20000"/>
          </a:bodyPr>
          <a:lstStyle/>
          <a:p>
            <a:fld id="{1D93776D-DC31-41EE-BEFC-CEBF3515AAAC}" type="slidenum">
              <a:rPr lang="en-US" smtClean="0"/>
              <a:pPr/>
              <a:t>13</a:t>
            </a:fld>
            <a:endParaRPr lang="en-US"/>
          </a:p>
        </p:txBody>
      </p:sp>
      <p:grpSp>
        <p:nvGrpSpPr>
          <p:cNvPr id="20" name="Group 4"/>
          <p:cNvGrpSpPr>
            <a:grpSpLocks noGrp="1"/>
          </p:cNvGrpSpPr>
          <p:nvPr>
            <p:ph sz="quarter" idx="2"/>
          </p:nvPr>
        </p:nvGrpSpPr>
        <p:grpSpPr>
          <a:xfrm>
            <a:off x="4845050" y="1589088"/>
            <a:ext cx="3886200" cy="4572000"/>
            <a:chOff x="2286000" y="2667000"/>
            <a:chExt cx="4419600" cy="3124200"/>
          </a:xfrm>
        </p:grpSpPr>
        <p:sp>
          <p:nvSpPr>
            <p:cNvPr id="21" name="Rectangle 20"/>
            <p:cNvSpPr/>
            <p:nvPr/>
          </p:nvSpPr>
          <p:spPr bwMode="auto">
            <a:xfrm>
              <a:off x="2286000" y="2667000"/>
              <a:ext cx="4419600" cy="31242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5334000" y="5486400"/>
              <a:ext cx="1371600" cy="276999"/>
            </a:xfrm>
            <a:prstGeom prst="rect">
              <a:avLst/>
            </a:prstGeom>
            <a:solidFill>
              <a:schemeClr val="accent3"/>
            </a:solidFill>
            <a:ln>
              <a:solidFill>
                <a:schemeClr val="tx1"/>
              </a:solidFill>
            </a:ln>
          </p:spPr>
          <p:txBody>
            <a:bodyPr wrap="square" rtlCol="0">
              <a:spAutoFit/>
            </a:bodyPr>
            <a:lstStyle/>
            <a:p>
              <a:r>
                <a:rPr lang="en-US" sz="1200" b="1" dirty="0" smtClean="0"/>
                <a:t>IRIG-B</a:t>
              </a:r>
              <a:endParaRPr lang="en-US" sz="1200" b="1" dirty="0"/>
            </a:p>
          </p:txBody>
        </p:sp>
        <p:sp>
          <p:nvSpPr>
            <p:cNvPr id="23" name="TextBox 22"/>
            <p:cNvSpPr txBox="1"/>
            <p:nvPr/>
          </p:nvSpPr>
          <p:spPr>
            <a:xfrm>
              <a:off x="2286000" y="2667000"/>
              <a:ext cx="1371600" cy="276999"/>
            </a:xfrm>
            <a:prstGeom prst="rect">
              <a:avLst/>
            </a:prstGeom>
            <a:solidFill>
              <a:schemeClr val="accent3"/>
            </a:solidFill>
            <a:ln>
              <a:solidFill>
                <a:schemeClr val="tx1"/>
              </a:solidFill>
            </a:ln>
          </p:spPr>
          <p:txBody>
            <a:bodyPr wrap="square" rtlCol="0">
              <a:spAutoFit/>
            </a:bodyPr>
            <a:lstStyle/>
            <a:p>
              <a:r>
                <a:rPr lang="en-US" sz="1200" b="1" dirty="0" smtClean="0"/>
                <a:t>10/100/1000 Eth</a:t>
              </a:r>
              <a:endParaRPr lang="en-US" sz="1200" b="1" dirty="0"/>
            </a:p>
          </p:txBody>
        </p:sp>
        <p:sp>
          <p:nvSpPr>
            <p:cNvPr id="24" name="TextBox 23"/>
            <p:cNvSpPr txBox="1"/>
            <p:nvPr/>
          </p:nvSpPr>
          <p:spPr>
            <a:xfrm>
              <a:off x="2286000" y="3200401"/>
              <a:ext cx="2209800" cy="276999"/>
            </a:xfrm>
            <a:prstGeom prst="rect">
              <a:avLst/>
            </a:prstGeom>
            <a:solidFill>
              <a:schemeClr val="accent3"/>
            </a:solidFill>
            <a:ln>
              <a:solidFill>
                <a:schemeClr val="tx1"/>
              </a:solidFill>
            </a:ln>
          </p:spPr>
          <p:txBody>
            <a:bodyPr wrap="square" rtlCol="0">
              <a:spAutoFit/>
            </a:bodyPr>
            <a:lstStyle/>
            <a:p>
              <a:r>
                <a:rPr lang="en-US" sz="1200" b="1" dirty="0" smtClean="0"/>
                <a:t>12x 28V Discrete Pairs In</a:t>
              </a:r>
              <a:endParaRPr lang="en-US" sz="1200" b="1" dirty="0"/>
            </a:p>
          </p:txBody>
        </p:sp>
        <p:sp>
          <p:nvSpPr>
            <p:cNvPr id="25" name="TextBox 24"/>
            <p:cNvSpPr txBox="1"/>
            <p:nvPr/>
          </p:nvSpPr>
          <p:spPr>
            <a:xfrm>
              <a:off x="5334000" y="2667000"/>
              <a:ext cx="1371600" cy="276999"/>
            </a:xfrm>
            <a:prstGeom prst="rect">
              <a:avLst/>
            </a:prstGeom>
            <a:solidFill>
              <a:schemeClr val="accent3"/>
            </a:solidFill>
            <a:ln>
              <a:solidFill>
                <a:schemeClr val="tx1"/>
              </a:solidFill>
            </a:ln>
          </p:spPr>
          <p:txBody>
            <a:bodyPr wrap="square" rtlCol="0">
              <a:spAutoFit/>
            </a:bodyPr>
            <a:lstStyle/>
            <a:p>
              <a:r>
                <a:rPr lang="en-US" sz="1200" b="1" dirty="0" smtClean="0"/>
                <a:t>10/100/1000 Eth</a:t>
              </a:r>
              <a:endParaRPr lang="en-US" sz="1200" b="1" dirty="0"/>
            </a:p>
          </p:txBody>
        </p:sp>
        <p:sp>
          <p:nvSpPr>
            <p:cNvPr id="26" name="TextBox 25"/>
            <p:cNvSpPr txBox="1"/>
            <p:nvPr/>
          </p:nvSpPr>
          <p:spPr>
            <a:xfrm>
              <a:off x="2286000" y="5486400"/>
              <a:ext cx="1371600" cy="276999"/>
            </a:xfrm>
            <a:prstGeom prst="rect">
              <a:avLst/>
            </a:prstGeom>
            <a:solidFill>
              <a:schemeClr val="accent3"/>
            </a:solidFill>
            <a:ln>
              <a:solidFill>
                <a:schemeClr val="tx1"/>
              </a:solidFill>
            </a:ln>
          </p:spPr>
          <p:txBody>
            <a:bodyPr wrap="square" rtlCol="0">
              <a:spAutoFit/>
            </a:bodyPr>
            <a:lstStyle/>
            <a:p>
              <a:r>
                <a:rPr lang="en-US" sz="1200" b="1" dirty="0" smtClean="0"/>
                <a:t>3xLVDS/RS-422</a:t>
              </a:r>
            </a:p>
          </p:txBody>
        </p:sp>
        <p:sp>
          <p:nvSpPr>
            <p:cNvPr id="27" name="TextBox 26"/>
            <p:cNvSpPr txBox="1"/>
            <p:nvPr/>
          </p:nvSpPr>
          <p:spPr>
            <a:xfrm>
              <a:off x="2286000" y="4800600"/>
              <a:ext cx="1371600" cy="276999"/>
            </a:xfrm>
            <a:prstGeom prst="rect">
              <a:avLst/>
            </a:prstGeom>
            <a:solidFill>
              <a:schemeClr val="accent3"/>
            </a:solidFill>
            <a:ln>
              <a:solidFill>
                <a:schemeClr val="tx1"/>
              </a:solidFill>
            </a:ln>
          </p:spPr>
          <p:txBody>
            <a:bodyPr wrap="square" rtlCol="0">
              <a:spAutoFit/>
            </a:bodyPr>
            <a:lstStyle/>
            <a:p>
              <a:r>
                <a:rPr lang="en-US" sz="1200" b="1" dirty="0" smtClean="0"/>
                <a:t>4xRS-485</a:t>
              </a:r>
              <a:endParaRPr lang="en-US" sz="1200" b="1" dirty="0"/>
            </a:p>
          </p:txBody>
        </p:sp>
        <p:sp>
          <p:nvSpPr>
            <p:cNvPr id="28" name="TextBox 27"/>
            <p:cNvSpPr txBox="1"/>
            <p:nvPr/>
          </p:nvSpPr>
          <p:spPr>
            <a:xfrm>
              <a:off x="2286000" y="4343400"/>
              <a:ext cx="2209800" cy="276999"/>
            </a:xfrm>
            <a:prstGeom prst="rect">
              <a:avLst/>
            </a:prstGeom>
            <a:solidFill>
              <a:schemeClr val="accent3"/>
            </a:solidFill>
            <a:ln>
              <a:solidFill>
                <a:schemeClr val="tx1"/>
              </a:solidFill>
            </a:ln>
          </p:spPr>
          <p:txBody>
            <a:bodyPr wrap="square" rtlCol="0">
              <a:spAutoFit/>
            </a:bodyPr>
            <a:lstStyle/>
            <a:p>
              <a:r>
                <a:rPr lang="en-US" sz="1200" b="1" dirty="0" smtClean="0"/>
                <a:t>8x Rate Constrained </a:t>
              </a:r>
              <a:r>
                <a:rPr lang="en-US" sz="1200" b="1" dirty="0" err="1" smtClean="0"/>
                <a:t>GigE</a:t>
              </a:r>
              <a:endParaRPr lang="en-US" sz="1200" b="1" dirty="0"/>
            </a:p>
          </p:txBody>
        </p:sp>
        <p:sp>
          <p:nvSpPr>
            <p:cNvPr id="29" name="TextBox 28"/>
            <p:cNvSpPr txBox="1"/>
            <p:nvPr/>
          </p:nvSpPr>
          <p:spPr>
            <a:xfrm>
              <a:off x="2286000" y="3657600"/>
              <a:ext cx="2209800" cy="276999"/>
            </a:xfrm>
            <a:prstGeom prst="rect">
              <a:avLst/>
            </a:prstGeom>
            <a:solidFill>
              <a:schemeClr val="accent3"/>
            </a:solidFill>
            <a:ln>
              <a:solidFill>
                <a:schemeClr val="tx1"/>
              </a:solidFill>
            </a:ln>
          </p:spPr>
          <p:txBody>
            <a:bodyPr wrap="square" rtlCol="0">
              <a:spAutoFit/>
            </a:bodyPr>
            <a:lstStyle/>
            <a:p>
              <a:r>
                <a:rPr lang="en-US" sz="1200" b="1" dirty="0" smtClean="0"/>
                <a:t>12x 28V Discrete Pairs OUT</a:t>
              </a:r>
              <a:endParaRPr lang="en-US" sz="1200"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dirty="0" smtClean="0"/>
              <a:t>DSIL Interface Unit</a:t>
            </a:r>
          </a:p>
        </p:txBody>
      </p:sp>
      <p:sp>
        <p:nvSpPr>
          <p:cNvPr id="6147" name="Content Placeholder 2"/>
          <p:cNvSpPr>
            <a:spLocks noGrp="1"/>
          </p:cNvSpPr>
          <p:nvPr>
            <p:ph sz="quarter" idx="1"/>
          </p:nvPr>
        </p:nvSpPr>
        <p:spPr/>
        <p:txBody>
          <a:bodyPr/>
          <a:lstStyle/>
          <a:p>
            <a:pPr>
              <a:defRPr/>
            </a:pPr>
            <a:r>
              <a:rPr lang="en-US" sz="2400" dirty="0" smtClean="0"/>
              <a:t>Operates independently of Internet Protocol (TCP/UDP/RTP/etc) and even transmits raw Ethernet frames</a:t>
            </a:r>
          </a:p>
          <a:p>
            <a:pPr>
              <a:defRPr/>
            </a:pPr>
            <a:r>
              <a:rPr lang="en-US" sz="2400" dirty="0" smtClean="0">
                <a:cs typeface="Arial" pitchFamily="34" charset="0"/>
              </a:rPr>
              <a:t>Simplest use of DSILIU is to connect two remote systems</a:t>
            </a:r>
          </a:p>
          <a:p>
            <a:pPr lvl="1" eaLnBrk="1" hangingPunct="1">
              <a:defRPr/>
            </a:pPr>
            <a:endParaRPr lang="en-US" sz="1600" dirty="0" smtClean="0"/>
          </a:p>
          <a:p>
            <a:pPr lvl="1" eaLnBrk="1" hangingPunct="1">
              <a:buFont typeface="Arial" charset="0"/>
              <a:buNone/>
              <a:defRPr/>
            </a:pPr>
            <a:endParaRPr lang="en-US" sz="1600" dirty="0" smtClean="0">
              <a:latin typeface="Arial" pitchFamily="34" charset="0"/>
              <a:cs typeface="Arial" pitchFamily="34" charset="0"/>
            </a:endParaRPr>
          </a:p>
          <a:p>
            <a:pPr lvl="1" eaLnBrk="1" hangingPunct="1">
              <a:buFont typeface="Arial" charset="0"/>
              <a:buNone/>
              <a:defRPr/>
            </a:pPr>
            <a:endParaRPr lang="en-US" sz="1600" dirty="0" smtClean="0">
              <a:latin typeface="Arial" pitchFamily="34" charset="0"/>
              <a:cs typeface="Arial" pitchFamily="34" charset="0"/>
            </a:endParaRPr>
          </a:p>
          <a:p>
            <a:pPr lvl="1" eaLnBrk="1" hangingPunct="1">
              <a:buFont typeface="Arial" charset="0"/>
              <a:buNone/>
              <a:defRPr/>
            </a:pPr>
            <a:endParaRPr lang="en-US" sz="1600" dirty="0" smtClean="0">
              <a:latin typeface="Arial" pitchFamily="34" charset="0"/>
              <a:cs typeface="Arial" pitchFamily="34" charset="0"/>
            </a:endParaRPr>
          </a:p>
          <a:p>
            <a:pPr lvl="1" eaLnBrk="1" hangingPunct="1">
              <a:buFont typeface="Arial" charset="0"/>
              <a:buNone/>
              <a:defRPr/>
            </a:pPr>
            <a:endParaRPr lang="en-US" sz="1600" dirty="0" smtClean="0">
              <a:latin typeface="Arial" pitchFamily="34" charset="0"/>
              <a:cs typeface="Arial" pitchFamily="34" charset="0"/>
            </a:endParaRPr>
          </a:p>
        </p:txBody>
      </p:sp>
      <p:graphicFrame>
        <p:nvGraphicFramePr>
          <p:cNvPr id="3074" name="Object 4"/>
          <p:cNvGraphicFramePr>
            <a:graphicFrameLocks noChangeAspect="1"/>
          </p:cNvGraphicFramePr>
          <p:nvPr/>
        </p:nvGraphicFramePr>
        <p:xfrm>
          <a:off x="508000" y="3670300"/>
          <a:ext cx="8026400" cy="825500"/>
        </p:xfrm>
        <a:graphic>
          <a:graphicData uri="http://schemas.openxmlformats.org/presentationml/2006/ole">
            <p:oleObj spid="_x0000_s3074" name="Visio" r:id="rId4" imgW="4959648" imgH="613393" progId="Visio.Drawing.11">
              <p:embed/>
            </p:oleObj>
          </a:graphicData>
        </a:graphic>
      </p:graphicFrame>
      <p:sp>
        <p:nvSpPr>
          <p:cNvPr id="5" name="Rounded Rectangle 4"/>
          <p:cNvSpPr/>
          <p:nvPr/>
        </p:nvSpPr>
        <p:spPr bwMode="auto">
          <a:xfrm>
            <a:off x="609600" y="4419600"/>
            <a:ext cx="7848600" cy="2057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5425" indent="-225425" eaLnBrk="1" hangingPunct="1">
              <a:buClr>
                <a:srgbClr val="942923"/>
              </a:buClr>
              <a:defRPr/>
            </a:pPr>
            <a:r>
              <a:rPr lang="en-US" sz="2000" b="1" dirty="0"/>
              <a:t>How this </a:t>
            </a:r>
            <a:r>
              <a:rPr lang="en-US" sz="2000" b="1" dirty="0" smtClean="0"/>
              <a:t>benefits the user</a:t>
            </a:r>
            <a:endParaRPr lang="en-US" sz="2000" b="1" dirty="0"/>
          </a:p>
          <a:p>
            <a:pPr marL="569913" lvl="1" indent="-225425" eaLnBrk="1" hangingPunct="1">
              <a:spcBef>
                <a:spcPts val="600"/>
              </a:spcBef>
              <a:spcAft>
                <a:spcPts val="400"/>
              </a:spcAft>
              <a:buClr>
                <a:srgbClr val="060AB8"/>
              </a:buClr>
              <a:buFont typeface="Arial" pitchFamily="34" charset="0"/>
              <a:buChar char="•"/>
              <a:defRPr/>
            </a:pPr>
            <a:r>
              <a:rPr lang="en-US" sz="1600" dirty="0"/>
              <a:t>Use real flight interfaces early and often (raw Ethernet, radio framing, etc</a:t>
            </a:r>
            <a:r>
              <a:rPr lang="en-US" sz="1600" dirty="0" smtClean="0"/>
              <a:t>)</a:t>
            </a:r>
            <a:endParaRPr lang="en-US" sz="1600" dirty="0"/>
          </a:p>
          <a:p>
            <a:pPr marL="569913" lvl="1" indent="-225425" eaLnBrk="1" hangingPunct="1">
              <a:spcBef>
                <a:spcPts val="0"/>
              </a:spcBef>
              <a:spcAft>
                <a:spcPts val="400"/>
              </a:spcAft>
              <a:buClr>
                <a:srgbClr val="060AB8"/>
              </a:buClr>
              <a:buFont typeface="Arial" pitchFamily="34" charset="0"/>
              <a:buChar char="•"/>
              <a:defRPr/>
            </a:pPr>
            <a:r>
              <a:rPr lang="en-US" sz="1600" dirty="0"/>
              <a:t>No need to adapt your systems to less flight-like configurations for distributed development and </a:t>
            </a:r>
            <a:r>
              <a:rPr lang="en-US" sz="1600" dirty="0" smtClean="0"/>
              <a:t>testing</a:t>
            </a:r>
          </a:p>
          <a:p>
            <a:pPr marL="569913" lvl="1" indent="-225425" eaLnBrk="1" hangingPunct="1">
              <a:spcBef>
                <a:spcPts val="0"/>
              </a:spcBef>
              <a:spcAft>
                <a:spcPts val="400"/>
              </a:spcAft>
              <a:buClr>
                <a:srgbClr val="060AB8"/>
              </a:buClr>
              <a:buFont typeface="Arial" pitchFamily="34" charset="0"/>
              <a:buChar char="•"/>
              <a:defRPr/>
            </a:pPr>
            <a:r>
              <a:rPr lang="en-US" sz="1600" dirty="0" smtClean="0"/>
              <a:t>Simulates </a:t>
            </a:r>
            <a:r>
              <a:rPr lang="en-US" sz="1600" dirty="0"/>
              <a:t>co-located equipment with one platform, no need for multiple media converters</a:t>
            </a:r>
          </a:p>
        </p:txBody>
      </p:sp>
      <p:sp>
        <p:nvSpPr>
          <p:cNvPr id="6" name="Slide Number Placeholder 5"/>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DSIL Communication Adaptor</a:t>
            </a:r>
          </a:p>
        </p:txBody>
      </p:sp>
      <p:sp>
        <p:nvSpPr>
          <p:cNvPr id="6" name="Slide Number Placeholder 5"/>
          <p:cNvSpPr>
            <a:spLocks noGrp="1"/>
          </p:cNvSpPr>
          <p:nvPr>
            <p:ph type="sldNum" sz="quarter" idx="12"/>
          </p:nvPr>
        </p:nvSpPr>
        <p:spPr/>
        <p:txBody>
          <a:bodyPr>
            <a:normAutofit fontScale="85000" lnSpcReduction="20000"/>
          </a:bodyPr>
          <a:lstStyle/>
          <a:p>
            <a:fld id="{1D93776D-DC31-41EE-BEFC-CEBF3515AAAC}" type="slidenum">
              <a:rPr lang="en-US" smtClean="0"/>
              <a:pPr/>
              <a:t>15</a:t>
            </a:fld>
            <a:endParaRPr lang="en-US"/>
          </a:p>
        </p:txBody>
      </p:sp>
      <p:sp>
        <p:nvSpPr>
          <p:cNvPr id="3" name="Content Placeholder 2"/>
          <p:cNvSpPr>
            <a:spLocks noGrp="1"/>
          </p:cNvSpPr>
          <p:nvPr>
            <p:ph sz="quarter" idx="1"/>
          </p:nvPr>
        </p:nvSpPr>
        <p:spPr/>
        <p:txBody>
          <a:bodyPr/>
          <a:lstStyle/>
          <a:p>
            <a:pPr lvl="1"/>
            <a:r>
              <a:rPr lang="en-US" dirty="0" smtClean="0"/>
              <a:t>Acts as a translator or media convertor between IP and link layer protocols</a:t>
            </a:r>
          </a:p>
          <a:p>
            <a:pPr lvl="1"/>
            <a:r>
              <a:rPr lang="en-US" dirty="0" smtClean="0"/>
              <a:t>Data can be: </a:t>
            </a:r>
          </a:p>
          <a:p>
            <a:pPr lvl="2"/>
            <a:r>
              <a:rPr lang="en-US" dirty="0" smtClean="0"/>
              <a:t>Transmitted from a local or remote system to the DSILCA via TCP/UDP </a:t>
            </a:r>
          </a:p>
          <a:p>
            <a:pPr lvl="2"/>
            <a:r>
              <a:rPr lang="en-US" dirty="0" smtClean="0"/>
              <a:t>Converted to raw Ethernet</a:t>
            </a:r>
          </a:p>
          <a:p>
            <a:pPr lvl="2"/>
            <a:r>
              <a:rPr lang="en-US" dirty="0" smtClean="0"/>
              <a:t>Encapsulated/encoded into radio data streams</a:t>
            </a:r>
          </a:p>
          <a:p>
            <a:pPr lvl="2"/>
            <a:r>
              <a:rPr lang="en-US" dirty="0" smtClean="0"/>
              <a:t>Used to set or clear discrete signals</a:t>
            </a:r>
          </a:p>
          <a:p>
            <a:pPr lvl="1"/>
            <a:endParaRPr lang="en-US"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DSIL Communication Adaptor</a:t>
            </a:r>
          </a:p>
        </p:txBody>
      </p:sp>
      <p:sp>
        <p:nvSpPr>
          <p:cNvPr id="6" name="Slide Number Placeholder 5"/>
          <p:cNvSpPr>
            <a:spLocks noGrp="1"/>
          </p:cNvSpPr>
          <p:nvPr>
            <p:ph type="sldNum" sz="quarter" idx="12"/>
          </p:nvPr>
        </p:nvSpPr>
        <p:spPr/>
        <p:txBody>
          <a:bodyPr>
            <a:normAutofit fontScale="85000" lnSpcReduction="20000"/>
          </a:bodyPr>
          <a:lstStyle/>
          <a:p>
            <a:fld id="{1D93776D-DC31-41EE-BEFC-CEBF3515AAAC}" type="slidenum">
              <a:rPr lang="en-US" smtClean="0"/>
              <a:pPr/>
              <a:t>16</a:t>
            </a:fld>
            <a:endParaRPr lang="en-US"/>
          </a:p>
        </p:txBody>
      </p:sp>
      <p:sp>
        <p:nvSpPr>
          <p:cNvPr id="3" name="Content Placeholder 2"/>
          <p:cNvSpPr>
            <a:spLocks noGrp="1"/>
          </p:cNvSpPr>
          <p:nvPr>
            <p:ph sz="quarter" idx="1"/>
          </p:nvPr>
        </p:nvSpPr>
        <p:spPr/>
        <p:txBody>
          <a:bodyPr/>
          <a:lstStyle/>
          <a:p>
            <a:pPr lvl="1"/>
            <a:r>
              <a:rPr lang="en-US" dirty="0" smtClean="0"/>
              <a:t>Simplest use of DSILCA is to translate between flight interfaces and Ethernet</a:t>
            </a:r>
          </a:p>
          <a:p>
            <a:pPr lvl="1"/>
            <a:endParaRPr lang="en-US" dirty="0" smtClean="0"/>
          </a:p>
          <a:p>
            <a:pPr lvl="1"/>
            <a:endParaRPr lang="en-US" dirty="0" smtClean="0"/>
          </a:p>
          <a:p>
            <a:pPr lvl="1"/>
            <a:endParaRPr lang="en-US" dirty="0" smtClean="0"/>
          </a:p>
          <a:p>
            <a:endParaRPr lang="en-US" dirty="0" smtClean="0"/>
          </a:p>
        </p:txBody>
      </p:sp>
      <p:graphicFrame>
        <p:nvGraphicFramePr>
          <p:cNvPr id="5122" name="Object 2"/>
          <p:cNvGraphicFramePr>
            <a:graphicFrameLocks noChangeAspect="1"/>
          </p:cNvGraphicFramePr>
          <p:nvPr/>
        </p:nvGraphicFramePr>
        <p:xfrm>
          <a:off x="1295400" y="2971800"/>
          <a:ext cx="6337300" cy="736600"/>
        </p:xfrm>
        <a:graphic>
          <a:graphicData uri="http://schemas.openxmlformats.org/presentationml/2006/ole">
            <p:oleObj spid="_x0000_s46082" name="Visio" r:id="rId4" imgW="3940512" imgH="558484" progId="Visio.Drawing.11">
              <p:embed/>
            </p:oleObj>
          </a:graphicData>
        </a:graphic>
      </p:graphicFrame>
      <p:sp>
        <p:nvSpPr>
          <p:cNvPr id="5" name="Rounded Rectangle 4"/>
          <p:cNvSpPr/>
          <p:nvPr/>
        </p:nvSpPr>
        <p:spPr bwMode="auto">
          <a:xfrm>
            <a:off x="762000" y="4038600"/>
            <a:ext cx="7848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5425" indent="-225425" eaLnBrk="1" hangingPunct="1">
              <a:buClr>
                <a:srgbClr val="942923"/>
              </a:buClr>
              <a:defRPr/>
            </a:pPr>
            <a:r>
              <a:rPr lang="en-US" sz="2000" b="1" dirty="0"/>
              <a:t>How this </a:t>
            </a:r>
            <a:r>
              <a:rPr lang="en-US" sz="2000" b="1" dirty="0" smtClean="0"/>
              <a:t>benefits the user</a:t>
            </a:r>
            <a:endParaRPr lang="en-US" sz="2000" b="1" dirty="0"/>
          </a:p>
          <a:p>
            <a:pPr marL="569913" lvl="1" indent="-225425" eaLnBrk="1" hangingPunct="1">
              <a:spcBef>
                <a:spcPts val="600"/>
              </a:spcBef>
              <a:spcAft>
                <a:spcPts val="600"/>
              </a:spcAft>
              <a:buClr>
                <a:srgbClr val="060AB8"/>
              </a:buClr>
              <a:buFont typeface="Arial" pitchFamily="34" charset="0"/>
              <a:buChar char="•"/>
              <a:defRPr/>
            </a:pPr>
            <a:r>
              <a:rPr lang="en-US" sz="1600" dirty="0" smtClean="0">
                <a:latin typeface="Arial" pitchFamily="34" charset="0"/>
                <a:cs typeface="Arial" pitchFamily="34" charset="0"/>
              </a:rPr>
              <a:t>Use </a:t>
            </a:r>
            <a:r>
              <a:rPr lang="en-US" sz="1600" dirty="0">
                <a:latin typeface="Arial" pitchFamily="34" charset="0"/>
                <a:cs typeface="Arial" pitchFamily="34" charset="0"/>
              </a:rPr>
              <a:t>real flight interfaces early and often (raw Ethernet, radio framing, etc)</a:t>
            </a:r>
          </a:p>
          <a:p>
            <a:pPr marL="569913" lvl="1" indent="-225425" eaLnBrk="1" hangingPunct="1">
              <a:buClr>
                <a:srgbClr val="060AB8"/>
              </a:buClr>
              <a:buFont typeface="Arial" pitchFamily="34" charset="0"/>
              <a:buChar char="•"/>
              <a:defRPr/>
            </a:pPr>
            <a:r>
              <a:rPr lang="en-US" sz="1600" dirty="0">
                <a:latin typeface="Arial" pitchFamily="34" charset="0"/>
                <a:cs typeface="Arial" pitchFamily="34" charset="0"/>
              </a:rPr>
              <a:t>Connect </a:t>
            </a:r>
            <a:r>
              <a:rPr lang="en-US" sz="1600" dirty="0" smtClean="0">
                <a:latin typeface="Arial" pitchFamily="34" charset="0"/>
                <a:cs typeface="Arial" pitchFamily="34" charset="0"/>
              </a:rPr>
              <a:t> </a:t>
            </a:r>
            <a:r>
              <a:rPr lang="en-US" sz="1600" dirty="0">
                <a:latin typeface="Arial" pitchFamily="34" charset="0"/>
                <a:cs typeface="Arial" pitchFamily="34" charset="0"/>
              </a:rPr>
              <a:t>equipment with </a:t>
            </a:r>
            <a:r>
              <a:rPr lang="en-US" sz="1600" dirty="0" smtClean="0">
                <a:latin typeface="Arial" pitchFamily="34" charset="0"/>
                <a:cs typeface="Arial" pitchFamily="34" charset="0"/>
              </a:rPr>
              <a:t>incompatible link layer interfaces</a:t>
            </a:r>
            <a:endParaRPr 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What does DSILCAS really do?</a:t>
            </a:r>
            <a:endParaRPr lang="en-US" dirty="0"/>
          </a:p>
        </p:txBody>
      </p:sp>
      <p:sp>
        <p:nvSpPr>
          <p:cNvPr id="7" name="Title 6"/>
          <p:cNvSpPr>
            <a:spLocks noGrp="1"/>
          </p:cNvSpPr>
          <p:nvPr>
            <p:ph type="title"/>
          </p:nvPr>
        </p:nvSpPr>
        <p:spPr/>
        <p:txBody>
          <a:bodyPr/>
          <a:lstStyle/>
          <a:p>
            <a:r>
              <a:rPr lang="en-US" dirty="0" smtClean="0"/>
              <a:t>Features &amp; Functionality</a:t>
            </a:r>
            <a:endParaRPr lang="en-US" dirty="0"/>
          </a:p>
        </p:txBody>
      </p:sp>
      <p:sp>
        <p:nvSpPr>
          <p:cNvPr id="9" name="Slide Number Placeholder 8"/>
          <p:cNvSpPr>
            <a:spLocks noGrp="1"/>
          </p:cNvSpPr>
          <p:nvPr>
            <p:ph type="sldNum" sz="quarter" idx="11"/>
          </p:nvPr>
        </p:nvSpPr>
        <p:spPr/>
        <p:txBody>
          <a:bodyPr/>
          <a:lstStyle/>
          <a:p>
            <a:pPr>
              <a:defRPr/>
            </a:pPr>
            <a:fld id="{7DD34768-71FA-46A5-891A-EA3F16131A62}" type="slidenum">
              <a:rPr lang="en-US" smtClean="0"/>
              <a:pPr>
                <a:defRPr/>
              </a:pPr>
              <a:t>17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DSILCAS FEATURES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pPr>
              <a:defRPr/>
            </a:pPr>
            <a:fld id="{9F3FF70A-2AE6-4F5A-8462-6BFC697820AE}" type="slidenum">
              <a:rPr lang="en-US" smtClean="0"/>
              <a:pPr>
                <a:defRPr/>
              </a:pPr>
              <a:t>18</a:t>
            </a:fld>
            <a:endParaRPr lang="en-US"/>
          </a:p>
        </p:txBody>
      </p:sp>
      <p:sp>
        <p:nvSpPr>
          <p:cNvPr id="9" name="Content Placeholder 8"/>
          <p:cNvSpPr>
            <a:spLocks noGrp="1"/>
          </p:cNvSpPr>
          <p:nvPr>
            <p:ph sz="quarter" idx="1"/>
          </p:nvPr>
        </p:nvSpPr>
        <p:spPr/>
        <p:txBody>
          <a:bodyPr>
            <a:normAutofit fontScale="70000" lnSpcReduction="20000"/>
          </a:bodyPr>
          <a:lstStyle/>
          <a:p>
            <a:pPr>
              <a:spcAft>
                <a:spcPts val="300"/>
              </a:spcAft>
            </a:pPr>
            <a:r>
              <a:rPr lang="en-US" dirty="0" smtClean="0"/>
              <a:t>Use of standard commands &amp; telemetry aids interoperability</a:t>
            </a:r>
          </a:p>
          <a:p>
            <a:pPr>
              <a:spcAft>
                <a:spcPts val="300"/>
              </a:spcAft>
            </a:pPr>
            <a:r>
              <a:rPr lang="en-US" dirty="0" smtClean="0"/>
              <a:t>Transport of link-layer protocols over IP permits the use of any payload</a:t>
            </a:r>
          </a:p>
          <a:p>
            <a:pPr>
              <a:spcAft>
                <a:spcPts val="300"/>
              </a:spcAft>
            </a:pPr>
            <a:r>
              <a:rPr lang="en-US" dirty="0" smtClean="0"/>
              <a:t>IPSEC or SSH port forwarding to encrypt and authenticate user </a:t>
            </a:r>
            <a:r>
              <a:rPr lang="en-US" dirty="0" err="1" smtClean="0"/>
              <a:t>datastreams</a:t>
            </a:r>
            <a:endParaRPr lang="en-US" dirty="0" smtClean="0"/>
          </a:p>
          <a:p>
            <a:pPr>
              <a:spcAft>
                <a:spcPts val="300"/>
              </a:spcAft>
            </a:pPr>
            <a:r>
              <a:rPr lang="en-US" dirty="0" smtClean="0"/>
              <a:t>Copious system telemetry (~600 </a:t>
            </a:r>
            <a:r>
              <a:rPr lang="en-US" dirty="0" err="1" smtClean="0"/>
              <a:t>kbits</a:t>
            </a:r>
            <a:r>
              <a:rPr lang="en-US" dirty="0" smtClean="0"/>
              <a:t>/sec ) – greatly aiding identification and resolution of issues</a:t>
            </a:r>
          </a:p>
          <a:p>
            <a:pPr>
              <a:spcAft>
                <a:spcPts val="300"/>
              </a:spcAft>
            </a:pPr>
            <a:r>
              <a:rPr lang="en-US" dirty="0" smtClean="0"/>
              <a:t>Wide array of user interfaces: LVDS/485 </a:t>
            </a:r>
            <a:r>
              <a:rPr lang="en-US" dirty="0" err="1" smtClean="0"/>
              <a:t>bitstream</a:t>
            </a:r>
            <a:r>
              <a:rPr lang="en-US" dirty="0" smtClean="0"/>
              <a:t>, IP over AOS, raw Ethernet, digital I/O, 1553</a:t>
            </a:r>
          </a:p>
          <a:p>
            <a:pPr>
              <a:spcAft>
                <a:spcPts val="300"/>
              </a:spcAft>
            </a:pPr>
            <a:r>
              <a:rPr lang="en-US" dirty="0" smtClean="0"/>
              <a:t>Flight Software architecture means command and telemetry formats are well-specified and DSIL systems are fully remote controllable</a:t>
            </a:r>
          </a:p>
          <a:p>
            <a:pPr>
              <a:spcAft>
                <a:spcPts val="300"/>
              </a:spcAft>
            </a:pPr>
            <a:r>
              <a:rPr lang="en-US" dirty="0" smtClean="0"/>
              <a:t>Configuration is done via text files; local admin dictates interface configuration and selection- users may override in some cases</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dirty="0" smtClean="0"/>
              <a:t>DSILCAS Functionality</a:t>
            </a:r>
            <a:endParaRPr lang="en-US" dirty="0"/>
          </a:p>
        </p:txBody>
      </p:sp>
      <p:sp>
        <p:nvSpPr>
          <p:cNvPr id="39" name="Slide Number Placeholder 38"/>
          <p:cNvSpPr>
            <a:spLocks noGrp="1"/>
          </p:cNvSpPr>
          <p:nvPr>
            <p:ph type="sldNum" sz="quarter" idx="12"/>
          </p:nvPr>
        </p:nvSpPr>
        <p:spPr/>
        <p:txBody>
          <a:bodyPr>
            <a:normAutofit fontScale="85000" lnSpcReduction="20000"/>
          </a:bodyPr>
          <a:lstStyle/>
          <a:p>
            <a:pPr>
              <a:defRPr/>
            </a:pPr>
            <a:fld id="{9F3FF70A-2AE6-4F5A-8462-6BFC697820AE}" type="slidenum">
              <a:rPr lang="en-US" smtClean="0"/>
              <a:pPr>
                <a:defRPr/>
              </a:pPr>
              <a:t>19</a:t>
            </a:fld>
            <a:endParaRPr lang="en-US"/>
          </a:p>
        </p:txBody>
      </p:sp>
      <p:grpSp>
        <p:nvGrpSpPr>
          <p:cNvPr id="80" name="Group 79"/>
          <p:cNvGrpSpPr/>
          <p:nvPr/>
        </p:nvGrpSpPr>
        <p:grpSpPr>
          <a:xfrm>
            <a:off x="762000" y="1828800"/>
            <a:ext cx="7696200" cy="4572000"/>
            <a:chOff x="533400" y="2057400"/>
            <a:chExt cx="6781800" cy="3278188"/>
          </a:xfrm>
        </p:grpSpPr>
        <p:sp>
          <p:nvSpPr>
            <p:cNvPr id="44" name="Rectangle 1"/>
            <p:cNvSpPr>
              <a:spLocks noChangeArrowheads="1"/>
            </p:cNvSpPr>
            <p:nvPr/>
          </p:nvSpPr>
          <p:spPr bwMode="auto">
            <a:xfrm>
              <a:off x="2667000" y="2590800"/>
              <a:ext cx="533400" cy="4572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cs typeface="Arial" charset="0"/>
                </a:rPr>
                <a:t>CA</a:t>
              </a:r>
            </a:p>
          </p:txBody>
        </p:sp>
        <p:sp>
          <p:nvSpPr>
            <p:cNvPr id="45" name="Rectangle 2"/>
            <p:cNvSpPr>
              <a:spLocks noChangeArrowheads="1"/>
            </p:cNvSpPr>
            <p:nvPr/>
          </p:nvSpPr>
          <p:spPr bwMode="auto">
            <a:xfrm>
              <a:off x="2438400" y="3429000"/>
              <a:ext cx="762000" cy="4572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cs typeface="Arial" charset="0"/>
                </a:rPr>
                <a:t>IU</a:t>
              </a:r>
            </a:p>
          </p:txBody>
        </p:sp>
        <p:sp>
          <p:nvSpPr>
            <p:cNvPr id="46" name="Rectangle 3"/>
            <p:cNvSpPr>
              <a:spLocks noChangeArrowheads="1"/>
            </p:cNvSpPr>
            <p:nvPr/>
          </p:nvSpPr>
          <p:spPr bwMode="auto">
            <a:xfrm>
              <a:off x="5943600" y="2590800"/>
              <a:ext cx="533400" cy="4572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cs typeface="Arial" charset="0"/>
                </a:rPr>
                <a:t>CA</a:t>
              </a:r>
            </a:p>
          </p:txBody>
        </p:sp>
        <p:sp>
          <p:nvSpPr>
            <p:cNvPr id="47" name="Rectangle 4"/>
            <p:cNvSpPr>
              <a:spLocks noChangeArrowheads="1"/>
            </p:cNvSpPr>
            <p:nvPr/>
          </p:nvSpPr>
          <p:spPr bwMode="auto">
            <a:xfrm>
              <a:off x="5943600" y="3429000"/>
              <a:ext cx="533400" cy="4572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cs typeface="Arial" charset="0"/>
                </a:rPr>
                <a:t>IU</a:t>
              </a:r>
            </a:p>
          </p:txBody>
        </p:sp>
        <p:sp>
          <p:nvSpPr>
            <p:cNvPr id="48" name="Rectangle 5"/>
            <p:cNvSpPr>
              <a:spLocks noChangeArrowheads="1"/>
            </p:cNvSpPr>
            <p:nvPr/>
          </p:nvSpPr>
          <p:spPr bwMode="auto">
            <a:xfrm>
              <a:off x="5105400" y="4724400"/>
              <a:ext cx="1219200" cy="4572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cs typeface="Arial" charset="0"/>
                </a:rPr>
                <a:t>Controller</a:t>
              </a:r>
            </a:p>
          </p:txBody>
        </p:sp>
        <p:sp>
          <p:nvSpPr>
            <p:cNvPr id="49" name="Line 6"/>
            <p:cNvSpPr>
              <a:spLocks noChangeShapeType="1"/>
            </p:cNvSpPr>
            <p:nvPr/>
          </p:nvSpPr>
          <p:spPr bwMode="auto">
            <a:xfrm>
              <a:off x="2590800" y="4267200"/>
              <a:ext cx="3962400" cy="1588"/>
            </a:xfrm>
            <a:prstGeom prst="line">
              <a:avLst/>
            </a:prstGeom>
            <a:noFill/>
            <a:ln w="9360">
              <a:solidFill>
                <a:srgbClr val="000000"/>
              </a:solidFill>
              <a:miter lim="800000"/>
              <a:headEnd/>
              <a:tailEnd/>
            </a:ln>
            <a:effectLst/>
          </p:spPr>
          <p:txBody>
            <a:bodyPr/>
            <a:lstStyle/>
            <a:p>
              <a:endParaRPr lang="en-US"/>
            </a:p>
          </p:txBody>
        </p:sp>
        <p:sp>
          <p:nvSpPr>
            <p:cNvPr id="50" name="Line 7"/>
            <p:cNvSpPr>
              <a:spLocks noChangeShapeType="1"/>
            </p:cNvSpPr>
            <p:nvPr/>
          </p:nvSpPr>
          <p:spPr bwMode="auto">
            <a:xfrm>
              <a:off x="2895600" y="3886200"/>
              <a:ext cx="1588" cy="381000"/>
            </a:xfrm>
            <a:prstGeom prst="line">
              <a:avLst/>
            </a:prstGeom>
            <a:noFill/>
            <a:ln w="9360">
              <a:solidFill>
                <a:srgbClr val="000000"/>
              </a:solidFill>
              <a:miter lim="800000"/>
              <a:headEnd/>
              <a:tailEnd/>
            </a:ln>
            <a:effectLst/>
          </p:spPr>
          <p:txBody>
            <a:bodyPr/>
            <a:lstStyle/>
            <a:p>
              <a:endParaRPr lang="en-US"/>
            </a:p>
          </p:txBody>
        </p:sp>
        <p:sp>
          <p:nvSpPr>
            <p:cNvPr id="51" name="Line 8"/>
            <p:cNvSpPr>
              <a:spLocks noChangeShapeType="1"/>
            </p:cNvSpPr>
            <p:nvPr/>
          </p:nvSpPr>
          <p:spPr bwMode="auto">
            <a:xfrm>
              <a:off x="6248400" y="3886200"/>
              <a:ext cx="1588" cy="381000"/>
            </a:xfrm>
            <a:prstGeom prst="line">
              <a:avLst/>
            </a:prstGeom>
            <a:noFill/>
            <a:ln w="9360">
              <a:solidFill>
                <a:srgbClr val="000000"/>
              </a:solidFill>
              <a:miter lim="800000"/>
              <a:headEnd/>
              <a:tailEnd/>
            </a:ln>
            <a:effectLst/>
          </p:spPr>
          <p:txBody>
            <a:bodyPr/>
            <a:lstStyle/>
            <a:p>
              <a:endParaRPr lang="en-US"/>
            </a:p>
          </p:txBody>
        </p:sp>
        <p:sp>
          <p:nvSpPr>
            <p:cNvPr id="52" name="Rectangle 9"/>
            <p:cNvSpPr>
              <a:spLocks noChangeArrowheads="1"/>
            </p:cNvSpPr>
            <p:nvPr/>
          </p:nvSpPr>
          <p:spPr bwMode="auto">
            <a:xfrm>
              <a:off x="6248400" y="2057400"/>
              <a:ext cx="914400" cy="3048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cs typeface="Arial" charset="0"/>
                </a:rPr>
                <a:t>User Sim</a:t>
              </a:r>
            </a:p>
          </p:txBody>
        </p:sp>
        <p:sp>
          <p:nvSpPr>
            <p:cNvPr id="53" name="Rectangle 10"/>
            <p:cNvSpPr>
              <a:spLocks noChangeArrowheads="1"/>
            </p:cNvSpPr>
            <p:nvPr/>
          </p:nvSpPr>
          <p:spPr bwMode="auto">
            <a:xfrm>
              <a:off x="2057400" y="2057400"/>
              <a:ext cx="914400" cy="304800"/>
            </a:xfrm>
            <a:prstGeom prst="rect">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cs typeface="Arial" charset="0"/>
                </a:rPr>
                <a:t>User Sim</a:t>
              </a:r>
            </a:p>
          </p:txBody>
        </p:sp>
        <p:sp>
          <p:nvSpPr>
            <p:cNvPr id="54" name="Line 11"/>
            <p:cNvSpPr>
              <a:spLocks noChangeShapeType="1"/>
            </p:cNvSpPr>
            <p:nvPr/>
          </p:nvSpPr>
          <p:spPr bwMode="auto">
            <a:xfrm>
              <a:off x="2819400" y="2362200"/>
              <a:ext cx="1588" cy="228600"/>
            </a:xfrm>
            <a:prstGeom prst="line">
              <a:avLst/>
            </a:prstGeom>
            <a:noFill/>
            <a:ln w="9360">
              <a:solidFill>
                <a:srgbClr val="000000"/>
              </a:solidFill>
              <a:miter lim="800000"/>
              <a:headEnd/>
              <a:tailEnd/>
            </a:ln>
            <a:effectLst/>
          </p:spPr>
          <p:txBody>
            <a:bodyPr/>
            <a:lstStyle/>
            <a:p>
              <a:endParaRPr lang="en-US"/>
            </a:p>
          </p:txBody>
        </p:sp>
        <p:sp>
          <p:nvSpPr>
            <p:cNvPr id="55" name="Line 12"/>
            <p:cNvSpPr>
              <a:spLocks noChangeShapeType="1"/>
            </p:cNvSpPr>
            <p:nvPr/>
          </p:nvSpPr>
          <p:spPr bwMode="auto">
            <a:xfrm>
              <a:off x="6324600" y="2362200"/>
              <a:ext cx="1588" cy="228600"/>
            </a:xfrm>
            <a:prstGeom prst="line">
              <a:avLst/>
            </a:prstGeom>
            <a:noFill/>
            <a:ln w="9360">
              <a:solidFill>
                <a:srgbClr val="000000"/>
              </a:solidFill>
              <a:miter lim="800000"/>
              <a:headEnd/>
              <a:tailEnd/>
            </a:ln>
            <a:effectLst/>
          </p:spPr>
          <p:txBody>
            <a:bodyPr/>
            <a:lstStyle/>
            <a:p>
              <a:endParaRPr lang="en-US"/>
            </a:p>
          </p:txBody>
        </p:sp>
        <p:sp>
          <p:nvSpPr>
            <p:cNvPr id="56" name="Line 13"/>
            <p:cNvSpPr>
              <a:spLocks noChangeShapeType="1"/>
            </p:cNvSpPr>
            <p:nvPr/>
          </p:nvSpPr>
          <p:spPr bwMode="auto">
            <a:xfrm>
              <a:off x="4419600" y="4267200"/>
              <a:ext cx="1588" cy="1066800"/>
            </a:xfrm>
            <a:prstGeom prst="line">
              <a:avLst/>
            </a:prstGeom>
            <a:noFill/>
            <a:ln w="9360">
              <a:solidFill>
                <a:srgbClr val="000000"/>
              </a:solidFill>
              <a:miter lim="800000"/>
              <a:headEnd/>
              <a:tailEnd/>
            </a:ln>
            <a:effectLst/>
          </p:spPr>
          <p:txBody>
            <a:bodyPr/>
            <a:lstStyle/>
            <a:p>
              <a:endParaRPr lang="en-US"/>
            </a:p>
          </p:txBody>
        </p:sp>
        <p:sp>
          <p:nvSpPr>
            <p:cNvPr id="57" name="Line 14"/>
            <p:cNvSpPr>
              <a:spLocks noChangeShapeType="1"/>
            </p:cNvSpPr>
            <p:nvPr/>
          </p:nvSpPr>
          <p:spPr bwMode="auto">
            <a:xfrm>
              <a:off x="4419600" y="5334000"/>
              <a:ext cx="1905000" cy="1588"/>
            </a:xfrm>
            <a:prstGeom prst="line">
              <a:avLst/>
            </a:prstGeom>
            <a:noFill/>
            <a:ln w="9360">
              <a:solidFill>
                <a:srgbClr val="000000"/>
              </a:solidFill>
              <a:miter lim="800000"/>
              <a:headEnd/>
              <a:tailEnd/>
            </a:ln>
            <a:effectLst/>
          </p:spPr>
          <p:txBody>
            <a:bodyPr/>
            <a:lstStyle/>
            <a:p>
              <a:endParaRPr lang="en-US"/>
            </a:p>
          </p:txBody>
        </p:sp>
        <p:sp>
          <p:nvSpPr>
            <p:cNvPr id="58" name="Line 15"/>
            <p:cNvSpPr>
              <a:spLocks noChangeShapeType="1"/>
            </p:cNvSpPr>
            <p:nvPr/>
          </p:nvSpPr>
          <p:spPr bwMode="auto">
            <a:xfrm>
              <a:off x="5638800" y="5181600"/>
              <a:ext cx="1588" cy="152400"/>
            </a:xfrm>
            <a:prstGeom prst="line">
              <a:avLst/>
            </a:prstGeom>
            <a:noFill/>
            <a:ln w="9360">
              <a:solidFill>
                <a:srgbClr val="000000"/>
              </a:solidFill>
              <a:miter lim="800000"/>
              <a:headEnd/>
              <a:tailEnd/>
            </a:ln>
            <a:effectLst/>
          </p:spPr>
          <p:txBody>
            <a:bodyPr/>
            <a:lstStyle/>
            <a:p>
              <a:endParaRPr lang="en-US"/>
            </a:p>
          </p:txBody>
        </p:sp>
        <p:sp>
          <p:nvSpPr>
            <p:cNvPr id="59" name="Rectangle 16"/>
            <p:cNvSpPr>
              <a:spLocks noChangeArrowheads="1"/>
            </p:cNvSpPr>
            <p:nvPr/>
          </p:nvSpPr>
          <p:spPr bwMode="auto">
            <a:xfrm>
              <a:off x="3581400" y="3962400"/>
              <a:ext cx="1905000" cy="152400"/>
            </a:xfrm>
            <a:prstGeom prst="rect">
              <a:avLst/>
            </a:prstGeom>
            <a:solidFill>
              <a:srgbClr val="BBE0E3"/>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cs typeface="Arial" charset="0"/>
                </a:rPr>
                <a:t>Measure tunnel latency</a:t>
              </a:r>
            </a:p>
          </p:txBody>
        </p:sp>
        <p:sp>
          <p:nvSpPr>
            <p:cNvPr id="60" name="Line 17"/>
            <p:cNvSpPr>
              <a:spLocks noChangeShapeType="1"/>
            </p:cNvSpPr>
            <p:nvPr/>
          </p:nvSpPr>
          <p:spPr bwMode="auto">
            <a:xfrm>
              <a:off x="3352800" y="3886200"/>
              <a:ext cx="2438400" cy="1588"/>
            </a:xfrm>
            <a:prstGeom prst="line">
              <a:avLst/>
            </a:prstGeom>
            <a:noFill/>
            <a:ln w="9360">
              <a:solidFill>
                <a:srgbClr val="000000"/>
              </a:solidFill>
              <a:miter lim="800000"/>
              <a:headEnd type="triangle" w="med" len="med"/>
              <a:tailEnd type="triangle" w="med" len="med"/>
            </a:ln>
            <a:effectLst/>
          </p:spPr>
          <p:txBody>
            <a:bodyPr/>
            <a:lstStyle/>
            <a:p>
              <a:endParaRPr lang="en-US"/>
            </a:p>
          </p:txBody>
        </p:sp>
        <p:sp>
          <p:nvSpPr>
            <p:cNvPr id="61" name="Line 18"/>
            <p:cNvSpPr>
              <a:spLocks noChangeShapeType="1"/>
            </p:cNvSpPr>
            <p:nvPr/>
          </p:nvSpPr>
          <p:spPr bwMode="auto">
            <a:xfrm>
              <a:off x="2819400" y="3048000"/>
              <a:ext cx="1588" cy="381000"/>
            </a:xfrm>
            <a:prstGeom prst="line">
              <a:avLst/>
            </a:prstGeom>
            <a:noFill/>
            <a:ln w="9360">
              <a:solidFill>
                <a:srgbClr val="000000"/>
              </a:solidFill>
              <a:miter lim="800000"/>
              <a:headEnd/>
              <a:tailEnd/>
            </a:ln>
            <a:effectLst/>
          </p:spPr>
          <p:txBody>
            <a:bodyPr/>
            <a:lstStyle/>
            <a:p>
              <a:endParaRPr lang="en-US"/>
            </a:p>
          </p:txBody>
        </p:sp>
        <p:sp>
          <p:nvSpPr>
            <p:cNvPr id="62" name="Line 19"/>
            <p:cNvSpPr>
              <a:spLocks noChangeShapeType="1"/>
            </p:cNvSpPr>
            <p:nvPr/>
          </p:nvSpPr>
          <p:spPr bwMode="auto">
            <a:xfrm>
              <a:off x="2895600" y="3048000"/>
              <a:ext cx="1588" cy="381000"/>
            </a:xfrm>
            <a:prstGeom prst="line">
              <a:avLst/>
            </a:prstGeom>
            <a:noFill/>
            <a:ln w="9360">
              <a:solidFill>
                <a:srgbClr val="000000"/>
              </a:solidFill>
              <a:miter lim="800000"/>
              <a:headEnd/>
              <a:tailEnd/>
            </a:ln>
            <a:effectLst/>
          </p:spPr>
          <p:txBody>
            <a:bodyPr/>
            <a:lstStyle/>
            <a:p>
              <a:endParaRPr lang="en-US"/>
            </a:p>
          </p:txBody>
        </p:sp>
        <p:sp>
          <p:nvSpPr>
            <p:cNvPr id="63" name="Line 20"/>
            <p:cNvSpPr>
              <a:spLocks noChangeShapeType="1"/>
            </p:cNvSpPr>
            <p:nvPr/>
          </p:nvSpPr>
          <p:spPr bwMode="auto">
            <a:xfrm>
              <a:off x="2971800" y="3048000"/>
              <a:ext cx="1588" cy="381000"/>
            </a:xfrm>
            <a:prstGeom prst="line">
              <a:avLst/>
            </a:prstGeom>
            <a:noFill/>
            <a:ln w="9360">
              <a:solidFill>
                <a:srgbClr val="000000"/>
              </a:solidFill>
              <a:miter lim="800000"/>
              <a:headEnd/>
              <a:tailEnd/>
            </a:ln>
            <a:effectLst/>
          </p:spPr>
          <p:txBody>
            <a:bodyPr/>
            <a:lstStyle/>
            <a:p>
              <a:endParaRPr lang="en-US"/>
            </a:p>
          </p:txBody>
        </p:sp>
        <p:sp>
          <p:nvSpPr>
            <p:cNvPr id="64" name="Line 21"/>
            <p:cNvSpPr>
              <a:spLocks noChangeShapeType="1"/>
            </p:cNvSpPr>
            <p:nvPr/>
          </p:nvSpPr>
          <p:spPr bwMode="auto">
            <a:xfrm>
              <a:off x="3048000" y="3048000"/>
              <a:ext cx="1588" cy="381000"/>
            </a:xfrm>
            <a:prstGeom prst="line">
              <a:avLst/>
            </a:prstGeom>
            <a:noFill/>
            <a:ln w="9360">
              <a:solidFill>
                <a:srgbClr val="000000"/>
              </a:solidFill>
              <a:miter lim="800000"/>
              <a:headEnd/>
              <a:tailEnd/>
            </a:ln>
            <a:effectLst/>
          </p:spPr>
          <p:txBody>
            <a:bodyPr/>
            <a:lstStyle/>
            <a:p>
              <a:endParaRPr lang="en-US"/>
            </a:p>
          </p:txBody>
        </p:sp>
        <p:sp>
          <p:nvSpPr>
            <p:cNvPr id="65" name="Line 22"/>
            <p:cNvSpPr>
              <a:spLocks noChangeShapeType="1"/>
            </p:cNvSpPr>
            <p:nvPr/>
          </p:nvSpPr>
          <p:spPr bwMode="auto">
            <a:xfrm>
              <a:off x="6096000" y="3048000"/>
              <a:ext cx="1588" cy="381000"/>
            </a:xfrm>
            <a:prstGeom prst="line">
              <a:avLst/>
            </a:prstGeom>
            <a:noFill/>
            <a:ln w="9360">
              <a:solidFill>
                <a:srgbClr val="000000"/>
              </a:solidFill>
              <a:miter lim="800000"/>
              <a:headEnd/>
              <a:tailEnd/>
            </a:ln>
            <a:effectLst/>
          </p:spPr>
          <p:txBody>
            <a:bodyPr/>
            <a:lstStyle/>
            <a:p>
              <a:endParaRPr lang="en-US"/>
            </a:p>
          </p:txBody>
        </p:sp>
        <p:sp>
          <p:nvSpPr>
            <p:cNvPr id="66" name="Line 23"/>
            <p:cNvSpPr>
              <a:spLocks noChangeShapeType="1"/>
            </p:cNvSpPr>
            <p:nvPr/>
          </p:nvSpPr>
          <p:spPr bwMode="auto">
            <a:xfrm>
              <a:off x="6172200" y="3048000"/>
              <a:ext cx="1588" cy="381000"/>
            </a:xfrm>
            <a:prstGeom prst="line">
              <a:avLst/>
            </a:prstGeom>
            <a:noFill/>
            <a:ln w="9360">
              <a:solidFill>
                <a:srgbClr val="000000"/>
              </a:solidFill>
              <a:miter lim="800000"/>
              <a:headEnd/>
              <a:tailEnd/>
            </a:ln>
            <a:effectLst/>
          </p:spPr>
          <p:txBody>
            <a:bodyPr/>
            <a:lstStyle/>
            <a:p>
              <a:endParaRPr lang="en-US"/>
            </a:p>
          </p:txBody>
        </p:sp>
        <p:sp>
          <p:nvSpPr>
            <p:cNvPr id="67" name="Line 24"/>
            <p:cNvSpPr>
              <a:spLocks noChangeShapeType="1"/>
            </p:cNvSpPr>
            <p:nvPr/>
          </p:nvSpPr>
          <p:spPr bwMode="auto">
            <a:xfrm>
              <a:off x="6248400" y="3048000"/>
              <a:ext cx="1588" cy="381000"/>
            </a:xfrm>
            <a:prstGeom prst="line">
              <a:avLst/>
            </a:prstGeom>
            <a:noFill/>
            <a:ln w="9360">
              <a:solidFill>
                <a:srgbClr val="000000"/>
              </a:solidFill>
              <a:miter lim="800000"/>
              <a:headEnd/>
              <a:tailEnd/>
            </a:ln>
            <a:effectLst/>
          </p:spPr>
          <p:txBody>
            <a:bodyPr/>
            <a:lstStyle/>
            <a:p>
              <a:endParaRPr lang="en-US"/>
            </a:p>
          </p:txBody>
        </p:sp>
        <p:sp>
          <p:nvSpPr>
            <p:cNvPr id="68" name="Line 25"/>
            <p:cNvSpPr>
              <a:spLocks noChangeShapeType="1"/>
            </p:cNvSpPr>
            <p:nvPr/>
          </p:nvSpPr>
          <p:spPr bwMode="auto">
            <a:xfrm>
              <a:off x="6324600" y="3048000"/>
              <a:ext cx="1588" cy="381000"/>
            </a:xfrm>
            <a:prstGeom prst="line">
              <a:avLst/>
            </a:prstGeom>
            <a:noFill/>
            <a:ln w="9360">
              <a:solidFill>
                <a:srgbClr val="000000"/>
              </a:solidFill>
              <a:miter lim="800000"/>
              <a:headEnd/>
              <a:tailEnd/>
            </a:ln>
            <a:effectLst/>
          </p:spPr>
          <p:txBody>
            <a:bodyPr/>
            <a:lstStyle/>
            <a:p>
              <a:endParaRPr lang="en-US"/>
            </a:p>
          </p:txBody>
        </p:sp>
        <p:sp>
          <p:nvSpPr>
            <p:cNvPr id="69" name="Line 26"/>
            <p:cNvSpPr>
              <a:spLocks noChangeShapeType="1"/>
            </p:cNvSpPr>
            <p:nvPr/>
          </p:nvSpPr>
          <p:spPr bwMode="auto">
            <a:xfrm flipV="1">
              <a:off x="6553200" y="2894013"/>
              <a:ext cx="1588" cy="688975"/>
            </a:xfrm>
            <a:prstGeom prst="line">
              <a:avLst/>
            </a:prstGeom>
            <a:noFill/>
            <a:ln w="9360">
              <a:solidFill>
                <a:srgbClr val="000000"/>
              </a:solidFill>
              <a:miter lim="800000"/>
              <a:headEnd/>
              <a:tailEnd type="triangle" w="med" len="med"/>
            </a:ln>
            <a:effectLst/>
          </p:spPr>
          <p:txBody>
            <a:bodyPr/>
            <a:lstStyle/>
            <a:p>
              <a:endParaRPr lang="en-US"/>
            </a:p>
          </p:txBody>
        </p:sp>
        <p:sp>
          <p:nvSpPr>
            <p:cNvPr id="70" name="Rectangle 27"/>
            <p:cNvSpPr>
              <a:spLocks noChangeArrowheads="1"/>
            </p:cNvSpPr>
            <p:nvPr/>
          </p:nvSpPr>
          <p:spPr bwMode="auto">
            <a:xfrm>
              <a:off x="6629400" y="2667000"/>
              <a:ext cx="685800" cy="304800"/>
            </a:xfrm>
            <a:prstGeom prst="rect">
              <a:avLst/>
            </a:prstGeom>
            <a:solidFill>
              <a:srgbClr val="BBE0E3"/>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cs typeface="Arial" charset="0"/>
                </a:rPr>
                <a:t>IP in, Raw Frame out</a:t>
              </a:r>
            </a:p>
          </p:txBody>
        </p:sp>
        <p:sp>
          <p:nvSpPr>
            <p:cNvPr id="71" name="Line 28"/>
            <p:cNvSpPr>
              <a:spLocks noChangeShapeType="1"/>
            </p:cNvSpPr>
            <p:nvPr/>
          </p:nvSpPr>
          <p:spPr bwMode="auto">
            <a:xfrm flipV="1">
              <a:off x="6553200" y="2360613"/>
              <a:ext cx="1588" cy="384175"/>
            </a:xfrm>
            <a:prstGeom prst="line">
              <a:avLst/>
            </a:prstGeom>
            <a:noFill/>
            <a:ln w="9360">
              <a:solidFill>
                <a:srgbClr val="000000"/>
              </a:solidFill>
              <a:miter lim="800000"/>
              <a:headEnd/>
              <a:tailEnd type="triangle" w="med" len="med"/>
            </a:ln>
            <a:effectLst/>
          </p:spPr>
          <p:txBody>
            <a:bodyPr/>
            <a:lstStyle/>
            <a:p>
              <a:endParaRPr lang="en-US"/>
            </a:p>
          </p:txBody>
        </p:sp>
        <p:sp>
          <p:nvSpPr>
            <p:cNvPr id="72" name="Line 29"/>
            <p:cNvSpPr>
              <a:spLocks noChangeShapeType="1"/>
            </p:cNvSpPr>
            <p:nvPr/>
          </p:nvSpPr>
          <p:spPr bwMode="auto">
            <a:xfrm flipH="1" flipV="1">
              <a:off x="3503613" y="4418013"/>
              <a:ext cx="688975" cy="765175"/>
            </a:xfrm>
            <a:prstGeom prst="line">
              <a:avLst/>
            </a:prstGeom>
            <a:noFill/>
            <a:ln w="9360">
              <a:solidFill>
                <a:srgbClr val="000000"/>
              </a:solidFill>
              <a:miter lim="800000"/>
              <a:headEnd/>
              <a:tailEnd type="triangle" w="med" len="med"/>
            </a:ln>
            <a:effectLst/>
          </p:spPr>
          <p:txBody>
            <a:bodyPr/>
            <a:lstStyle/>
            <a:p>
              <a:endParaRPr lang="en-US"/>
            </a:p>
          </p:txBody>
        </p:sp>
        <p:sp>
          <p:nvSpPr>
            <p:cNvPr id="73" name="Rectangle 30"/>
            <p:cNvSpPr>
              <a:spLocks noChangeArrowheads="1"/>
            </p:cNvSpPr>
            <p:nvPr/>
          </p:nvSpPr>
          <p:spPr bwMode="auto">
            <a:xfrm>
              <a:off x="2895600" y="4800600"/>
              <a:ext cx="914400" cy="457200"/>
            </a:xfrm>
            <a:prstGeom prst="rect">
              <a:avLst/>
            </a:prstGeom>
            <a:solidFill>
              <a:srgbClr val="BBE0E3"/>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cs typeface="Arial" charset="0"/>
                </a:rPr>
                <a:t>Constellation std Commands &amp; Telemetry</a:t>
              </a:r>
            </a:p>
          </p:txBody>
        </p:sp>
        <p:sp>
          <p:nvSpPr>
            <p:cNvPr id="74" name="Line 31"/>
            <p:cNvSpPr>
              <a:spLocks noChangeShapeType="1"/>
            </p:cNvSpPr>
            <p:nvPr/>
          </p:nvSpPr>
          <p:spPr bwMode="auto">
            <a:xfrm flipH="1" flipV="1">
              <a:off x="3579813" y="4341813"/>
              <a:ext cx="688975" cy="765175"/>
            </a:xfrm>
            <a:prstGeom prst="line">
              <a:avLst/>
            </a:prstGeom>
            <a:noFill/>
            <a:ln w="9360">
              <a:solidFill>
                <a:srgbClr val="000000"/>
              </a:solidFill>
              <a:miter lim="800000"/>
              <a:headEnd type="triangle" w="med" len="med"/>
              <a:tailEnd/>
            </a:ln>
            <a:effectLst/>
          </p:spPr>
          <p:txBody>
            <a:bodyPr/>
            <a:lstStyle/>
            <a:p>
              <a:endParaRPr lang="en-US"/>
            </a:p>
          </p:txBody>
        </p:sp>
        <p:sp>
          <p:nvSpPr>
            <p:cNvPr id="75" name="Line 32"/>
            <p:cNvSpPr>
              <a:spLocks noChangeShapeType="1"/>
            </p:cNvSpPr>
            <p:nvPr/>
          </p:nvSpPr>
          <p:spPr bwMode="auto">
            <a:xfrm>
              <a:off x="3352800" y="2209800"/>
              <a:ext cx="2514600" cy="1588"/>
            </a:xfrm>
            <a:prstGeom prst="line">
              <a:avLst/>
            </a:prstGeom>
            <a:noFill/>
            <a:ln w="9360">
              <a:solidFill>
                <a:srgbClr val="000000"/>
              </a:solidFill>
              <a:miter lim="800000"/>
              <a:headEnd/>
              <a:tailEnd type="triangle" w="med" len="med"/>
            </a:ln>
            <a:effectLst/>
          </p:spPr>
          <p:txBody>
            <a:bodyPr/>
            <a:lstStyle/>
            <a:p>
              <a:endParaRPr lang="en-US"/>
            </a:p>
          </p:txBody>
        </p:sp>
        <p:sp>
          <p:nvSpPr>
            <p:cNvPr id="76" name="Rectangle 33"/>
            <p:cNvSpPr>
              <a:spLocks noChangeArrowheads="1"/>
            </p:cNvSpPr>
            <p:nvPr/>
          </p:nvSpPr>
          <p:spPr bwMode="auto">
            <a:xfrm>
              <a:off x="3657600" y="2286000"/>
              <a:ext cx="1752600" cy="228600"/>
            </a:xfrm>
            <a:prstGeom prst="rect">
              <a:avLst/>
            </a:prstGeom>
            <a:solidFill>
              <a:srgbClr val="BBE0E3"/>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cs typeface="Arial" charset="0"/>
                </a:rPr>
                <a:t>Sim-to-Sim comms, as if by wire, using sim addresses &amp; protocols</a:t>
              </a:r>
            </a:p>
          </p:txBody>
        </p:sp>
        <p:sp>
          <p:nvSpPr>
            <p:cNvPr id="77" name="Rectangle 34"/>
            <p:cNvSpPr>
              <a:spLocks noChangeArrowheads="1"/>
            </p:cNvSpPr>
            <p:nvPr/>
          </p:nvSpPr>
          <p:spPr bwMode="auto">
            <a:xfrm>
              <a:off x="533400" y="3048000"/>
              <a:ext cx="1600200" cy="381000"/>
            </a:xfrm>
            <a:prstGeom prst="rect">
              <a:avLst/>
            </a:prstGeom>
            <a:solidFill>
              <a:srgbClr val="BBE0E3"/>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cs typeface="Arial" charset="0"/>
                </a:rPr>
                <a:t>User interfaces (and local networks) entirely insulated from institutional LAN</a:t>
              </a:r>
            </a:p>
          </p:txBody>
        </p:sp>
        <p:sp>
          <p:nvSpPr>
            <p:cNvPr id="78" name="Line 35"/>
            <p:cNvSpPr>
              <a:spLocks noChangeShapeType="1"/>
            </p:cNvSpPr>
            <p:nvPr/>
          </p:nvSpPr>
          <p:spPr bwMode="auto">
            <a:xfrm>
              <a:off x="2514600" y="2362200"/>
              <a:ext cx="1588" cy="1066800"/>
            </a:xfrm>
            <a:prstGeom prst="line">
              <a:avLst/>
            </a:prstGeom>
            <a:noFill/>
            <a:ln w="9360">
              <a:solidFill>
                <a:srgbClr val="000000"/>
              </a:solidFill>
              <a:miter lim="800000"/>
              <a:headEnd/>
              <a:tailEnd/>
            </a:ln>
            <a:effectLst/>
          </p:spPr>
          <p:txBody>
            <a:bodyPr/>
            <a:lstStyle/>
            <a:p>
              <a:endParaRPr lang="en-US"/>
            </a:p>
          </p:txBody>
        </p:sp>
        <p:sp>
          <p:nvSpPr>
            <p:cNvPr id="79" name="Line 36"/>
            <p:cNvSpPr>
              <a:spLocks noChangeShapeType="1"/>
            </p:cNvSpPr>
            <p:nvPr/>
          </p:nvSpPr>
          <p:spPr bwMode="auto">
            <a:xfrm>
              <a:off x="2209800" y="3276600"/>
              <a:ext cx="1143000" cy="1588"/>
            </a:xfrm>
            <a:prstGeom prst="line">
              <a:avLst/>
            </a:prstGeom>
            <a:noFill/>
            <a:ln w="9360">
              <a:solidFill>
                <a:srgbClr val="000000"/>
              </a:solidFill>
              <a:prstDash val="dash"/>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Agenda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Introduction</a:t>
            </a:r>
          </a:p>
          <a:p>
            <a:r>
              <a:rPr lang="en-US" dirty="0" smtClean="0"/>
              <a:t>What is DSILCAS?</a:t>
            </a:r>
          </a:p>
          <a:p>
            <a:r>
              <a:rPr lang="en-US" dirty="0" smtClean="0"/>
              <a:t>DSILCAS Benefits</a:t>
            </a:r>
          </a:p>
          <a:p>
            <a:r>
              <a:rPr lang="en-US" dirty="0" smtClean="0"/>
              <a:t>System Description</a:t>
            </a:r>
          </a:p>
          <a:p>
            <a:r>
              <a:rPr lang="en-US" dirty="0" smtClean="0"/>
              <a:t>The System in Action</a:t>
            </a:r>
          </a:p>
          <a:p>
            <a:pPr lvl="1"/>
            <a:r>
              <a:rPr lang="en-US" dirty="0" smtClean="0"/>
              <a:t>Constellation Lab Integration Tests</a:t>
            </a:r>
          </a:p>
          <a:p>
            <a:pPr lvl="1"/>
            <a:r>
              <a:rPr lang="en-US" dirty="0" smtClean="0"/>
              <a:t>Radio AOS IP Encapsulation Interoperability Tests</a:t>
            </a:r>
          </a:p>
          <a:p>
            <a:r>
              <a:rPr lang="en-US" dirty="0" smtClean="0"/>
              <a:t>Lessons Learned </a:t>
            </a:r>
          </a:p>
          <a:p>
            <a:r>
              <a:rPr lang="en-US" dirty="0" smtClean="0"/>
              <a:t>Next Steps</a:t>
            </a:r>
          </a:p>
          <a:p>
            <a:r>
              <a:rPr lang="en-US" dirty="0" smtClean="0"/>
              <a:t>Questions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DSILCAS Radio - Hardware</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9F3FF70A-2AE6-4F5A-8462-6BFC697820AE}" type="slidenum">
              <a:rPr lang="en-US" smtClean="0"/>
              <a:pPr/>
              <a:t>20</a:t>
            </a:fld>
            <a:endParaRPr lang="en-US"/>
          </a:p>
        </p:txBody>
      </p:sp>
      <p:sp>
        <p:nvSpPr>
          <p:cNvPr id="6" name="Content Placeholder 5"/>
          <p:cNvSpPr>
            <a:spLocks noGrp="1"/>
          </p:cNvSpPr>
          <p:nvPr>
            <p:ph sz="quarter" idx="1"/>
          </p:nvPr>
        </p:nvSpPr>
        <p:spPr/>
        <p:txBody>
          <a:bodyPr>
            <a:normAutofit fontScale="92500" lnSpcReduction="10000"/>
          </a:bodyPr>
          <a:lstStyle/>
          <a:p>
            <a:r>
              <a:rPr lang="en-US" dirty="0" smtClean="0"/>
              <a:t>8x </a:t>
            </a:r>
            <a:r>
              <a:rPr lang="en-US" dirty="0" err="1" smtClean="0"/>
              <a:t>PCIe</a:t>
            </a:r>
            <a:r>
              <a:rPr lang="en-US" dirty="0" smtClean="0"/>
              <a:t> COTS FPGA carrier board with </a:t>
            </a:r>
            <a:br>
              <a:rPr lang="en-US" dirty="0" smtClean="0"/>
            </a:br>
            <a:r>
              <a:rPr lang="en-US" dirty="0" smtClean="0"/>
              <a:t>custom LVDS &amp; RS-422 driver daughter card</a:t>
            </a:r>
          </a:p>
          <a:p>
            <a:r>
              <a:rPr lang="en-US" dirty="0" smtClean="0"/>
              <a:t>Rev 1</a:t>
            </a:r>
          </a:p>
          <a:p>
            <a:pPr lvl="1"/>
            <a:r>
              <a:rPr lang="en-US" dirty="0" smtClean="0"/>
              <a:t>4 independent FDX serial ports </a:t>
            </a:r>
          </a:p>
          <a:p>
            <a:pPr lvl="1"/>
            <a:r>
              <a:rPr lang="en-US" dirty="0" smtClean="0"/>
              <a:t>No Randomization, LDPC &amp; </a:t>
            </a:r>
            <a:r>
              <a:rPr lang="en-US" dirty="0" err="1" smtClean="0"/>
              <a:t>Framesync</a:t>
            </a:r>
            <a:endParaRPr lang="en-US" dirty="0" smtClean="0"/>
          </a:p>
          <a:p>
            <a:pPr lvl="1"/>
            <a:r>
              <a:rPr lang="en-US" dirty="0" smtClean="0"/>
              <a:t>35 Mbps</a:t>
            </a:r>
          </a:p>
          <a:p>
            <a:r>
              <a:rPr lang="en-US" dirty="0" smtClean="0"/>
              <a:t>Rev 2</a:t>
            </a:r>
          </a:p>
          <a:p>
            <a:pPr lvl="1"/>
            <a:r>
              <a:rPr lang="en-US" dirty="0" smtClean="0"/>
              <a:t>3 independent FDX serial ports w/ I&amp;Q channels</a:t>
            </a:r>
          </a:p>
          <a:p>
            <a:pPr lvl="1"/>
            <a:r>
              <a:rPr lang="en-US" dirty="0" smtClean="0"/>
              <a:t>Randomization, LDPC &amp; </a:t>
            </a:r>
            <a:r>
              <a:rPr lang="en-US" dirty="0" err="1" smtClean="0"/>
              <a:t>Framesync</a:t>
            </a:r>
            <a:r>
              <a:rPr lang="en-US" dirty="0" smtClean="0"/>
              <a:t> in firmware</a:t>
            </a:r>
          </a:p>
          <a:p>
            <a:pPr lvl="1"/>
            <a:r>
              <a:rPr lang="en-US" dirty="0" smtClean="0"/>
              <a:t>120 Mbps</a:t>
            </a:r>
            <a:endParaRPr lang="en-US" dirty="0"/>
          </a:p>
        </p:txBody>
      </p:sp>
      <p:pic>
        <p:nvPicPr>
          <p:cNvPr id="7" name="Picture 5" descr="IMG_1855-small"/>
          <p:cNvPicPr>
            <a:picLocks noChangeAspect="1" noChangeArrowheads="1"/>
          </p:cNvPicPr>
          <p:nvPr/>
        </p:nvPicPr>
        <p:blipFill>
          <a:blip r:embed="rId2" cstate="print"/>
          <a:srcRect/>
          <a:stretch>
            <a:fillRect/>
          </a:stretch>
        </p:blipFill>
        <p:spPr bwMode="auto">
          <a:xfrm>
            <a:off x="6781800" y="2743200"/>
            <a:ext cx="2002536" cy="1371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DSILCAS Radio Card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6B8E5D56-8F5A-4C44-B55B-A8CD33488F47}" type="slidenum">
              <a:rPr lang="en-US" smtClean="0"/>
              <a:pPr>
                <a:defRPr/>
              </a:pPr>
              <a:t>21</a:t>
            </a:fld>
            <a:endParaRPr lang="en-US"/>
          </a:p>
        </p:txBody>
      </p:sp>
      <p:sp>
        <p:nvSpPr>
          <p:cNvPr id="4" name="Text Placeholder 3"/>
          <p:cNvSpPr>
            <a:spLocks noGrp="1"/>
          </p:cNvSpPr>
          <p:nvPr>
            <p:ph type="body" idx="2"/>
          </p:nvPr>
        </p:nvSpPr>
        <p:spPr/>
        <p:txBody>
          <a:bodyPr/>
          <a:lstStyle/>
          <a:p>
            <a:r>
              <a:rPr lang="en-US" dirty="0" smtClean="0"/>
              <a:t>Rev 1 of the DSILCAS Radio Card</a:t>
            </a:r>
          </a:p>
        </p:txBody>
      </p:sp>
      <p:pic>
        <p:nvPicPr>
          <p:cNvPr id="6" name="Content Placeholder 5" descr="IMG_1855-small"/>
          <p:cNvPicPr>
            <a:picLocks noGrp="1" noChangeAspect="1" noChangeArrowheads="1"/>
          </p:cNvPicPr>
          <p:nvPr>
            <p:ph sz="quarter" idx="1"/>
          </p:nvPr>
        </p:nvPicPr>
        <p:blipFill>
          <a:blip r:embed="rId2" cstate="print"/>
          <a:srcRect/>
          <a:stretch>
            <a:fillRect/>
          </a:stretch>
        </p:blipFill>
        <p:spPr bwMode="auto">
          <a:xfrm>
            <a:off x="2781300" y="2057400"/>
            <a:ext cx="5562600" cy="381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DSILCAS Radio Driver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22</a:t>
            </a:fld>
            <a:endParaRPr lang="en-US"/>
          </a:p>
        </p:txBody>
      </p:sp>
      <p:sp>
        <p:nvSpPr>
          <p:cNvPr id="4" name="Content Placeholder 3"/>
          <p:cNvSpPr>
            <a:spLocks noGrp="1"/>
          </p:cNvSpPr>
          <p:nvPr>
            <p:ph sz="quarter" idx="1"/>
          </p:nvPr>
        </p:nvSpPr>
        <p:spPr/>
        <p:txBody>
          <a:bodyPr>
            <a:normAutofit lnSpcReduction="10000"/>
          </a:bodyPr>
          <a:lstStyle/>
          <a:p>
            <a:r>
              <a:rPr lang="en-US" dirty="0" smtClean="0"/>
              <a:t>Radio card driver offers each port as a synchronous serial port (DSILIU) or as an IP interface (DSILCA)</a:t>
            </a:r>
          </a:p>
          <a:p>
            <a:r>
              <a:rPr lang="en-US" dirty="0" smtClean="0"/>
              <a:t>Features</a:t>
            </a:r>
          </a:p>
          <a:p>
            <a:pPr lvl="1"/>
            <a:r>
              <a:rPr lang="en-US" dirty="0" smtClean="0"/>
              <a:t> IP over AOS Encapsulation w/ optional frame CRC</a:t>
            </a:r>
          </a:p>
          <a:p>
            <a:pPr lvl="1"/>
            <a:r>
              <a:rPr lang="en-US" dirty="0" smtClean="0"/>
              <a:t> Optional ½ rate LDPC encoding</a:t>
            </a:r>
          </a:p>
          <a:p>
            <a:pPr lvl="1"/>
            <a:r>
              <a:rPr lang="en-US" dirty="0" smtClean="0"/>
              <a:t> Optional CCSDS Randomization</a:t>
            </a:r>
          </a:p>
          <a:p>
            <a:pPr lvl="1"/>
            <a:r>
              <a:rPr lang="en-US" dirty="0" smtClean="0"/>
              <a:t> </a:t>
            </a:r>
            <a:r>
              <a:rPr lang="en-US" dirty="0" err="1" smtClean="0"/>
              <a:t>Framesync</a:t>
            </a:r>
            <a:r>
              <a:rPr lang="en-US" dirty="0" smtClean="0"/>
              <a:t> w/  32 or 64 bit ASM</a:t>
            </a:r>
          </a:p>
          <a:p>
            <a:pPr lvl="1"/>
            <a:r>
              <a:rPr lang="en-US" dirty="0" smtClean="0"/>
              <a:t> NRZ-L/NRZ-M encoding, RX/TX bit inversion</a:t>
            </a:r>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DSILCAS in Action</a:t>
            </a:r>
            <a:endParaRPr lang="en-US" dirty="0"/>
          </a:p>
        </p:txBody>
      </p:sp>
      <p:sp>
        <p:nvSpPr>
          <p:cNvPr id="2" name="Title 1"/>
          <p:cNvSpPr>
            <a:spLocks noGrp="1"/>
          </p:cNvSpPr>
          <p:nvPr>
            <p:ph type="title"/>
          </p:nvPr>
        </p:nvSpPr>
        <p:spPr/>
        <p:txBody>
          <a:bodyPr>
            <a:normAutofit fontScale="90000"/>
          </a:bodyPr>
          <a:lstStyle/>
          <a:p>
            <a:r>
              <a:rPr lang="en-US" dirty="0" smtClean="0"/>
              <a:t>AOS IP Encapsulation Interoperability Tests</a:t>
            </a:r>
            <a:endParaRPr lang="en-US" dirty="0"/>
          </a:p>
        </p:txBody>
      </p:sp>
      <p:sp>
        <p:nvSpPr>
          <p:cNvPr id="4" name="Slide Number Placeholder 3"/>
          <p:cNvSpPr>
            <a:spLocks noGrp="1"/>
          </p:cNvSpPr>
          <p:nvPr>
            <p:ph type="sldNum" sz="quarter" idx="11"/>
          </p:nvPr>
        </p:nvSpPr>
        <p:spPr/>
        <p:txBody>
          <a:bodyPr/>
          <a:lstStyle/>
          <a:p>
            <a:pPr>
              <a:defRPr/>
            </a:pPr>
            <a:fld id="{7DD34768-71FA-46A5-891A-EA3F16131A6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24</a:t>
            </a:fld>
            <a:endParaRPr lang="en-US"/>
          </a:p>
        </p:txBody>
      </p:sp>
      <p:sp>
        <p:nvSpPr>
          <p:cNvPr id="4" name="Content Placeholder 3"/>
          <p:cNvSpPr>
            <a:spLocks noGrp="1"/>
          </p:cNvSpPr>
          <p:nvPr>
            <p:ph sz="quarter" idx="1"/>
          </p:nvPr>
        </p:nvSpPr>
        <p:spPr/>
        <p:txBody>
          <a:bodyPr>
            <a:normAutofit fontScale="62500" lnSpcReduction="20000"/>
          </a:bodyPr>
          <a:lstStyle/>
          <a:p>
            <a:r>
              <a:rPr lang="en-US" dirty="0" smtClean="0"/>
              <a:t>CCSDS acceptance of AOS IP Encapsulation standard requires at least two implementations to demonstrate inter-operation</a:t>
            </a:r>
          </a:p>
          <a:p>
            <a:pPr lvl="1"/>
            <a:r>
              <a:rPr lang="en-US" dirty="0" smtClean="0"/>
              <a:t> GSFC Constellation Systems Test Lab SDR</a:t>
            </a:r>
          </a:p>
          <a:p>
            <a:pPr lvl="1"/>
            <a:r>
              <a:rPr lang="en-US" dirty="0" smtClean="0"/>
              <a:t> JPL Protocol Test Lab SL2E</a:t>
            </a:r>
          </a:p>
          <a:p>
            <a:endParaRPr lang="en-US" dirty="0" smtClean="0"/>
          </a:p>
          <a:p>
            <a:r>
              <a:rPr lang="en-US" dirty="0" smtClean="0"/>
              <a:t>Both are firmware/software implementations</a:t>
            </a:r>
          </a:p>
          <a:p>
            <a:r>
              <a:rPr lang="en-US" dirty="0" smtClean="0"/>
              <a:t>The common interface is LVDS Clock/Data </a:t>
            </a:r>
          </a:p>
          <a:p>
            <a:pPr lvl="1"/>
            <a:r>
              <a:rPr lang="en-US" dirty="0" smtClean="0"/>
              <a:t> How to connect them without requiring modifications that may compromise test coverage?</a:t>
            </a:r>
          </a:p>
          <a:p>
            <a:endParaRPr lang="en-US" dirty="0" smtClean="0"/>
          </a:p>
          <a:p>
            <a:r>
              <a:rPr lang="en-US" dirty="0" smtClean="0"/>
              <a:t>Both systems are too large &amp; complicated to be shipped</a:t>
            </a:r>
          </a:p>
          <a:p>
            <a:r>
              <a:rPr lang="en-US" dirty="0" smtClean="0"/>
              <a:t>Travel would be prohibitively expensive</a:t>
            </a:r>
          </a:p>
          <a:p>
            <a:r>
              <a:rPr lang="en-US" dirty="0" smtClean="0"/>
              <a:t>Tests required about 3 weeks of actual test time</a:t>
            </a:r>
          </a:p>
          <a:p>
            <a:r>
              <a:rPr lang="en-US" dirty="0" smtClean="0"/>
              <a:t>Preliminary integration, diagnostics, bug fixes on both ends required several additional weeks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 DSILCAS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25</a:t>
            </a:fld>
            <a:endParaRPr lang="en-US"/>
          </a:p>
        </p:txBody>
      </p:sp>
      <p:sp>
        <p:nvSpPr>
          <p:cNvPr id="4" name="Content Placeholder 3"/>
          <p:cNvSpPr>
            <a:spLocks noGrp="1"/>
          </p:cNvSpPr>
          <p:nvPr>
            <p:ph sz="quarter" idx="1"/>
          </p:nvPr>
        </p:nvSpPr>
        <p:spPr/>
        <p:txBody>
          <a:bodyPr>
            <a:normAutofit lnSpcReduction="10000"/>
          </a:bodyPr>
          <a:lstStyle/>
          <a:p>
            <a:r>
              <a:rPr lang="en-US" dirty="0" smtClean="0"/>
              <a:t>A bidirectional, full-duplex </a:t>
            </a:r>
            <a:r>
              <a:rPr lang="en-US" dirty="0" err="1" smtClean="0"/>
              <a:t>bitstream</a:t>
            </a:r>
            <a:r>
              <a:rPr lang="en-US" dirty="0" smtClean="0"/>
              <a:t> connection over the NASA WAN, interfacing the two radio systems</a:t>
            </a:r>
          </a:p>
          <a:p>
            <a:endParaRPr lang="en-US" dirty="0" smtClean="0"/>
          </a:p>
          <a:p>
            <a:r>
              <a:rPr lang="en-US" dirty="0" smtClean="0"/>
              <a:t>Monitoring functions capable of AOS </a:t>
            </a:r>
            <a:r>
              <a:rPr lang="en-US" dirty="0" err="1" smtClean="0"/>
              <a:t>Framesync</a:t>
            </a:r>
            <a:r>
              <a:rPr lang="en-US" dirty="0" smtClean="0"/>
              <a:t> and protocol validation - important!</a:t>
            </a:r>
          </a:p>
          <a:p>
            <a:endParaRPr lang="en-US" dirty="0" smtClean="0"/>
          </a:p>
          <a:p>
            <a:r>
              <a:rPr lang="en-US" dirty="0" smtClean="0"/>
              <a:t>Institutional firewall “workarounds” until official network configuration changes took effect </a:t>
            </a:r>
            <a:r>
              <a:rPr lang="en-US" sz="2400" dirty="0" smtClean="0"/>
              <a:t>(which naturally occurred after testing was completed)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6A7A661D-9492-4DAA-B161-3101E479161A}" type="slidenum">
              <a:rPr lang="en-US" smtClean="0"/>
              <a:pPr>
                <a:defRPr/>
              </a:pPr>
              <a:t>26</a:t>
            </a:fld>
            <a:endParaRPr lang="en-US"/>
          </a:p>
        </p:txBody>
      </p:sp>
      <p:grpSp>
        <p:nvGrpSpPr>
          <p:cNvPr id="4" name="Group 3"/>
          <p:cNvGrpSpPr>
            <a:grpSpLocks/>
          </p:cNvGrpSpPr>
          <p:nvPr/>
        </p:nvGrpSpPr>
        <p:grpSpPr bwMode="auto">
          <a:xfrm>
            <a:off x="457200" y="1524000"/>
            <a:ext cx="8151813" cy="5181600"/>
            <a:chOff x="144" y="864"/>
            <a:chExt cx="5135" cy="3311"/>
          </a:xfrm>
        </p:grpSpPr>
        <p:sp>
          <p:nvSpPr>
            <p:cNvPr id="5" name="Rectangle 2"/>
            <p:cNvSpPr>
              <a:spLocks noChangeArrowheads="1"/>
            </p:cNvSpPr>
            <p:nvPr/>
          </p:nvSpPr>
          <p:spPr bwMode="auto">
            <a:xfrm>
              <a:off x="144" y="2021"/>
              <a:ext cx="864" cy="479"/>
            </a:xfrm>
            <a:prstGeom prst="rect">
              <a:avLst/>
            </a:prstGeom>
            <a:noFill/>
            <a:ln w="9360">
              <a:solidFill>
                <a:srgbClr val="000000"/>
              </a:solidFill>
              <a:miter lim="800000"/>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cs typeface="Arial" charset="0"/>
                </a:rPr>
                <a:t>SCAN-IU</a:t>
              </a:r>
            </a:p>
          </p:txBody>
        </p:sp>
        <p:grpSp>
          <p:nvGrpSpPr>
            <p:cNvPr id="6" name="Group 5"/>
            <p:cNvGrpSpPr>
              <a:grpSpLocks/>
            </p:cNvGrpSpPr>
            <p:nvPr/>
          </p:nvGrpSpPr>
          <p:grpSpPr bwMode="auto">
            <a:xfrm>
              <a:off x="336" y="864"/>
              <a:ext cx="4944" cy="3313"/>
              <a:chOff x="336" y="864"/>
              <a:chExt cx="4944" cy="3313"/>
            </a:xfrm>
          </p:grpSpPr>
          <p:sp>
            <p:nvSpPr>
              <p:cNvPr id="7" name="Rectangle 4"/>
              <p:cNvSpPr>
                <a:spLocks noChangeArrowheads="1"/>
              </p:cNvSpPr>
              <p:nvPr/>
            </p:nvSpPr>
            <p:spPr bwMode="auto">
              <a:xfrm>
                <a:off x="3072" y="3178"/>
                <a:ext cx="1872" cy="517"/>
              </a:xfrm>
              <a:prstGeom prst="rect">
                <a:avLst/>
              </a:prstGeom>
              <a:noFill/>
              <a:ln w="9360">
                <a:solidFill>
                  <a:srgbClr val="000000"/>
                </a:solidFill>
                <a:miter lim="800000"/>
                <a:headEnd/>
                <a:tailEnd/>
              </a:ln>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cs typeface="Arial" charset="0"/>
                  </a:rPr>
                  <a:t>VAL1-IU</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a:solidFill>
                    <a:srgbClr val="000000"/>
                  </a:solidFill>
                  <a:cs typeface="Arial"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a:solidFill>
                      <a:srgbClr val="000000"/>
                    </a:solidFill>
                    <a:cs typeface="Arial" charset="0"/>
                  </a:rPr>
                  <a:t>(ssh port forwarding between SCAN-IU and CSTL-IU because institutional firewalls did not permit end-to-end connectivity)</a:t>
                </a:r>
              </a:p>
            </p:txBody>
          </p:sp>
          <p:sp>
            <p:nvSpPr>
              <p:cNvPr id="8" name="Rectangle 5"/>
              <p:cNvSpPr>
                <a:spLocks noChangeArrowheads="1"/>
              </p:cNvSpPr>
              <p:nvPr/>
            </p:nvSpPr>
            <p:spPr bwMode="auto">
              <a:xfrm>
                <a:off x="3120" y="1782"/>
                <a:ext cx="1920" cy="519"/>
              </a:xfrm>
              <a:prstGeom prst="rect">
                <a:avLst/>
              </a:prstGeom>
              <a:noFill/>
              <a:ln w="9360">
                <a:solidFill>
                  <a:srgbClr val="000000"/>
                </a:solidFill>
                <a:miter lim="800000"/>
                <a:headEnd/>
                <a:tailEnd/>
              </a:ln>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cs typeface="Arial" charset="0"/>
                  </a:rPr>
                  <a:t>CSTL-IU</a:t>
                </a:r>
              </a:p>
            </p:txBody>
          </p:sp>
          <p:sp>
            <p:nvSpPr>
              <p:cNvPr id="9" name="Oval 6"/>
              <p:cNvSpPr>
                <a:spLocks noChangeArrowheads="1"/>
              </p:cNvSpPr>
              <p:nvPr/>
            </p:nvSpPr>
            <p:spPr bwMode="auto">
              <a:xfrm>
                <a:off x="1680" y="2819"/>
                <a:ext cx="624" cy="1197"/>
              </a:xfrm>
              <a:prstGeom prst="ellipse">
                <a:avLst/>
              </a:prstGeom>
              <a:no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cs typeface="Arial" charset="0"/>
                  </a:rPr>
                  <a:t>NASA WAN</a:t>
                </a:r>
              </a:p>
            </p:txBody>
          </p:sp>
          <p:sp>
            <p:nvSpPr>
              <p:cNvPr id="10" name="Line 7"/>
              <p:cNvSpPr>
                <a:spLocks noChangeShapeType="1"/>
              </p:cNvSpPr>
              <p:nvPr/>
            </p:nvSpPr>
            <p:spPr bwMode="auto">
              <a:xfrm>
                <a:off x="720" y="1782"/>
                <a:ext cx="1" cy="239"/>
              </a:xfrm>
              <a:prstGeom prst="line">
                <a:avLst/>
              </a:prstGeom>
              <a:noFill/>
              <a:ln w="9360">
                <a:solidFill>
                  <a:srgbClr val="FF0000"/>
                </a:solidFill>
                <a:miter lim="800000"/>
                <a:headEnd type="triangle" w="med" len="med"/>
                <a:tailEnd type="triangle" w="med" len="med"/>
              </a:ln>
              <a:effectLst/>
            </p:spPr>
            <p:txBody>
              <a:bodyPr/>
              <a:lstStyle/>
              <a:p>
                <a:endParaRPr lang="en-US"/>
              </a:p>
            </p:txBody>
          </p:sp>
          <p:sp>
            <p:nvSpPr>
              <p:cNvPr id="11" name="Line 8"/>
              <p:cNvSpPr>
                <a:spLocks noChangeShapeType="1"/>
              </p:cNvSpPr>
              <p:nvPr/>
            </p:nvSpPr>
            <p:spPr bwMode="auto">
              <a:xfrm>
                <a:off x="4896" y="1582"/>
                <a:ext cx="1" cy="199"/>
              </a:xfrm>
              <a:prstGeom prst="line">
                <a:avLst/>
              </a:prstGeom>
              <a:noFill/>
              <a:ln w="9360">
                <a:solidFill>
                  <a:srgbClr val="FF0000"/>
                </a:solidFill>
                <a:miter lim="800000"/>
                <a:headEnd type="triangle" w="med" len="med"/>
                <a:tailEnd type="triangle" w="med" len="med"/>
              </a:ln>
              <a:effectLst/>
            </p:spPr>
            <p:txBody>
              <a:bodyPr/>
              <a:lstStyle/>
              <a:p>
                <a:endParaRPr lang="en-US"/>
              </a:p>
            </p:txBody>
          </p:sp>
          <p:sp>
            <p:nvSpPr>
              <p:cNvPr id="12" name="Line 9"/>
              <p:cNvSpPr>
                <a:spLocks noChangeShapeType="1"/>
              </p:cNvSpPr>
              <p:nvPr/>
            </p:nvSpPr>
            <p:spPr bwMode="auto">
              <a:xfrm flipH="1">
                <a:off x="1727" y="944"/>
                <a:ext cx="146" cy="1"/>
              </a:xfrm>
              <a:prstGeom prst="line">
                <a:avLst/>
              </a:prstGeom>
              <a:noFill/>
              <a:ln w="25560">
                <a:solidFill>
                  <a:srgbClr val="FF0000"/>
                </a:solidFill>
                <a:miter lim="800000"/>
                <a:headEnd/>
                <a:tailEnd/>
              </a:ln>
              <a:effectLst/>
            </p:spPr>
            <p:txBody>
              <a:bodyPr/>
              <a:lstStyle/>
              <a:p>
                <a:endParaRPr lang="en-US"/>
              </a:p>
            </p:txBody>
          </p:sp>
          <p:sp>
            <p:nvSpPr>
              <p:cNvPr id="13" name="Text Box 10"/>
              <p:cNvSpPr txBox="1">
                <a:spLocks noChangeArrowheads="1"/>
              </p:cNvSpPr>
              <p:nvPr/>
            </p:nvSpPr>
            <p:spPr bwMode="auto">
              <a:xfrm>
                <a:off x="1920" y="864"/>
                <a:ext cx="2112" cy="193"/>
              </a:xfrm>
              <a:prstGeom prst="rect">
                <a:avLst/>
              </a:prstGeom>
              <a:noFill/>
              <a:ln w="9525">
                <a:noFill/>
                <a:round/>
                <a:headEnd/>
                <a:tailEnd/>
              </a:ln>
              <a:effectLst/>
            </p:spPr>
            <p:txBody>
              <a:bodyPr lIns="90000" tIns="46800" rIns="90000" bIns="46800">
                <a:spAutoFit/>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cs typeface="Arial" charset="0"/>
                  </a:rPr>
                  <a:t>128kbps LVDS Clock/Data, TX and RX</a:t>
                </a:r>
              </a:p>
            </p:txBody>
          </p:sp>
          <p:sp>
            <p:nvSpPr>
              <p:cNvPr id="14" name="Line 11"/>
              <p:cNvSpPr>
                <a:spLocks noChangeShapeType="1"/>
              </p:cNvSpPr>
              <p:nvPr/>
            </p:nvSpPr>
            <p:spPr bwMode="auto">
              <a:xfrm>
                <a:off x="528" y="2739"/>
                <a:ext cx="576" cy="1"/>
              </a:xfrm>
              <a:prstGeom prst="line">
                <a:avLst/>
              </a:prstGeom>
              <a:noFill/>
              <a:ln w="9360">
                <a:solidFill>
                  <a:srgbClr val="000000"/>
                </a:solidFill>
                <a:miter lim="800000"/>
                <a:headEnd/>
                <a:tailEnd/>
              </a:ln>
              <a:effectLst/>
            </p:spPr>
            <p:txBody>
              <a:bodyPr/>
              <a:lstStyle/>
              <a:p>
                <a:endParaRPr lang="en-US"/>
              </a:p>
            </p:txBody>
          </p:sp>
          <p:sp>
            <p:nvSpPr>
              <p:cNvPr id="15" name="Line 12"/>
              <p:cNvSpPr>
                <a:spLocks noChangeShapeType="1"/>
              </p:cNvSpPr>
              <p:nvPr/>
            </p:nvSpPr>
            <p:spPr bwMode="auto">
              <a:xfrm>
                <a:off x="672" y="2500"/>
                <a:ext cx="1" cy="239"/>
              </a:xfrm>
              <a:prstGeom prst="line">
                <a:avLst/>
              </a:prstGeom>
              <a:noFill/>
              <a:ln w="9360">
                <a:solidFill>
                  <a:srgbClr val="000000"/>
                </a:solidFill>
                <a:miter lim="800000"/>
                <a:headEnd/>
                <a:tailEnd/>
              </a:ln>
              <a:effectLst/>
            </p:spPr>
            <p:txBody>
              <a:bodyPr/>
              <a:lstStyle/>
              <a:p>
                <a:endParaRPr lang="en-US"/>
              </a:p>
            </p:txBody>
          </p:sp>
          <p:sp>
            <p:nvSpPr>
              <p:cNvPr id="16" name="Line 13"/>
              <p:cNvSpPr>
                <a:spLocks noChangeShapeType="1"/>
              </p:cNvSpPr>
              <p:nvPr/>
            </p:nvSpPr>
            <p:spPr bwMode="auto">
              <a:xfrm>
                <a:off x="912" y="2739"/>
                <a:ext cx="1" cy="838"/>
              </a:xfrm>
              <a:prstGeom prst="line">
                <a:avLst/>
              </a:prstGeom>
              <a:noFill/>
              <a:ln w="9360">
                <a:solidFill>
                  <a:srgbClr val="000000"/>
                </a:solidFill>
                <a:miter lim="800000"/>
                <a:headEnd/>
                <a:tailEnd/>
              </a:ln>
              <a:effectLst/>
            </p:spPr>
            <p:txBody>
              <a:bodyPr/>
              <a:lstStyle/>
              <a:p>
                <a:endParaRPr lang="en-US"/>
              </a:p>
            </p:txBody>
          </p:sp>
          <p:sp>
            <p:nvSpPr>
              <p:cNvPr id="17" name="Line 14"/>
              <p:cNvSpPr>
                <a:spLocks noChangeShapeType="1"/>
              </p:cNvSpPr>
              <p:nvPr/>
            </p:nvSpPr>
            <p:spPr bwMode="auto">
              <a:xfrm>
                <a:off x="912" y="3418"/>
                <a:ext cx="288" cy="1"/>
              </a:xfrm>
              <a:prstGeom prst="line">
                <a:avLst/>
              </a:prstGeom>
              <a:noFill/>
              <a:ln w="9360">
                <a:solidFill>
                  <a:srgbClr val="000000"/>
                </a:solidFill>
                <a:miter lim="800000"/>
                <a:headEnd/>
                <a:tailEnd/>
              </a:ln>
              <a:effectLst/>
            </p:spPr>
            <p:txBody>
              <a:bodyPr/>
              <a:lstStyle/>
              <a:p>
                <a:endParaRPr lang="en-US"/>
              </a:p>
            </p:txBody>
          </p:sp>
          <p:sp>
            <p:nvSpPr>
              <p:cNvPr id="18" name="Rectangle 15"/>
              <p:cNvSpPr>
                <a:spLocks noChangeArrowheads="1"/>
              </p:cNvSpPr>
              <p:nvPr/>
            </p:nvSpPr>
            <p:spPr bwMode="auto">
              <a:xfrm rot="5400000">
                <a:off x="766" y="3334"/>
                <a:ext cx="1037" cy="168"/>
              </a:xfrm>
              <a:prstGeom prst="rect">
                <a:avLst/>
              </a:prstGeom>
              <a:no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cs typeface="Arial" charset="0"/>
                  </a:rPr>
                  <a:t>JPL Institutional Firewall</a:t>
                </a:r>
              </a:p>
            </p:txBody>
          </p:sp>
          <p:sp>
            <p:nvSpPr>
              <p:cNvPr id="19" name="Line 16"/>
              <p:cNvSpPr>
                <a:spLocks noChangeShapeType="1"/>
              </p:cNvSpPr>
              <p:nvPr/>
            </p:nvSpPr>
            <p:spPr bwMode="auto">
              <a:xfrm>
                <a:off x="1344" y="3418"/>
                <a:ext cx="336" cy="1"/>
              </a:xfrm>
              <a:prstGeom prst="line">
                <a:avLst/>
              </a:prstGeom>
              <a:noFill/>
              <a:ln w="9360">
                <a:solidFill>
                  <a:srgbClr val="000000"/>
                </a:solidFill>
                <a:miter lim="800000"/>
                <a:headEnd/>
                <a:tailEnd/>
              </a:ln>
              <a:effectLst/>
            </p:spPr>
            <p:txBody>
              <a:bodyPr/>
              <a:lstStyle/>
              <a:p>
                <a:endParaRPr lang="en-US"/>
              </a:p>
            </p:txBody>
          </p:sp>
          <p:sp>
            <p:nvSpPr>
              <p:cNvPr id="20" name="Rectangle 17"/>
              <p:cNvSpPr>
                <a:spLocks noChangeArrowheads="1"/>
              </p:cNvSpPr>
              <p:nvPr/>
            </p:nvSpPr>
            <p:spPr bwMode="auto">
              <a:xfrm rot="5400000">
                <a:off x="2030" y="3334"/>
                <a:ext cx="1197" cy="168"/>
              </a:xfrm>
              <a:prstGeom prst="rect">
                <a:avLst/>
              </a:prstGeom>
              <a:no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cs typeface="Arial" charset="0"/>
                  </a:rPr>
                  <a:t>GSFC  Institutional Firewall</a:t>
                </a:r>
              </a:p>
            </p:txBody>
          </p:sp>
          <p:sp>
            <p:nvSpPr>
              <p:cNvPr id="21" name="Line 18"/>
              <p:cNvSpPr>
                <a:spLocks noChangeShapeType="1"/>
              </p:cNvSpPr>
              <p:nvPr/>
            </p:nvSpPr>
            <p:spPr bwMode="auto">
              <a:xfrm>
                <a:off x="2304" y="3418"/>
                <a:ext cx="240" cy="1"/>
              </a:xfrm>
              <a:prstGeom prst="line">
                <a:avLst/>
              </a:prstGeom>
              <a:noFill/>
              <a:ln w="9360">
                <a:solidFill>
                  <a:srgbClr val="000000"/>
                </a:solidFill>
                <a:miter lim="800000"/>
                <a:headEnd/>
                <a:tailEnd/>
              </a:ln>
              <a:effectLst/>
            </p:spPr>
            <p:txBody>
              <a:bodyPr/>
              <a:lstStyle/>
              <a:p>
                <a:endParaRPr lang="en-US"/>
              </a:p>
            </p:txBody>
          </p:sp>
          <p:sp>
            <p:nvSpPr>
              <p:cNvPr id="22" name="Line 19"/>
              <p:cNvSpPr>
                <a:spLocks noChangeShapeType="1"/>
              </p:cNvSpPr>
              <p:nvPr/>
            </p:nvSpPr>
            <p:spPr bwMode="auto">
              <a:xfrm>
                <a:off x="2736" y="3418"/>
                <a:ext cx="336" cy="1"/>
              </a:xfrm>
              <a:prstGeom prst="line">
                <a:avLst/>
              </a:prstGeom>
              <a:noFill/>
              <a:ln w="9360">
                <a:solidFill>
                  <a:srgbClr val="000000"/>
                </a:solidFill>
                <a:miter lim="800000"/>
                <a:headEnd/>
                <a:tailEnd/>
              </a:ln>
              <a:effectLst/>
            </p:spPr>
            <p:txBody>
              <a:bodyPr/>
              <a:lstStyle/>
              <a:p>
                <a:endParaRPr lang="en-US"/>
              </a:p>
            </p:txBody>
          </p:sp>
          <p:sp>
            <p:nvSpPr>
              <p:cNvPr id="23" name="Line 20"/>
              <p:cNvSpPr>
                <a:spLocks noChangeShapeType="1"/>
              </p:cNvSpPr>
              <p:nvPr/>
            </p:nvSpPr>
            <p:spPr bwMode="auto">
              <a:xfrm flipV="1">
                <a:off x="2880" y="2538"/>
                <a:ext cx="1" cy="880"/>
              </a:xfrm>
              <a:prstGeom prst="line">
                <a:avLst/>
              </a:prstGeom>
              <a:noFill/>
              <a:ln w="9360">
                <a:solidFill>
                  <a:srgbClr val="000000"/>
                </a:solidFill>
                <a:miter lim="800000"/>
                <a:headEnd/>
                <a:tailEnd/>
              </a:ln>
              <a:effectLst/>
            </p:spPr>
            <p:txBody>
              <a:bodyPr/>
              <a:lstStyle/>
              <a:p>
                <a:endParaRPr lang="en-US"/>
              </a:p>
            </p:txBody>
          </p:sp>
          <p:sp>
            <p:nvSpPr>
              <p:cNvPr id="24" name="Line 21"/>
              <p:cNvSpPr>
                <a:spLocks noChangeShapeType="1"/>
              </p:cNvSpPr>
              <p:nvPr/>
            </p:nvSpPr>
            <p:spPr bwMode="auto">
              <a:xfrm>
                <a:off x="2880" y="2620"/>
                <a:ext cx="2112" cy="1"/>
              </a:xfrm>
              <a:prstGeom prst="line">
                <a:avLst/>
              </a:prstGeom>
              <a:noFill/>
              <a:ln w="9360">
                <a:solidFill>
                  <a:srgbClr val="000000"/>
                </a:solidFill>
                <a:miter lim="800000"/>
                <a:headEnd/>
                <a:tailEnd/>
              </a:ln>
              <a:effectLst/>
            </p:spPr>
            <p:txBody>
              <a:bodyPr/>
              <a:lstStyle/>
              <a:p>
                <a:endParaRPr lang="en-US"/>
              </a:p>
            </p:txBody>
          </p:sp>
          <p:sp>
            <p:nvSpPr>
              <p:cNvPr id="25" name="Line 22"/>
              <p:cNvSpPr>
                <a:spLocks noChangeShapeType="1"/>
              </p:cNvSpPr>
              <p:nvPr/>
            </p:nvSpPr>
            <p:spPr bwMode="auto">
              <a:xfrm>
                <a:off x="4032" y="2301"/>
                <a:ext cx="1" cy="319"/>
              </a:xfrm>
              <a:prstGeom prst="line">
                <a:avLst/>
              </a:prstGeom>
              <a:noFill/>
              <a:ln w="9360">
                <a:solidFill>
                  <a:srgbClr val="000000"/>
                </a:solidFill>
                <a:miter lim="800000"/>
                <a:headEnd/>
                <a:tailEnd/>
              </a:ln>
              <a:effectLst/>
            </p:spPr>
            <p:txBody>
              <a:bodyPr/>
              <a:lstStyle/>
              <a:p>
                <a:endParaRPr lang="en-US"/>
              </a:p>
            </p:txBody>
          </p:sp>
          <p:sp>
            <p:nvSpPr>
              <p:cNvPr id="26" name="Line 23"/>
              <p:cNvSpPr>
                <a:spLocks noChangeShapeType="1"/>
              </p:cNvSpPr>
              <p:nvPr/>
            </p:nvSpPr>
            <p:spPr bwMode="auto">
              <a:xfrm flipH="1">
                <a:off x="1727" y="1103"/>
                <a:ext cx="146" cy="1"/>
              </a:xfrm>
              <a:prstGeom prst="line">
                <a:avLst/>
              </a:prstGeom>
              <a:noFill/>
              <a:ln w="25560">
                <a:solidFill>
                  <a:srgbClr val="00FF00"/>
                </a:solidFill>
                <a:miter lim="800000"/>
                <a:headEnd/>
                <a:tailEnd/>
              </a:ln>
              <a:effectLst/>
            </p:spPr>
            <p:txBody>
              <a:bodyPr/>
              <a:lstStyle/>
              <a:p>
                <a:endParaRPr lang="en-US"/>
              </a:p>
            </p:txBody>
          </p:sp>
          <p:sp>
            <p:nvSpPr>
              <p:cNvPr id="27" name="Text Box 24"/>
              <p:cNvSpPr txBox="1">
                <a:spLocks noChangeArrowheads="1"/>
              </p:cNvSpPr>
              <p:nvPr/>
            </p:nvSpPr>
            <p:spPr bwMode="auto">
              <a:xfrm>
                <a:off x="1920" y="1023"/>
                <a:ext cx="2112" cy="193"/>
              </a:xfrm>
              <a:prstGeom prst="rect">
                <a:avLst/>
              </a:prstGeom>
              <a:noFill/>
              <a:ln w="9525">
                <a:noFill/>
                <a:round/>
                <a:headEnd/>
                <a:tailEnd/>
              </a:ln>
              <a:effectLst/>
            </p:spPr>
            <p:txBody>
              <a:bodyPr lIns="90000" tIns="46800" rIns="90000" bIns="46800">
                <a:spAutoFit/>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cs typeface="Arial" charset="0"/>
                  </a:rPr>
                  <a:t>Radio Transport linking SL2E-SDR</a:t>
                </a:r>
              </a:p>
            </p:txBody>
          </p:sp>
          <p:sp>
            <p:nvSpPr>
              <p:cNvPr id="28" name="Line 25"/>
              <p:cNvSpPr>
                <a:spLocks noChangeShapeType="1"/>
              </p:cNvSpPr>
              <p:nvPr/>
            </p:nvSpPr>
            <p:spPr bwMode="auto">
              <a:xfrm>
                <a:off x="768" y="2101"/>
                <a:ext cx="1" cy="1995"/>
              </a:xfrm>
              <a:prstGeom prst="line">
                <a:avLst/>
              </a:prstGeom>
              <a:noFill/>
              <a:ln w="9360">
                <a:solidFill>
                  <a:srgbClr val="66FF66"/>
                </a:solidFill>
                <a:miter lim="800000"/>
                <a:headEnd/>
                <a:tailEnd/>
              </a:ln>
              <a:effectLst/>
            </p:spPr>
            <p:txBody>
              <a:bodyPr/>
              <a:lstStyle/>
              <a:p>
                <a:endParaRPr lang="en-US"/>
              </a:p>
            </p:txBody>
          </p:sp>
          <p:sp>
            <p:nvSpPr>
              <p:cNvPr id="29" name="Line 26"/>
              <p:cNvSpPr>
                <a:spLocks noChangeShapeType="1"/>
              </p:cNvSpPr>
              <p:nvPr/>
            </p:nvSpPr>
            <p:spPr bwMode="auto">
              <a:xfrm>
                <a:off x="768" y="4096"/>
                <a:ext cx="2496" cy="1"/>
              </a:xfrm>
              <a:prstGeom prst="line">
                <a:avLst/>
              </a:prstGeom>
              <a:noFill/>
              <a:ln w="9360">
                <a:solidFill>
                  <a:srgbClr val="66FF66"/>
                </a:solidFill>
                <a:miter lim="800000"/>
                <a:headEnd/>
                <a:tailEnd/>
              </a:ln>
              <a:effectLst/>
            </p:spPr>
            <p:txBody>
              <a:bodyPr/>
              <a:lstStyle/>
              <a:p>
                <a:endParaRPr lang="en-US"/>
              </a:p>
            </p:txBody>
          </p:sp>
          <p:sp>
            <p:nvSpPr>
              <p:cNvPr id="30" name="Line 27"/>
              <p:cNvSpPr>
                <a:spLocks noChangeShapeType="1"/>
              </p:cNvSpPr>
              <p:nvPr/>
            </p:nvSpPr>
            <p:spPr bwMode="auto">
              <a:xfrm flipV="1">
                <a:off x="3264" y="3696"/>
                <a:ext cx="1" cy="401"/>
              </a:xfrm>
              <a:prstGeom prst="line">
                <a:avLst/>
              </a:prstGeom>
              <a:noFill/>
              <a:ln w="9360">
                <a:solidFill>
                  <a:srgbClr val="66FF66"/>
                </a:solidFill>
                <a:miter lim="800000"/>
                <a:headEnd/>
                <a:tailEnd/>
              </a:ln>
              <a:effectLst/>
            </p:spPr>
            <p:txBody>
              <a:bodyPr/>
              <a:lstStyle/>
              <a:p>
                <a:endParaRPr lang="en-US"/>
              </a:p>
            </p:txBody>
          </p:sp>
          <p:sp>
            <p:nvSpPr>
              <p:cNvPr id="31" name="Line 28"/>
              <p:cNvSpPr>
                <a:spLocks noChangeShapeType="1"/>
              </p:cNvSpPr>
              <p:nvPr/>
            </p:nvSpPr>
            <p:spPr bwMode="auto">
              <a:xfrm flipV="1">
                <a:off x="3264" y="2539"/>
                <a:ext cx="1" cy="600"/>
              </a:xfrm>
              <a:prstGeom prst="line">
                <a:avLst/>
              </a:prstGeom>
              <a:noFill/>
              <a:ln w="9360">
                <a:solidFill>
                  <a:srgbClr val="66FF66"/>
                </a:solidFill>
                <a:miter lim="800000"/>
                <a:headEnd/>
                <a:tailEnd/>
              </a:ln>
              <a:effectLst/>
            </p:spPr>
            <p:txBody>
              <a:bodyPr/>
              <a:lstStyle/>
              <a:p>
                <a:endParaRPr lang="en-US"/>
              </a:p>
            </p:txBody>
          </p:sp>
          <p:sp>
            <p:nvSpPr>
              <p:cNvPr id="32" name="Line 29"/>
              <p:cNvSpPr>
                <a:spLocks noChangeShapeType="1"/>
              </p:cNvSpPr>
              <p:nvPr/>
            </p:nvSpPr>
            <p:spPr bwMode="auto">
              <a:xfrm>
                <a:off x="3264" y="2540"/>
                <a:ext cx="1632" cy="1"/>
              </a:xfrm>
              <a:prstGeom prst="line">
                <a:avLst/>
              </a:prstGeom>
              <a:noFill/>
              <a:ln w="9360">
                <a:solidFill>
                  <a:srgbClr val="66FF66"/>
                </a:solidFill>
                <a:miter lim="800000"/>
                <a:headEnd/>
                <a:tailEnd/>
              </a:ln>
              <a:effectLst/>
            </p:spPr>
            <p:txBody>
              <a:bodyPr/>
              <a:lstStyle/>
              <a:p>
                <a:endParaRPr lang="en-US"/>
              </a:p>
            </p:txBody>
          </p:sp>
          <p:sp>
            <p:nvSpPr>
              <p:cNvPr id="33" name="Line 30"/>
              <p:cNvSpPr>
                <a:spLocks noChangeShapeType="1"/>
              </p:cNvSpPr>
              <p:nvPr/>
            </p:nvSpPr>
            <p:spPr bwMode="auto">
              <a:xfrm flipV="1">
                <a:off x="4896" y="1781"/>
                <a:ext cx="1" cy="760"/>
              </a:xfrm>
              <a:prstGeom prst="line">
                <a:avLst/>
              </a:prstGeom>
              <a:noFill/>
              <a:ln w="9360">
                <a:solidFill>
                  <a:srgbClr val="66FF66"/>
                </a:solidFill>
                <a:miter lim="800000"/>
                <a:headEnd/>
                <a:tailEnd/>
              </a:ln>
              <a:effectLst/>
            </p:spPr>
            <p:txBody>
              <a:bodyPr/>
              <a:lstStyle/>
              <a:p>
                <a:endParaRPr lang="en-US"/>
              </a:p>
            </p:txBody>
          </p:sp>
          <p:sp>
            <p:nvSpPr>
              <p:cNvPr id="34" name="Line 31"/>
              <p:cNvSpPr>
                <a:spLocks noChangeShapeType="1"/>
              </p:cNvSpPr>
              <p:nvPr/>
            </p:nvSpPr>
            <p:spPr bwMode="auto">
              <a:xfrm>
                <a:off x="720" y="2101"/>
                <a:ext cx="1" cy="2075"/>
              </a:xfrm>
              <a:prstGeom prst="line">
                <a:avLst/>
              </a:prstGeom>
              <a:noFill/>
              <a:ln w="9360">
                <a:solidFill>
                  <a:srgbClr val="0066FF"/>
                </a:solidFill>
                <a:miter lim="800000"/>
                <a:headEnd/>
                <a:tailEnd/>
              </a:ln>
              <a:effectLst/>
            </p:spPr>
            <p:txBody>
              <a:bodyPr/>
              <a:lstStyle/>
              <a:p>
                <a:endParaRPr lang="en-US"/>
              </a:p>
            </p:txBody>
          </p:sp>
          <p:sp>
            <p:nvSpPr>
              <p:cNvPr id="35" name="Line 32"/>
              <p:cNvSpPr>
                <a:spLocks noChangeShapeType="1"/>
              </p:cNvSpPr>
              <p:nvPr/>
            </p:nvSpPr>
            <p:spPr bwMode="auto">
              <a:xfrm>
                <a:off x="720" y="4176"/>
                <a:ext cx="2640" cy="1"/>
              </a:xfrm>
              <a:prstGeom prst="line">
                <a:avLst/>
              </a:prstGeom>
              <a:noFill/>
              <a:ln w="9360">
                <a:solidFill>
                  <a:srgbClr val="0066FF"/>
                </a:solidFill>
                <a:miter lim="800000"/>
                <a:headEnd/>
                <a:tailEnd/>
              </a:ln>
              <a:effectLst/>
            </p:spPr>
            <p:txBody>
              <a:bodyPr/>
              <a:lstStyle/>
              <a:p>
                <a:endParaRPr lang="en-US"/>
              </a:p>
            </p:txBody>
          </p:sp>
          <p:sp>
            <p:nvSpPr>
              <p:cNvPr id="36" name="Line 33"/>
              <p:cNvSpPr>
                <a:spLocks noChangeShapeType="1"/>
              </p:cNvSpPr>
              <p:nvPr/>
            </p:nvSpPr>
            <p:spPr bwMode="auto">
              <a:xfrm flipV="1">
                <a:off x="3360" y="3696"/>
                <a:ext cx="1" cy="481"/>
              </a:xfrm>
              <a:prstGeom prst="line">
                <a:avLst/>
              </a:prstGeom>
              <a:noFill/>
              <a:ln w="9360">
                <a:solidFill>
                  <a:srgbClr val="0066FF"/>
                </a:solidFill>
                <a:miter lim="800000"/>
                <a:headEnd/>
                <a:tailEnd/>
              </a:ln>
              <a:effectLst/>
            </p:spPr>
            <p:txBody>
              <a:bodyPr/>
              <a:lstStyle/>
              <a:p>
                <a:endParaRPr lang="en-US"/>
              </a:p>
            </p:txBody>
          </p:sp>
          <p:sp>
            <p:nvSpPr>
              <p:cNvPr id="37" name="Line 34"/>
              <p:cNvSpPr>
                <a:spLocks noChangeShapeType="1"/>
              </p:cNvSpPr>
              <p:nvPr/>
            </p:nvSpPr>
            <p:spPr bwMode="auto">
              <a:xfrm flipV="1">
                <a:off x="3360" y="2459"/>
                <a:ext cx="1" cy="680"/>
              </a:xfrm>
              <a:prstGeom prst="line">
                <a:avLst/>
              </a:prstGeom>
              <a:noFill/>
              <a:ln w="9360">
                <a:solidFill>
                  <a:srgbClr val="0066FF"/>
                </a:solidFill>
                <a:miter lim="800000"/>
                <a:headEnd/>
                <a:tailEnd/>
              </a:ln>
              <a:effectLst/>
            </p:spPr>
            <p:txBody>
              <a:bodyPr/>
              <a:lstStyle/>
              <a:p>
                <a:endParaRPr lang="en-US"/>
              </a:p>
            </p:txBody>
          </p:sp>
          <p:sp>
            <p:nvSpPr>
              <p:cNvPr id="38" name="Line 35"/>
              <p:cNvSpPr>
                <a:spLocks noChangeShapeType="1"/>
              </p:cNvSpPr>
              <p:nvPr/>
            </p:nvSpPr>
            <p:spPr bwMode="auto">
              <a:xfrm>
                <a:off x="3360" y="2460"/>
                <a:ext cx="960" cy="1"/>
              </a:xfrm>
              <a:prstGeom prst="line">
                <a:avLst/>
              </a:prstGeom>
              <a:noFill/>
              <a:ln w="9360">
                <a:solidFill>
                  <a:srgbClr val="0066FF"/>
                </a:solidFill>
                <a:miter lim="800000"/>
                <a:headEnd/>
                <a:tailEnd/>
              </a:ln>
              <a:effectLst/>
            </p:spPr>
            <p:txBody>
              <a:bodyPr/>
              <a:lstStyle/>
              <a:p>
                <a:endParaRPr lang="en-US"/>
              </a:p>
            </p:txBody>
          </p:sp>
          <p:sp>
            <p:nvSpPr>
              <p:cNvPr id="39" name="Line 36"/>
              <p:cNvSpPr>
                <a:spLocks noChangeShapeType="1"/>
              </p:cNvSpPr>
              <p:nvPr/>
            </p:nvSpPr>
            <p:spPr bwMode="auto">
              <a:xfrm flipV="1">
                <a:off x="4320" y="2180"/>
                <a:ext cx="1" cy="281"/>
              </a:xfrm>
              <a:prstGeom prst="line">
                <a:avLst/>
              </a:prstGeom>
              <a:noFill/>
              <a:ln w="9360">
                <a:solidFill>
                  <a:srgbClr val="0066FF"/>
                </a:solidFill>
                <a:miter lim="800000"/>
                <a:headEnd/>
                <a:tailEnd/>
              </a:ln>
              <a:effectLst/>
            </p:spPr>
            <p:txBody>
              <a:bodyPr/>
              <a:lstStyle/>
              <a:p>
                <a:endParaRPr lang="en-US"/>
              </a:p>
            </p:txBody>
          </p:sp>
          <p:sp>
            <p:nvSpPr>
              <p:cNvPr id="40" name="Line 37"/>
              <p:cNvSpPr>
                <a:spLocks noChangeShapeType="1"/>
              </p:cNvSpPr>
              <p:nvPr/>
            </p:nvSpPr>
            <p:spPr bwMode="auto">
              <a:xfrm flipH="1">
                <a:off x="1727" y="1263"/>
                <a:ext cx="146" cy="1"/>
              </a:xfrm>
              <a:prstGeom prst="line">
                <a:avLst/>
              </a:prstGeom>
              <a:noFill/>
              <a:ln w="25560">
                <a:solidFill>
                  <a:srgbClr val="0066FF"/>
                </a:solidFill>
                <a:miter lim="800000"/>
                <a:headEnd/>
                <a:tailEnd/>
              </a:ln>
              <a:effectLst/>
            </p:spPr>
            <p:txBody>
              <a:bodyPr/>
              <a:lstStyle/>
              <a:p>
                <a:endParaRPr lang="en-US"/>
              </a:p>
            </p:txBody>
          </p:sp>
          <p:sp>
            <p:nvSpPr>
              <p:cNvPr id="41" name="Text Box 38"/>
              <p:cNvSpPr txBox="1">
                <a:spLocks noChangeArrowheads="1"/>
              </p:cNvSpPr>
              <p:nvPr/>
            </p:nvSpPr>
            <p:spPr bwMode="auto">
              <a:xfrm>
                <a:off x="1920" y="1183"/>
                <a:ext cx="2112" cy="193"/>
              </a:xfrm>
              <a:prstGeom prst="rect">
                <a:avLst/>
              </a:prstGeom>
              <a:noFill/>
              <a:ln w="9525">
                <a:noFill/>
                <a:round/>
                <a:headEnd/>
                <a:tailEnd/>
              </a:ln>
              <a:effectLst/>
            </p:spPr>
            <p:txBody>
              <a:bodyPr lIns="90000" tIns="46800" rIns="90000" bIns="46800">
                <a:spAutoFit/>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cs typeface="Arial" charset="0"/>
                  </a:rPr>
                  <a:t>Copy of Radio Transport  </a:t>
                </a:r>
                <a:r>
                  <a:rPr lang="en-US" sz="1400" dirty="0" err="1">
                    <a:solidFill>
                      <a:srgbClr val="000000"/>
                    </a:solidFill>
                    <a:cs typeface="Arial" charset="0"/>
                  </a:rPr>
                  <a:t>bitstream</a:t>
                </a:r>
                <a:endParaRPr lang="en-US" sz="1400" dirty="0">
                  <a:solidFill>
                    <a:srgbClr val="000000"/>
                  </a:solidFill>
                  <a:cs typeface="Arial" charset="0"/>
                </a:endParaRPr>
              </a:p>
            </p:txBody>
          </p:sp>
          <p:sp>
            <p:nvSpPr>
              <p:cNvPr id="42" name="Line 39"/>
              <p:cNvSpPr>
                <a:spLocks noChangeShapeType="1"/>
              </p:cNvSpPr>
              <p:nvPr/>
            </p:nvSpPr>
            <p:spPr bwMode="auto">
              <a:xfrm flipH="1">
                <a:off x="4031" y="2181"/>
                <a:ext cx="290" cy="1"/>
              </a:xfrm>
              <a:prstGeom prst="line">
                <a:avLst/>
              </a:prstGeom>
              <a:noFill/>
              <a:ln w="9360">
                <a:solidFill>
                  <a:srgbClr val="0066FF"/>
                </a:solidFill>
                <a:miter lim="800000"/>
                <a:headEnd/>
                <a:tailEnd/>
              </a:ln>
              <a:effectLst/>
            </p:spPr>
            <p:txBody>
              <a:bodyPr/>
              <a:lstStyle/>
              <a:p>
                <a:endParaRPr lang="en-US"/>
              </a:p>
            </p:txBody>
          </p:sp>
          <p:sp>
            <p:nvSpPr>
              <p:cNvPr id="43" name="Line 40"/>
              <p:cNvSpPr>
                <a:spLocks noChangeShapeType="1"/>
              </p:cNvSpPr>
              <p:nvPr/>
            </p:nvSpPr>
            <p:spPr bwMode="auto">
              <a:xfrm>
                <a:off x="4032" y="2101"/>
                <a:ext cx="816" cy="1"/>
              </a:xfrm>
              <a:prstGeom prst="line">
                <a:avLst/>
              </a:prstGeom>
              <a:noFill/>
              <a:ln w="9360">
                <a:solidFill>
                  <a:srgbClr val="0066FF"/>
                </a:solidFill>
                <a:miter lim="800000"/>
                <a:headEnd/>
                <a:tailEnd/>
              </a:ln>
              <a:effectLst/>
            </p:spPr>
            <p:txBody>
              <a:bodyPr/>
              <a:lstStyle/>
              <a:p>
                <a:endParaRPr lang="en-US"/>
              </a:p>
            </p:txBody>
          </p:sp>
          <p:sp>
            <p:nvSpPr>
              <p:cNvPr id="44" name="Line 41"/>
              <p:cNvSpPr>
                <a:spLocks noChangeShapeType="1"/>
              </p:cNvSpPr>
              <p:nvPr/>
            </p:nvSpPr>
            <p:spPr bwMode="auto">
              <a:xfrm flipV="1">
                <a:off x="4848" y="1781"/>
                <a:ext cx="1" cy="321"/>
              </a:xfrm>
              <a:prstGeom prst="line">
                <a:avLst/>
              </a:prstGeom>
              <a:noFill/>
              <a:ln w="9360">
                <a:solidFill>
                  <a:srgbClr val="0066FF"/>
                </a:solidFill>
                <a:miter lim="800000"/>
                <a:headEnd/>
                <a:tailEnd/>
              </a:ln>
              <a:effectLst/>
            </p:spPr>
            <p:txBody>
              <a:bodyPr/>
              <a:lstStyle/>
              <a:p>
                <a:endParaRPr lang="en-US"/>
              </a:p>
            </p:txBody>
          </p:sp>
          <p:sp>
            <p:nvSpPr>
              <p:cNvPr id="45" name="Rectangle 42"/>
              <p:cNvSpPr>
                <a:spLocks noChangeArrowheads="1"/>
              </p:cNvSpPr>
              <p:nvPr/>
            </p:nvSpPr>
            <p:spPr bwMode="auto">
              <a:xfrm>
                <a:off x="3168" y="1941"/>
                <a:ext cx="864" cy="319"/>
              </a:xfrm>
              <a:prstGeom prst="rect">
                <a:avLst/>
              </a:prstGeom>
              <a:noFill/>
              <a:ln w="38160">
                <a:solidFill>
                  <a:srgbClr val="000000"/>
                </a:solidFill>
                <a:miter lim="800000"/>
                <a:headEnd/>
                <a:tailEnd/>
              </a:ln>
              <a:effec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dirty="0">
                    <a:solidFill>
                      <a:srgbClr val="000000"/>
                    </a:solidFill>
                    <a:cs typeface="Arial" charset="0"/>
                  </a:rPr>
                  <a:t>Software Monitoring of AOS frame , </a:t>
                </a:r>
                <a:r>
                  <a:rPr lang="en-US" sz="800" dirty="0" err="1">
                    <a:solidFill>
                      <a:srgbClr val="000000"/>
                    </a:solidFill>
                    <a:cs typeface="Arial" charset="0"/>
                  </a:rPr>
                  <a:t>Synchmark</a:t>
                </a:r>
                <a:r>
                  <a:rPr lang="en-US" sz="800" dirty="0">
                    <a:solidFill>
                      <a:srgbClr val="000000"/>
                    </a:solidFill>
                    <a:cs typeface="Arial" charset="0"/>
                  </a:rPr>
                  <a:t>, CRC, </a:t>
                </a:r>
                <a:r>
                  <a:rPr lang="en-US" sz="800" dirty="0" err="1">
                    <a:solidFill>
                      <a:srgbClr val="000000"/>
                    </a:solidFill>
                    <a:cs typeface="Arial" charset="0"/>
                  </a:rPr>
                  <a:t>ie</a:t>
                </a:r>
                <a:r>
                  <a:rPr lang="en-US" sz="800" dirty="0">
                    <a:solidFill>
                      <a:srgbClr val="000000"/>
                    </a:solidFill>
                    <a:cs typeface="Arial" charset="0"/>
                  </a:rPr>
                  <a:t> “wire truth data”</a:t>
                </a:r>
              </a:p>
            </p:txBody>
          </p:sp>
          <p:sp>
            <p:nvSpPr>
              <p:cNvPr id="46" name="Oval 43"/>
              <p:cNvSpPr>
                <a:spLocks noChangeArrowheads="1"/>
              </p:cNvSpPr>
              <p:nvPr/>
            </p:nvSpPr>
            <p:spPr bwMode="auto">
              <a:xfrm>
                <a:off x="336" y="1343"/>
                <a:ext cx="720" cy="439"/>
              </a:xfrm>
              <a:prstGeom prst="ellipse">
                <a:avLst/>
              </a:prstGeom>
              <a:solidFill>
                <a:srgbClr val="BBE0E3"/>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cs typeface="Arial" charset="0"/>
                  </a:rPr>
                  <a:t>JPL PTL SL2E</a:t>
                </a:r>
              </a:p>
            </p:txBody>
          </p:sp>
          <p:sp>
            <p:nvSpPr>
              <p:cNvPr id="47" name="Oval 44"/>
              <p:cNvSpPr>
                <a:spLocks noChangeArrowheads="1"/>
              </p:cNvSpPr>
              <p:nvPr/>
            </p:nvSpPr>
            <p:spPr bwMode="auto">
              <a:xfrm>
                <a:off x="4560" y="1143"/>
                <a:ext cx="720" cy="439"/>
              </a:xfrm>
              <a:prstGeom prst="ellipse">
                <a:avLst/>
              </a:prstGeom>
              <a:solidFill>
                <a:srgbClr val="BBE0E3"/>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cs typeface="Arial" charset="0"/>
                  </a:rPr>
                  <a:t>GSFC CSTL SDR</a:t>
                </a: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27</a:t>
            </a:fld>
            <a:endParaRPr lang="en-US"/>
          </a:p>
        </p:txBody>
      </p:sp>
      <p:sp>
        <p:nvSpPr>
          <p:cNvPr id="4" name="Content Placeholder 3"/>
          <p:cNvSpPr>
            <a:spLocks noGrp="1"/>
          </p:cNvSpPr>
          <p:nvPr>
            <p:ph sz="quarter" idx="1"/>
          </p:nvPr>
        </p:nvSpPr>
        <p:spPr/>
        <p:txBody>
          <a:bodyPr>
            <a:normAutofit fontScale="85000" lnSpcReduction="10000"/>
          </a:bodyPr>
          <a:lstStyle/>
          <a:p>
            <a:r>
              <a:rPr lang="en-US" b="1" dirty="0" smtClean="0"/>
              <a:t>Success!  </a:t>
            </a:r>
          </a:p>
          <a:p>
            <a:endParaRPr lang="en-US" dirty="0" smtClean="0"/>
          </a:p>
          <a:p>
            <a:r>
              <a:rPr lang="en-US" dirty="0" smtClean="0"/>
              <a:t>The two radio implementations exchanged IP and </a:t>
            </a:r>
            <a:r>
              <a:rPr lang="en-US" dirty="0" err="1" smtClean="0"/>
              <a:t>MPoFR</a:t>
            </a:r>
            <a:r>
              <a:rPr lang="en-US" dirty="0" smtClean="0"/>
              <a:t> (IP Header </a:t>
            </a:r>
            <a:r>
              <a:rPr lang="en-US" dirty="0" err="1" smtClean="0"/>
              <a:t>Encap</a:t>
            </a:r>
            <a:r>
              <a:rPr lang="en-US" dirty="0" smtClean="0"/>
              <a:t> data units) correctly with variety of link utilizations and traffic mixes  </a:t>
            </a:r>
          </a:p>
          <a:p>
            <a:pPr lvl="1"/>
            <a:r>
              <a:rPr lang="en-US" dirty="0" smtClean="0"/>
              <a:t>No packet loss due to protocol implementation issues.</a:t>
            </a:r>
          </a:p>
          <a:p>
            <a:endParaRPr lang="en-US" dirty="0" smtClean="0"/>
          </a:p>
          <a:p>
            <a:r>
              <a:rPr lang="en-US" dirty="0" smtClean="0"/>
              <a:t>The DSIL systems assisted with diagnostics and bug fixes</a:t>
            </a:r>
          </a:p>
          <a:p>
            <a:endParaRPr lang="en-US" dirty="0" smtClean="0"/>
          </a:p>
          <a:p>
            <a:r>
              <a:rPr lang="en-US" dirty="0" smtClean="0"/>
              <a:t>Report is submitted to CCSDS for eventual publication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did DSILCAS Save Us?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28</a:t>
            </a:fld>
            <a:endParaRPr lang="en-US"/>
          </a:p>
        </p:txBody>
      </p:sp>
      <p:sp>
        <p:nvSpPr>
          <p:cNvPr id="4" name="Content Placeholder 3"/>
          <p:cNvSpPr>
            <a:spLocks noGrp="1"/>
          </p:cNvSpPr>
          <p:nvPr>
            <p:ph sz="quarter" idx="1"/>
          </p:nvPr>
        </p:nvSpPr>
        <p:spPr/>
        <p:txBody>
          <a:bodyPr>
            <a:normAutofit fontScale="77500" lnSpcReduction="20000"/>
          </a:bodyPr>
          <a:lstStyle/>
          <a:p>
            <a:r>
              <a:rPr lang="en-US" dirty="0" smtClean="0"/>
              <a:t>Costs and time for selection, procurement and software development related to the LVDS serial interfaces (one at GSFC, one at JPL)</a:t>
            </a:r>
          </a:p>
          <a:p>
            <a:endParaRPr lang="en-US" dirty="0" smtClean="0"/>
          </a:p>
          <a:p>
            <a:r>
              <a:rPr lang="en-US" dirty="0" smtClean="0"/>
              <a:t>Used DSIL’s extant network connectivity (institutional firewall </a:t>
            </a:r>
            <a:r>
              <a:rPr lang="en-US" dirty="0" err="1" smtClean="0"/>
              <a:t>mods</a:t>
            </a:r>
            <a:r>
              <a:rPr lang="en-US" dirty="0" smtClean="0"/>
              <a:t> can take months).  Security plans were already in place (another potent source of delay)</a:t>
            </a:r>
          </a:p>
          <a:p>
            <a:endParaRPr lang="en-US" dirty="0" smtClean="0"/>
          </a:p>
          <a:p>
            <a:r>
              <a:rPr lang="en-US" dirty="0" smtClean="0"/>
              <a:t>Network dynamics were handled by the DSILIU units (transport connections up and down, hardware buffer queue management, throughput and latency measurement) </a:t>
            </a:r>
          </a:p>
          <a:p>
            <a:endParaRPr lang="en-US" dirty="0" smtClean="0"/>
          </a:p>
          <a:p>
            <a:r>
              <a:rPr lang="en-US" dirty="0" smtClean="0"/>
              <a:t>No software development was needed for these tests</a:t>
            </a:r>
            <a:br>
              <a:rPr lang="en-US" dirty="0" smtClean="0"/>
            </a:br>
            <a:r>
              <a:rPr lang="en-US" dirty="0" smtClean="0"/>
              <a:t>(i.e. The DSILIU systems were used “off-the-shelf”)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DSILCAS in Action</a:t>
            </a:r>
            <a:endParaRPr lang="en-US" dirty="0"/>
          </a:p>
        </p:txBody>
      </p:sp>
      <p:sp>
        <p:nvSpPr>
          <p:cNvPr id="2" name="Title 1"/>
          <p:cNvSpPr>
            <a:spLocks noGrp="1"/>
          </p:cNvSpPr>
          <p:nvPr>
            <p:ph type="title"/>
          </p:nvPr>
        </p:nvSpPr>
        <p:spPr/>
        <p:txBody>
          <a:bodyPr>
            <a:normAutofit fontScale="90000"/>
          </a:bodyPr>
          <a:lstStyle/>
          <a:p>
            <a:r>
              <a:rPr lang="en-US" dirty="0" smtClean="0"/>
              <a:t>Constellation Lab Integration Tests</a:t>
            </a:r>
            <a:endParaRPr lang="en-US" dirty="0"/>
          </a:p>
        </p:txBody>
      </p:sp>
      <p:sp>
        <p:nvSpPr>
          <p:cNvPr id="4" name="Slide Number Placeholder 3"/>
          <p:cNvSpPr>
            <a:spLocks noGrp="1"/>
          </p:cNvSpPr>
          <p:nvPr>
            <p:ph type="sldNum" sz="quarter" idx="11"/>
          </p:nvPr>
        </p:nvSpPr>
        <p:spPr/>
        <p:txBody>
          <a:bodyPr/>
          <a:lstStyle/>
          <a:p>
            <a:pPr>
              <a:defRPr/>
            </a:pPr>
            <a:fld id="{7DD34768-71FA-46A5-891A-EA3F16131A6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en-US" dirty="0" smtClean="0"/>
              <a:t>What is the DSILCAS project?</a:t>
            </a:r>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Introduction to DSILCAS</a:t>
            </a:r>
            <a:endParaRPr lang="en-US" dirty="0"/>
          </a:p>
        </p:txBody>
      </p:sp>
      <p:sp>
        <p:nvSpPr>
          <p:cNvPr id="4" name="Slide Number Placeholder 3"/>
          <p:cNvSpPr>
            <a:spLocks noGrp="1"/>
          </p:cNvSpPr>
          <p:nvPr>
            <p:ph type="sldNum" sz="quarter" idx="11"/>
          </p:nvPr>
        </p:nvSpPr>
        <p:spPr/>
        <p:txBody>
          <a:bodyPr/>
          <a:lstStyle/>
          <a:p>
            <a:pPr>
              <a:defRPr/>
            </a:pPr>
            <a:fld id="{7DD34768-71FA-46A5-891A-EA3F16131A6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dirty="0" smtClean="0"/>
              <a:t>Preliminary Testing Description</a:t>
            </a:r>
          </a:p>
        </p:txBody>
      </p:sp>
      <p:sp>
        <p:nvSpPr>
          <p:cNvPr id="10243" name="Content Placeholder 2"/>
          <p:cNvSpPr>
            <a:spLocks noGrp="1"/>
          </p:cNvSpPr>
          <p:nvPr>
            <p:ph sz="quarter" idx="1"/>
          </p:nvPr>
        </p:nvSpPr>
        <p:spPr>
          <a:xfrm>
            <a:off x="457200" y="1676400"/>
            <a:ext cx="8229600" cy="4800600"/>
          </a:xfrm>
        </p:spPr>
        <p:txBody>
          <a:bodyPr/>
          <a:lstStyle/>
          <a:p>
            <a:pPr lvl="1"/>
            <a:r>
              <a:rPr lang="en-US" dirty="0" smtClean="0"/>
              <a:t>Series of integrated tests to verify and validate protocol interfaces</a:t>
            </a:r>
          </a:p>
          <a:p>
            <a:pPr lvl="1"/>
            <a:endParaRPr lang="en-US" dirty="0" smtClean="0"/>
          </a:p>
          <a:p>
            <a:pPr lvl="1"/>
            <a:r>
              <a:rPr lang="en-US" dirty="0" smtClean="0"/>
              <a:t>Multiple System Integration Labs (SILs), Simulators, Emulators, </a:t>
            </a:r>
            <a:r>
              <a:rPr lang="en-US" dirty="0" err="1" smtClean="0"/>
              <a:t>Testbeds</a:t>
            </a:r>
            <a:r>
              <a:rPr lang="en-US" dirty="0" smtClean="0"/>
              <a:t>, and Control Centers interacting with each other over a broadband network to provide virtual test systems for multiple test scenarios</a:t>
            </a:r>
          </a:p>
          <a:p>
            <a:pPr eaLnBrk="1" hangingPunct="1">
              <a:buFont typeface="Arial" charset="0"/>
              <a:buNone/>
            </a:pPr>
            <a:endParaRPr lang="en-US" dirty="0" smtClean="0"/>
          </a:p>
          <a:p>
            <a:pPr eaLnBrk="1" hangingPunct="1"/>
            <a:endParaRPr lang="en-US" dirty="0" smtClean="0"/>
          </a:p>
        </p:txBody>
      </p:sp>
      <p:sp>
        <p:nvSpPr>
          <p:cNvPr id="23" name="Slide Number Placeholder 22"/>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Testing Participants</a:t>
            </a:r>
          </a:p>
        </p:txBody>
      </p:sp>
      <p:sp>
        <p:nvSpPr>
          <p:cNvPr id="13315" name="Content Placeholder 2"/>
          <p:cNvSpPr>
            <a:spLocks noGrp="1"/>
          </p:cNvSpPr>
          <p:nvPr>
            <p:ph sz="quarter" idx="1"/>
          </p:nvPr>
        </p:nvSpPr>
        <p:spPr/>
        <p:txBody>
          <a:bodyPr>
            <a:normAutofit fontScale="92500" lnSpcReduction="10000"/>
          </a:bodyPr>
          <a:lstStyle/>
          <a:p>
            <a:pPr eaLnBrk="1" hangingPunct="1"/>
            <a:r>
              <a:rPr lang="en-US" sz="1800" b="1" dirty="0" smtClean="0"/>
              <a:t>GSFC</a:t>
            </a:r>
          </a:p>
          <a:p>
            <a:pPr lvl="1" eaLnBrk="1" hangingPunct="1"/>
            <a:r>
              <a:rPr lang="en-US" sz="1400" dirty="0" smtClean="0"/>
              <a:t>SETUP </a:t>
            </a:r>
          </a:p>
          <a:p>
            <a:pPr lvl="2" eaLnBrk="1" hangingPunct="1"/>
            <a:r>
              <a:rPr lang="en-US" sz="1400" dirty="0" smtClean="0"/>
              <a:t>DSILCAS software startup </a:t>
            </a:r>
          </a:p>
          <a:p>
            <a:pPr lvl="2" eaLnBrk="1" hangingPunct="1"/>
            <a:r>
              <a:rPr lang="en-US" sz="1400" dirty="0" smtClean="0"/>
              <a:t>Data Transports</a:t>
            </a:r>
          </a:p>
          <a:p>
            <a:pPr lvl="2" eaLnBrk="1" hangingPunct="1"/>
            <a:r>
              <a:rPr lang="en-US" sz="1400" dirty="0" smtClean="0"/>
              <a:t>Encryption</a:t>
            </a:r>
          </a:p>
          <a:p>
            <a:pPr lvl="2" eaLnBrk="1" hangingPunct="1"/>
            <a:r>
              <a:rPr lang="en-US" sz="1400" dirty="0" err="1" smtClean="0"/>
              <a:t>QoS</a:t>
            </a:r>
            <a:endParaRPr lang="en-US" sz="1400" dirty="0" smtClean="0"/>
          </a:p>
          <a:p>
            <a:pPr eaLnBrk="1" hangingPunct="1"/>
            <a:r>
              <a:rPr lang="en-US" sz="1800" b="1" dirty="0" smtClean="0"/>
              <a:t>JPL</a:t>
            </a:r>
          </a:p>
          <a:p>
            <a:pPr lvl="1" eaLnBrk="1" hangingPunct="1"/>
            <a:r>
              <a:rPr lang="en-US" sz="1800" dirty="0" err="1" smtClean="0"/>
              <a:t>SCaN</a:t>
            </a:r>
            <a:r>
              <a:rPr lang="en-US" sz="1800" dirty="0" smtClean="0"/>
              <a:t> simulator/emulator</a:t>
            </a:r>
          </a:p>
          <a:p>
            <a:pPr eaLnBrk="1" hangingPunct="1"/>
            <a:r>
              <a:rPr lang="en-US" sz="1800" b="1" dirty="0" smtClean="0"/>
              <a:t>MSFC</a:t>
            </a:r>
          </a:p>
          <a:p>
            <a:pPr lvl="1" eaLnBrk="1" hangingPunct="1"/>
            <a:r>
              <a:rPr lang="en-US" sz="1800" dirty="0" smtClean="0"/>
              <a:t>Ares (Artemis Simulator)</a:t>
            </a:r>
          </a:p>
          <a:p>
            <a:pPr lvl="1" eaLnBrk="1" hangingPunct="1"/>
            <a:r>
              <a:rPr lang="en-US" sz="1800" dirty="0" smtClean="0"/>
              <a:t>Maestro start up commanding</a:t>
            </a:r>
          </a:p>
          <a:p>
            <a:pPr eaLnBrk="1" hangingPunct="1"/>
            <a:r>
              <a:rPr lang="en-US" sz="1800" b="1" dirty="0" smtClean="0"/>
              <a:t>JSC</a:t>
            </a:r>
          </a:p>
          <a:p>
            <a:pPr lvl="1" eaLnBrk="1" hangingPunct="1"/>
            <a:r>
              <a:rPr lang="en-US" sz="1800" dirty="0" smtClean="0"/>
              <a:t>ESTL lab</a:t>
            </a:r>
          </a:p>
          <a:p>
            <a:pPr lvl="1" eaLnBrk="1" hangingPunct="1"/>
            <a:r>
              <a:rPr lang="en-US" sz="1800" dirty="0" smtClean="0"/>
              <a:t>MCC/OTF lab</a:t>
            </a:r>
          </a:p>
          <a:p>
            <a:pPr lvl="1" eaLnBrk="1" hangingPunct="1"/>
            <a:r>
              <a:rPr lang="en-US" sz="1800" dirty="0" smtClean="0"/>
              <a:t>CEV lab</a:t>
            </a:r>
          </a:p>
        </p:txBody>
      </p:sp>
      <p:grpSp>
        <p:nvGrpSpPr>
          <p:cNvPr id="2" name="Group 4"/>
          <p:cNvGrpSpPr>
            <a:grpSpLocks noGrp="1"/>
          </p:cNvGrpSpPr>
          <p:nvPr>
            <p:ph sz="quarter" idx="2"/>
          </p:nvPr>
        </p:nvGrpSpPr>
        <p:grpSpPr bwMode="auto">
          <a:xfrm>
            <a:off x="4038600" y="1752600"/>
            <a:ext cx="4876800" cy="4343400"/>
            <a:chOff x="588963" y="1033463"/>
            <a:chExt cx="7727950" cy="5030787"/>
          </a:xfrm>
        </p:grpSpPr>
        <p:pic>
          <p:nvPicPr>
            <p:cNvPr id="13317" name="Picture 4" descr="MCMP00065_0000[1]"/>
            <p:cNvPicPr>
              <a:picLocks noChangeAspect="1" noChangeArrowheads="1"/>
            </p:cNvPicPr>
            <p:nvPr/>
          </p:nvPicPr>
          <p:blipFill>
            <a:blip r:embed="rId2" cstate="print"/>
            <a:srcRect/>
            <a:stretch>
              <a:fillRect/>
            </a:stretch>
          </p:blipFill>
          <p:spPr bwMode="auto">
            <a:xfrm>
              <a:off x="588963" y="1033463"/>
              <a:ext cx="7653337" cy="5030787"/>
            </a:xfrm>
            <a:prstGeom prst="rect">
              <a:avLst/>
            </a:prstGeom>
            <a:noFill/>
            <a:ln w="9525">
              <a:noFill/>
              <a:miter lim="800000"/>
              <a:headEnd/>
              <a:tailEnd/>
            </a:ln>
          </p:spPr>
        </p:pic>
        <p:sp>
          <p:nvSpPr>
            <p:cNvPr id="9" name="AutoShape 5"/>
            <p:cNvSpPr>
              <a:spLocks noChangeArrowheads="1"/>
            </p:cNvSpPr>
            <p:nvPr/>
          </p:nvSpPr>
          <p:spPr bwMode="auto">
            <a:xfrm>
              <a:off x="1232959" y="3560502"/>
              <a:ext cx="203528" cy="21349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0" name="AutoShape 6"/>
            <p:cNvSpPr>
              <a:spLocks noChangeArrowheads="1"/>
            </p:cNvSpPr>
            <p:nvPr/>
          </p:nvSpPr>
          <p:spPr bwMode="auto">
            <a:xfrm>
              <a:off x="4449901" y="4990938"/>
              <a:ext cx="203526" cy="21349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1" name="AutoShape 7"/>
            <p:cNvSpPr>
              <a:spLocks noChangeArrowheads="1"/>
            </p:cNvSpPr>
            <p:nvPr/>
          </p:nvSpPr>
          <p:spPr bwMode="auto">
            <a:xfrm>
              <a:off x="7189921" y="3030639"/>
              <a:ext cx="203526" cy="21349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2" name="AutoShape 8"/>
            <p:cNvSpPr>
              <a:spLocks noChangeArrowheads="1"/>
            </p:cNvSpPr>
            <p:nvPr/>
          </p:nvSpPr>
          <p:spPr bwMode="auto">
            <a:xfrm>
              <a:off x="5737893" y="4094247"/>
              <a:ext cx="203526" cy="21349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3323" name="Rectangle 11"/>
            <p:cNvSpPr>
              <a:spLocks noChangeArrowheads="1"/>
            </p:cNvSpPr>
            <p:nvPr/>
          </p:nvSpPr>
          <p:spPr bwMode="auto">
            <a:xfrm>
              <a:off x="1358900" y="3143250"/>
              <a:ext cx="603250" cy="366713"/>
            </a:xfrm>
            <a:prstGeom prst="rect">
              <a:avLst/>
            </a:prstGeom>
            <a:noFill/>
            <a:ln w="9525">
              <a:noFill/>
              <a:miter lim="800000"/>
              <a:headEnd/>
              <a:tailEnd/>
            </a:ln>
          </p:spPr>
          <p:txBody>
            <a:bodyPr wrap="none">
              <a:spAutoFit/>
            </a:bodyPr>
            <a:lstStyle/>
            <a:p>
              <a:r>
                <a:rPr lang="en-US" b="1"/>
                <a:t>JPL</a:t>
              </a:r>
            </a:p>
          </p:txBody>
        </p:sp>
        <p:sp>
          <p:nvSpPr>
            <p:cNvPr id="13324" name="Rectangle 12"/>
            <p:cNvSpPr>
              <a:spLocks noChangeArrowheads="1"/>
            </p:cNvSpPr>
            <p:nvPr/>
          </p:nvSpPr>
          <p:spPr bwMode="auto">
            <a:xfrm>
              <a:off x="3796791" y="4294158"/>
              <a:ext cx="1212230" cy="451548"/>
            </a:xfrm>
            <a:prstGeom prst="rect">
              <a:avLst/>
            </a:prstGeom>
            <a:noFill/>
            <a:ln w="9525">
              <a:noFill/>
              <a:miter lim="800000"/>
              <a:headEnd/>
              <a:tailEnd/>
            </a:ln>
          </p:spPr>
          <p:txBody>
            <a:bodyPr wrap="none">
              <a:spAutoFit/>
            </a:bodyPr>
            <a:lstStyle/>
            <a:p>
              <a:r>
                <a:rPr lang="en-US" b="1" dirty="0" smtClean="0"/>
                <a:t>JSC</a:t>
              </a:r>
              <a:endParaRPr lang="en-US" b="1" dirty="0"/>
            </a:p>
          </p:txBody>
        </p:sp>
        <p:sp>
          <p:nvSpPr>
            <p:cNvPr id="13325" name="Rectangle 13"/>
            <p:cNvSpPr>
              <a:spLocks noChangeArrowheads="1"/>
            </p:cNvSpPr>
            <p:nvPr/>
          </p:nvSpPr>
          <p:spPr bwMode="auto">
            <a:xfrm>
              <a:off x="4671654" y="3548857"/>
              <a:ext cx="1604854" cy="451548"/>
            </a:xfrm>
            <a:prstGeom prst="rect">
              <a:avLst/>
            </a:prstGeom>
            <a:noFill/>
            <a:ln w="9525">
              <a:noFill/>
              <a:miter lim="800000"/>
              <a:headEnd/>
              <a:tailEnd/>
            </a:ln>
          </p:spPr>
          <p:txBody>
            <a:bodyPr wrap="none">
              <a:spAutoFit/>
            </a:bodyPr>
            <a:lstStyle/>
            <a:p>
              <a:r>
                <a:rPr lang="en-US" b="1" dirty="0" smtClean="0"/>
                <a:t>MFSC</a:t>
              </a:r>
              <a:endParaRPr lang="en-US" b="1" dirty="0"/>
            </a:p>
          </p:txBody>
        </p:sp>
        <p:sp>
          <p:nvSpPr>
            <p:cNvPr id="13326" name="Rectangle 14"/>
            <p:cNvSpPr>
              <a:spLocks noChangeArrowheads="1"/>
            </p:cNvSpPr>
            <p:nvPr/>
          </p:nvSpPr>
          <p:spPr bwMode="auto">
            <a:xfrm>
              <a:off x="7073901" y="4648200"/>
              <a:ext cx="353487" cy="451548"/>
            </a:xfrm>
            <a:prstGeom prst="rect">
              <a:avLst/>
            </a:prstGeom>
            <a:noFill/>
            <a:ln w="9525">
              <a:noFill/>
              <a:miter lim="800000"/>
              <a:headEnd/>
              <a:tailEnd/>
            </a:ln>
          </p:spPr>
          <p:txBody>
            <a:bodyPr wrap="none">
              <a:spAutoFit/>
            </a:bodyPr>
            <a:lstStyle/>
            <a:p>
              <a:endParaRPr lang="en-US" b="1" dirty="0"/>
            </a:p>
          </p:txBody>
        </p:sp>
        <p:sp>
          <p:nvSpPr>
            <p:cNvPr id="13327" name="Rectangle 15"/>
            <p:cNvSpPr>
              <a:spLocks noChangeArrowheads="1"/>
            </p:cNvSpPr>
            <p:nvPr/>
          </p:nvSpPr>
          <p:spPr bwMode="auto">
            <a:xfrm>
              <a:off x="7497763" y="2921000"/>
              <a:ext cx="819150" cy="366713"/>
            </a:xfrm>
            <a:prstGeom prst="rect">
              <a:avLst/>
            </a:prstGeom>
            <a:noFill/>
            <a:ln w="9525">
              <a:noFill/>
              <a:miter lim="800000"/>
              <a:headEnd/>
              <a:tailEnd/>
            </a:ln>
          </p:spPr>
          <p:txBody>
            <a:bodyPr wrap="none">
              <a:spAutoFit/>
            </a:bodyPr>
            <a:lstStyle/>
            <a:p>
              <a:r>
                <a:rPr lang="en-US" b="1"/>
                <a:t>GSFC</a:t>
              </a:r>
            </a:p>
          </p:txBody>
        </p:sp>
        <p:sp>
          <p:nvSpPr>
            <p:cNvPr id="13328" name="Line 16"/>
            <p:cNvSpPr>
              <a:spLocks noChangeShapeType="1"/>
            </p:cNvSpPr>
            <p:nvPr/>
          </p:nvSpPr>
          <p:spPr bwMode="auto">
            <a:xfrm>
              <a:off x="1384300" y="3729038"/>
              <a:ext cx="3063875" cy="1331912"/>
            </a:xfrm>
            <a:prstGeom prst="line">
              <a:avLst/>
            </a:prstGeom>
            <a:noFill/>
            <a:ln w="57150">
              <a:solidFill>
                <a:srgbClr val="FFFF00"/>
              </a:solidFill>
              <a:round/>
              <a:headEnd/>
              <a:tailEnd/>
            </a:ln>
          </p:spPr>
          <p:txBody>
            <a:bodyPr/>
            <a:lstStyle/>
            <a:p>
              <a:endParaRPr lang="en-US"/>
            </a:p>
          </p:txBody>
        </p:sp>
        <p:sp>
          <p:nvSpPr>
            <p:cNvPr id="13329" name="Line 17"/>
            <p:cNvSpPr>
              <a:spLocks noChangeShapeType="1"/>
            </p:cNvSpPr>
            <p:nvPr/>
          </p:nvSpPr>
          <p:spPr bwMode="auto">
            <a:xfrm>
              <a:off x="1411288" y="3649663"/>
              <a:ext cx="4306887" cy="498475"/>
            </a:xfrm>
            <a:prstGeom prst="line">
              <a:avLst/>
            </a:prstGeom>
            <a:noFill/>
            <a:ln w="57150">
              <a:solidFill>
                <a:srgbClr val="FFFF00"/>
              </a:solidFill>
              <a:round/>
              <a:headEnd/>
              <a:tailEnd/>
            </a:ln>
          </p:spPr>
          <p:txBody>
            <a:bodyPr/>
            <a:lstStyle/>
            <a:p>
              <a:endParaRPr lang="en-US"/>
            </a:p>
          </p:txBody>
        </p:sp>
        <p:sp>
          <p:nvSpPr>
            <p:cNvPr id="13331" name="Line 19"/>
            <p:cNvSpPr>
              <a:spLocks noChangeShapeType="1"/>
            </p:cNvSpPr>
            <p:nvPr/>
          </p:nvSpPr>
          <p:spPr bwMode="auto">
            <a:xfrm flipH="1">
              <a:off x="4618038" y="4271963"/>
              <a:ext cx="1081087" cy="790575"/>
            </a:xfrm>
            <a:prstGeom prst="line">
              <a:avLst/>
            </a:prstGeom>
            <a:noFill/>
            <a:ln w="57150">
              <a:solidFill>
                <a:srgbClr val="FFFF00"/>
              </a:solidFill>
              <a:round/>
              <a:headEnd/>
              <a:tailEnd/>
            </a:ln>
          </p:spPr>
          <p:txBody>
            <a:bodyPr/>
            <a:lstStyle/>
            <a:p>
              <a:endParaRPr lang="en-US"/>
            </a:p>
          </p:txBody>
        </p:sp>
        <p:sp>
          <p:nvSpPr>
            <p:cNvPr id="13332" name="Line 20"/>
            <p:cNvSpPr>
              <a:spLocks noChangeShapeType="1"/>
            </p:cNvSpPr>
            <p:nvPr/>
          </p:nvSpPr>
          <p:spPr bwMode="auto">
            <a:xfrm flipV="1">
              <a:off x="1395413" y="3152775"/>
              <a:ext cx="5824537" cy="427038"/>
            </a:xfrm>
            <a:prstGeom prst="line">
              <a:avLst/>
            </a:prstGeom>
            <a:noFill/>
            <a:ln w="57150">
              <a:solidFill>
                <a:srgbClr val="FFFF00"/>
              </a:solidFill>
              <a:round/>
              <a:headEnd/>
              <a:tailEnd/>
            </a:ln>
          </p:spPr>
          <p:txBody>
            <a:bodyPr/>
            <a:lstStyle/>
            <a:p>
              <a:endParaRPr lang="en-US"/>
            </a:p>
          </p:txBody>
        </p:sp>
        <p:sp>
          <p:nvSpPr>
            <p:cNvPr id="13334" name="Line 22"/>
            <p:cNvSpPr>
              <a:spLocks noChangeShapeType="1"/>
            </p:cNvSpPr>
            <p:nvPr/>
          </p:nvSpPr>
          <p:spPr bwMode="auto">
            <a:xfrm flipV="1">
              <a:off x="5838137" y="3269368"/>
              <a:ext cx="1296987" cy="852488"/>
            </a:xfrm>
            <a:prstGeom prst="line">
              <a:avLst/>
            </a:prstGeom>
            <a:noFill/>
            <a:ln w="57150">
              <a:solidFill>
                <a:srgbClr val="FFFF00"/>
              </a:solidFill>
              <a:round/>
              <a:headEnd/>
              <a:tailEnd/>
            </a:ln>
          </p:spPr>
          <p:txBody>
            <a:bodyPr/>
            <a:lstStyle/>
            <a:p>
              <a:endParaRPr lang="en-US"/>
            </a:p>
          </p:txBody>
        </p:sp>
        <p:sp>
          <p:nvSpPr>
            <p:cNvPr id="27" name="AutoShape 24"/>
            <p:cNvSpPr>
              <a:spLocks noChangeArrowheads="1"/>
            </p:cNvSpPr>
            <p:nvPr/>
          </p:nvSpPr>
          <p:spPr bwMode="auto">
            <a:xfrm>
              <a:off x="4401298" y="5039460"/>
              <a:ext cx="203526" cy="21155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8" name="AutoShape 26"/>
            <p:cNvSpPr>
              <a:spLocks noChangeArrowheads="1"/>
            </p:cNvSpPr>
            <p:nvPr/>
          </p:nvSpPr>
          <p:spPr bwMode="auto">
            <a:xfrm>
              <a:off x="4343580" y="5056929"/>
              <a:ext cx="203528" cy="21349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grpSp>
      <p:sp>
        <p:nvSpPr>
          <p:cNvPr id="22" name="Slide Number Placeholder 21"/>
          <p:cNvSpPr>
            <a:spLocks noGrp="1"/>
          </p:cNvSpPr>
          <p:nvPr>
            <p:ph type="sldNum" sz="quarter" idx="16"/>
          </p:nvPr>
        </p:nvSpPr>
        <p:spPr/>
        <p:txBody>
          <a:bodyPr>
            <a:normAutofit fontScale="85000" lnSpcReduction="20000"/>
          </a:bodyPr>
          <a:lstStyle/>
          <a:p>
            <a:pPr>
              <a:defRPr/>
            </a:pPr>
            <a:fld id="{701D8E28-BAA5-445C-878B-2EA3CC36C46C}"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TEST OBJECTIVES</a:t>
            </a:r>
          </a:p>
        </p:txBody>
      </p:sp>
      <p:sp>
        <p:nvSpPr>
          <p:cNvPr id="11267" name="Content Placeholder 2"/>
          <p:cNvSpPr>
            <a:spLocks noGrp="1"/>
          </p:cNvSpPr>
          <p:nvPr>
            <p:ph sz="quarter" idx="1"/>
          </p:nvPr>
        </p:nvSpPr>
        <p:spPr/>
        <p:txBody>
          <a:bodyPr>
            <a:normAutofit fontScale="92500"/>
          </a:bodyPr>
          <a:lstStyle/>
          <a:p>
            <a:pPr lvl="1" eaLnBrk="1" hangingPunct="1"/>
            <a:r>
              <a:rPr lang="en-US" b="1" i="1" dirty="0" smtClean="0"/>
              <a:t>Timing and Synchronization</a:t>
            </a:r>
          </a:p>
          <a:p>
            <a:pPr lvl="1" eaLnBrk="1" hangingPunct="1"/>
            <a:endParaRPr lang="en-US" b="1" i="1" dirty="0" smtClean="0"/>
          </a:p>
          <a:p>
            <a:pPr lvl="1" eaLnBrk="1" hangingPunct="1"/>
            <a:r>
              <a:rPr lang="en-US" b="1" i="1" dirty="0" smtClean="0"/>
              <a:t>Simulate MCC/Orion </a:t>
            </a:r>
            <a:r>
              <a:rPr lang="en-US" b="1" i="1" dirty="0" err="1" smtClean="0"/>
              <a:t>dataflows</a:t>
            </a:r>
            <a:endParaRPr lang="en-US" b="1" i="1" dirty="0" smtClean="0"/>
          </a:p>
          <a:p>
            <a:pPr lvl="1" eaLnBrk="1" hangingPunct="1"/>
            <a:endParaRPr lang="en-US" b="1" i="1" dirty="0" smtClean="0"/>
          </a:p>
          <a:p>
            <a:pPr lvl="1" eaLnBrk="1" hangingPunct="1"/>
            <a:r>
              <a:rPr lang="en-US" b="1" i="1" dirty="0" smtClean="0"/>
              <a:t>Simulate Ares </a:t>
            </a:r>
            <a:r>
              <a:rPr lang="en-US" b="1" i="1" dirty="0" err="1" smtClean="0"/>
              <a:t>Iaunch</a:t>
            </a:r>
            <a:r>
              <a:rPr lang="en-US" b="1" i="1" dirty="0" smtClean="0"/>
              <a:t>/abort </a:t>
            </a:r>
            <a:r>
              <a:rPr lang="en-US" b="1" i="1" dirty="0" err="1" smtClean="0"/>
              <a:t>dataflows</a:t>
            </a:r>
            <a:endParaRPr lang="en-US" b="1" i="1" dirty="0" smtClean="0"/>
          </a:p>
          <a:p>
            <a:pPr lvl="1" eaLnBrk="1" hangingPunct="1"/>
            <a:endParaRPr lang="en-US" b="1" i="1" dirty="0" smtClean="0"/>
          </a:p>
          <a:p>
            <a:pPr lvl="1" eaLnBrk="1" hangingPunct="1"/>
            <a:r>
              <a:rPr lang="en-US" b="1" i="1" dirty="0" smtClean="0"/>
              <a:t>Test Automation</a:t>
            </a:r>
          </a:p>
          <a:p>
            <a:pPr eaLnBrk="1" hangingPunct="1"/>
            <a:endParaRPr lang="en-US" dirty="0" smtClean="0"/>
          </a:p>
        </p:txBody>
      </p:sp>
      <p:pic>
        <p:nvPicPr>
          <p:cNvPr id="52227" name="Picture 3"/>
          <p:cNvPicPr>
            <a:picLocks noGrp="1" noChangeAspect="1" noChangeArrowheads="1"/>
          </p:cNvPicPr>
          <p:nvPr>
            <p:ph sz="quarter" idx="2"/>
          </p:nvPr>
        </p:nvPicPr>
        <p:blipFill>
          <a:blip r:embed="rId2" cstate="print"/>
          <a:srcRect/>
          <a:stretch>
            <a:fillRect/>
          </a:stretch>
        </p:blipFill>
        <p:spPr bwMode="auto">
          <a:xfrm>
            <a:off x="4953000" y="1727200"/>
            <a:ext cx="3677920" cy="4597400"/>
          </a:xfrm>
          <a:prstGeom prst="rect">
            <a:avLst/>
          </a:prstGeom>
          <a:noFill/>
          <a:ln w="9525">
            <a:noFill/>
            <a:miter lim="800000"/>
            <a:headEnd/>
            <a:tailEnd/>
          </a:ln>
          <a:effectLst/>
        </p:spPr>
      </p:pic>
      <p:sp>
        <p:nvSpPr>
          <p:cNvPr id="5" name="Slide Number Placeholder 4"/>
          <p:cNvSpPr>
            <a:spLocks noGrp="1"/>
          </p:cNvSpPr>
          <p:nvPr>
            <p:ph type="sldNum" sz="quarter" idx="16"/>
          </p:nvPr>
        </p:nvSpPr>
        <p:spPr/>
        <p:txBody>
          <a:bodyPr>
            <a:normAutofit fontScale="85000" lnSpcReduction="20000"/>
          </a:bodyPr>
          <a:lstStyle/>
          <a:p>
            <a:pPr>
              <a:defRPr/>
            </a:pPr>
            <a:fld id="{701D8E28-BAA5-445C-878B-2EA3CC36C46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Test </a:t>
            </a:r>
            <a:r>
              <a:rPr lang="en-US" dirty="0"/>
              <a:t>Connectivity</a:t>
            </a:r>
          </a:p>
        </p:txBody>
      </p:sp>
      <p:graphicFrame>
        <p:nvGraphicFramePr>
          <p:cNvPr id="30727" name="Object 7"/>
          <p:cNvGraphicFramePr>
            <a:graphicFrameLocks noChangeAspect="1"/>
          </p:cNvGraphicFramePr>
          <p:nvPr>
            <p:ph sz="quarter" idx="1"/>
          </p:nvPr>
        </p:nvGraphicFramePr>
        <p:xfrm>
          <a:off x="1295400" y="1752600"/>
          <a:ext cx="6694488" cy="5027613"/>
        </p:xfrm>
        <a:graphic>
          <a:graphicData uri="http://schemas.openxmlformats.org/presentationml/2006/ole">
            <p:oleObj spid="_x0000_s66562" name="Visio" r:id="rId3" imgW="9018360" imgH="7080120" progId="Visio.Drawing.11">
              <p:embed/>
            </p:oleObj>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Test Results</a:t>
            </a:r>
          </a:p>
        </p:txBody>
      </p:sp>
      <p:sp>
        <p:nvSpPr>
          <p:cNvPr id="4" name="Slide Number Placeholder 3"/>
          <p:cNvSpPr>
            <a:spLocks noGrp="1"/>
          </p:cNvSpPr>
          <p:nvPr>
            <p:ph type="sldNum" sz="quarter" idx="12"/>
          </p:nvPr>
        </p:nvSpPr>
        <p:spPr/>
        <p:txBody>
          <a:bodyPr>
            <a:normAutofit fontScale="85000" lnSpcReduction="20000"/>
          </a:bodyPr>
          <a:lstStyle/>
          <a:p>
            <a:fld id="{1D93776D-DC31-41EE-BEFC-CEBF3515AAAC}" type="slidenum">
              <a:rPr lang="en-US" smtClean="0"/>
              <a:pPr/>
              <a:t>34</a:t>
            </a:fld>
            <a:endParaRPr lang="en-US"/>
          </a:p>
        </p:txBody>
      </p:sp>
      <p:sp>
        <p:nvSpPr>
          <p:cNvPr id="15363" name="Content Placeholder 2"/>
          <p:cNvSpPr>
            <a:spLocks noGrp="1"/>
          </p:cNvSpPr>
          <p:nvPr>
            <p:ph sz="quarter" idx="1"/>
          </p:nvPr>
        </p:nvSpPr>
        <p:spPr/>
        <p:txBody>
          <a:bodyPr>
            <a:normAutofit/>
          </a:bodyPr>
          <a:lstStyle/>
          <a:p>
            <a:r>
              <a:rPr lang="en-US" sz="2400" dirty="0" smtClean="0"/>
              <a:t>Successfully created Ethernet and Radio transports </a:t>
            </a:r>
          </a:p>
          <a:p>
            <a:pPr lvl="1"/>
            <a:r>
              <a:rPr lang="en-US" sz="2400" dirty="0" smtClean="0"/>
              <a:t>Allowed simulators and Emulators to exchange data</a:t>
            </a:r>
          </a:p>
          <a:p>
            <a:pPr lvl="1"/>
            <a:r>
              <a:rPr lang="en-US" sz="2400" dirty="0" smtClean="0"/>
              <a:t>Provided mechanism to prioritize classes of traffic within the specified bandwidth (</a:t>
            </a:r>
            <a:r>
              <a:rPr lang="en-US" sz="2400" dirty="0" err="1" smtClean="0"/>
              <a:t>QoS</a:t>
            </a:r>
            <a:r>
              <a:rPr lang="en-US" sz="2400" dirty="0" smtClean="0"/>
              <a:t> feature)</a:t>
            </a:r>
          </a:p>
          <a:p>
            <a:pPr lvl="1"/>
            <a:endParaRPr lang="en-US" sz="2400" dirty="0" smtClean="0"/>
          </a:p>
          <a:p>
            <a:r>
              <a:rPr lang="en-US" sz="2400" dirty="0" smtClean="0"/>
              <a:t>Successfully used GPS Timing and Synchronization  </a:t>
            </a:r>
          </a:p>
          <a:p>
            <a:r>
              <a:rPr lang="en-US" sz="2400" dirty="0" smtClean="0"/>
              <a:t>Successfully processed MCC/ORION data flows</a:t>
            </a:r>
          </a:p>
          <a:p>
            <a:r>
              <a:rPr lang="en-US" sz="2400" dirty="0" smtClean="0"/>
              <a:t>Successfully processed Ares I data flows</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en-US" dirty="0" smtClean="0"/>
              <a:t>Seven the hard way</a:t>
            </a:r>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What Did We Learn?</a:t>
            </a:r>
            <a:endParaRPr lang="en-US" dirty="0"/>
          </a:p>
        </p:txBody>
      </p:sp>
      <p:sp>
        <p:nvSpPr>
          <p:cNvPr id="4" name="Slide Number Placeholder 3"/>
          <p:cNvSpPr>
            <a:spLocks noGrp="1"/>
          </p:cNvSpPr>
          <p:nvPr>
            <p:ph type="sldNum" sz="quarter" idx="11"/>
          </p:nvPr>
        </p:nvSpPr>
        <p:spPr/>
        <p:txBody>
          <a:bodyPr/>
          <a:lstStyle/>
          <a:p>
            <a:pPr>
              <a:defRPr/>
            </a:pPr>
            <a:fld id="{7DD34768-71FA-46A5-891A-EA3F16131A6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Lessons Learned</a:t>
            </a:r>
          </a:p>
        </p:txBody>
      </p:sp>
      <p:sp>
        <p:nvSpPr>
          <p:cNvPr id="9219" name="Content Placeholder 2"/>
          <p:cNvSpPr>
            <a:spLocks noGrp="1"/>
          </p:cNvSpPr>
          <p:nvPr>
            <p:ph sz="quarter" idx="1"/>
          </p:nvPr>
        </p:nvSpPr>
        <p:spPr/>
        <p:txBody>
          <a:bodyPr>
            <a:normAutofit fontScale="92500" lnSpcReduction="10000"/>
          </a:bodyPr>
          <a:lstStyle/>
          <a:p>
            <a:pPr lvl="1" eaLnBrk="1" hangingPunct="1"/>
            <a:r>
              <a:rPr lang="en-US" b="1" dirty="0" smtClean="0"/>
              <a:t>DSILCAS delivers on its promises and it works!</a:t>
            </a:r>
          </a:p>
          <a:p>
            <a:pPr lvl="1" eaLnBrk="1" hangingPunct="1"/>
            <a:endParaRPr lang="en-US" dirty="0" smtClean="0"/>
          </a:p>
          <a:p>
            <a:pPr lvl="1" eaLnBrk="1" hangingPunct="1"/>
            <a:r>
              <a:rPr lang="en-US" dirty="0" smtClean="0"/>
              <a:t>Successfully overcame technical and bureaucratic hurdles</a:t>
            </a:r>
          </a:p>
          <a:p>
            <a:pPr lvl="2"/>
            <a:r>
              <a:rPr lang="en-US" dirty="0" smtClean="0"/>
              <a:t> Network security</a:t>
            </a:r>
          </a:p>
          <a:p>
            <a:pPr lvl="2"/>
            <a:r>
              <a:rPr lang="en-US" dirty="0" smtClean="0"/>
              <a:t> Alterations to COTS products</a:t>
            </a:r>
          </a:p>
          <a:p>
            <a:pPr lvl="2"/>
            <a:r>
              <a:rPr lang="en-US" dirty="0" smtClean="0"/>
              <a:t>Dynamic network and laboratory environments</a:t>
            </a:r>
          </a:p>
          <a:p>
            <a:pPr lvl="2"/>
            <a:endParaRPr lang="en-US" dirty="0" smtClean="0"/>
          </a:p>
          <a:p>
            <a:pPr lvl="1"/>
            <a:r>
              <a:rPr lang="en-US" dirty="0" smtClean="0"/>
              <a:t>DSILIU-created VPN facilitates collaboration</a:t>
            </a:r>
          </a:p>
          <a:p>
            <a:pPr lvl="2"/>
            <a:r>
              <a:rPr lang="en-US" dirty="0" smtClean="0"/>
              <a:t>VOIP phones</a:t>
            </a:r>
          </a:p>
          <a:p>
            <a:pPr lvl="2"/>
            <a:r>
              <a:rPr lang="en-US" dirty="0" smtClean="0"/>
              <a:t>Network cameras</a:t>
            </a:r>
          </a:p>
          <a:p>
            <a:pPr lvl="2"/>
            <a:r>
              <a:rPr lang="en-US" dirty="0" smtClean="0"/>
              <a:t>Shared virtual whiteboards</a:t>
            </a:r>
          </a:p>
          <a:p>
            <a:pPr lvl="1"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WHAT’S NEXT</a:t>
            </a:r>
          </a:p>
        </p:txBody>
      </p:sp>
      <p:sp>
        <p:nvSpPr>
          <p:cNvPr id="16387" name="Content Placeholder 2"/>
          <p:cNvSpPr>
            <a:spLocks noGrp="1"/>
          </p:cNvSpPr>
          <p:nvPr>
            <p:ph sz="quarter" idx="1"/>
          </p:nvPr>
        </p:nvSpPr>
        <p:spPr/>
        <p:txBody>
          <a:bodyPr>
            <a:normAutofit lnSpcReduction="10000"/>
          </a:bodyPr>
          <a:lstStyle/>
          <a:p>
            <a:pPr eaLnBrk="1" hangingPunct="1"/>
            <a:r>
              <a:rPr lang="en-US" dirty="0" smtClean="0"/>
              <a:t>Constellation plans</a:t>
            </a:r>
          </a:p>
          <a:p>
            <a:pPr lvl="1" eaLnBrk="1" hangingPunct="1"/>
            <a:r>
              <a:rPr lang="en-US" dirty="0" smtClean="0"/>
              <a:t>Time trigger Ethernet testing </a:t>
            </a:r>
          </a:p>
          <a:p>
            <a:pPr lvl="1" eaLnBrk="1" hangingPunct="1"/>
            <a:r>
              <a:rPr lang="en-US" dirty="0" smtClean="0"/>
              <a:t>Early vehicle integration testing</a:t>
            </a:r>
          </a:p>
          <a:p>
            <a:pPr lvl="1" eaLnBrk="1" hangingPunct="1"/>
            <a:endParaRPr lang="en-US" dirty="0" smtClean="0"/>
          </a:p>
          <a:p>
            <a:pPr eaLnBrk="1" hangingPunct="1"/>
            <a:r>
              <a:rPr lang="en-US" dirty="0" smtClean="0"/>
              <a:t>Non Constellation projects</a:t>
            </a:r>
          </a:p>
          <a:p>
            <a:pPr lvl="1" eaLnBrk="1" hangingPunct="1"/>
            <a:r>
              <a:rPr lang="en-US" smtClean="0"/>
              <a:t>Goddard satellite </a:t>
            </a:r>
            <a:r>
              <a:rPr lang="en-US" dirty="0" smtClean="0"/>
              <a:t>to instrument integration </a:t>
            </a:r>
          </a:p>
          <a:p>
            <a:pPr lvl="1" eaLnBrk="1" hangingPunct="1"/>
            <a:endParaRPr lang="en-US" dirty="0" smtClean="0"/>
          </a:p>
          <a:p>
            <a:pPr eaLnBrk="1" hangingPunct="1"/>
            <a:r>
              <a:rPr lang="en-US" dirty="0" smtClean="0"/>
              <a:t>Additional Interfaces</a:t>
            </a:r>
          </a:p>
          <a:p>
            <a:pPr lvl="1" eaLnBrk="1" hangingPunct="1"/>
            <a:r>
              <a:rPr lang="en-US" dirty="0" smtClean="0"/>
              <a:t>1553</a:t>
            </a:r>
          </a:p>
          <a:p>
            <a:pPr lvl="1" eaLnBrk="1" hangingPunct="1"/>
            <a:r>
              <a:rPr lang="en-US" dirty="0" err="1" smtClean="0"/>
              <a:t>Spacewire</a:t>
            </a: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Contact Information</a:t>
            </a:r>
            <a:endParaRPr lang="en-US" dirty="0"/>
          </a:p>
        </p:txBody>
      </p:sp>
      <p:sp>
        <p:nvSpPr>
          <p:cNvPr id="26626" name="Slide Number Placeholder 3"/>
          <p:cNvSpPr>
            <a:spLocks noGrp="1"/>
          </p:cNvSpPr>
          <p:nvPr>
            <p:ph type="sldNum" sz="quarter" idx="12"/>
          </p:nvPr>
        </p:nvSpPr>
        <p:spPr/>
        <p:txBody>
          <a:bodyPr>
            <a:normAutofit fontScale="85000" lnSpcReduction="20000"/>
          </a:bodyPr>
          <a:lstStyle/>
          <a:p>
            <a:fld id="{601C1346-99C7-4F66-B793-48856C15D3EE}" type="slidenum">
              <a:rPr lang="en-US" smtClean="0"/>
              <a:pPr/>
              <a:t>38</a:t>
            </a:fld>
            <a:endParaRPr lang="en-US"/>
          </a:p>
        </p:txBody>
      </p:sp>
      <p:sp>
        <p:nvSpPr>
          <p:cNvPr id="26627" name="Rectangle 2"/>
          <p:cNvSpPr>
            <a:spLocks noGrp="1" noChangeArrowheads="1"/>
          </p:cNvSpPr>
          <p:nvPr>
            <p:ph sz="quarter" idx="1"/>
          </p:nvPr>
        </p:nvSpPr>
        <p:spPr/>
        <p:txBody>
          <a:bodyPr/>
          <a:lstStyle/>
          <a:p>
            <a:endParaRPr lang="en-US" dirty="0" smtClean="0"/>
          </a:p>
          <a:p>
            <a:pPr algn="ctr">
              <a:buNone/>
            </a:pPr>
            <a:r>
              <a:rPr lang="en-US" sz="4000" b="1" dirty="0" smtClean="0"/>
              <a:t>Thomas M. Jackson</a:t>
            </a:r>
          </a:p>
          <a:p>
            <a:pPr algn="ctr">
              <a:buNone/>
            </a:pPr>
            <a:r>
              <a:rPr lang="en-US" i="1" dirty="0" smtClean="0"/>
              <a:t>DSILCA Project Manager</a:t>
            </a:r>
          </a:p>
          <a:p>
            <a:pPr algn="ctr">
              <a:buNone/>
            </a:pPr>
            <a:endParaRPr lang="en-US" dirty="0" smtClean="0"/>
          </a:p>
          <a:p>
            <a:pPr algn="ctr">
              <a:buNone/>
            </a:pPr>
            <a:r>
              <a:rPr lang="en-US" dirty="0" smtClean="0"/>
              <a:t>NASA Goddard Space Flight Center</a:t>
            </a:r>
          </a:p>
          <a:p>
            <a:pPr algn="ctr">
              <a:buNone/>
            </a:pPr>
            <a:r>
              <a:rPr lang="en-US" dirty="0" smtClean="0"/>
              <a:t>Phone: (301) 286-4939</a:t>
            </a:r>
          </a:p>
          <a:p>
            <a:pPr algn="ctr">
              <a:buNone/>
            </a:pPr>
            <a:r>
              <a:rPr lang="en-US" dirty="0" smtClean="0"/>
              <a:t>E Mail: Thomas.M.Jackson@nasa.gov</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The End</a:t>
            </a:r>
            <a:endParaRPr lang="en-US" dirty="0"/>
          </a:p>
        </p:txBody>
      </p:sp>
      <p:sp>
        <p:nvSpPr>
          <p:cNvPr id="5" name="Slide Number Placeholder 4"/>
          <p:cNvSpPr>
            <a:spLocks noGrp="1"/>
          </p:cNvSpPr>
          <p:nvPr>
            <p:ph type="sldNum" sz="quarter" idx="11"/>
          </p:nvPr>
        </p:nvSpPr>
        <p:spPr/>
        <p:txBody>
          <a:bodyPr/>
          <a:lstStyle/>
          <a:p>
            <a:pPr>
              <a:defRPr/>
            </a:pPr>
            <a:fld id="{7DD34768-71FA-46A5-891A-EA3F16131A6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Introduction</a:t>
            </a:r>
          </a:p>
        </p:txBody>
      </p:sp>
      <p:sp>
        <p:nvSpPr>
          <p:cNvPr id="3" name="Content Placeholder 2"/>
          <p:cNvSpPr>
            <a:spLocks noGrp="1"/>
          </p:cNvSpPr>
          <p:nvPr>
            <p:ph sz="quarter" idx="1"/>
          </p:nvPr>
        </p:nvSpPr>
        <p:spPr/>
        <p:txBody>
          <a:bodyPr rtlCol="0">
            <a:normAutofit fontScale="25000" lnSpcReduction="20000"/>
          </a:bodyPr>
          <a:lstStyle/>
          <a:p>
            <a:pPr eaLnBrk="1" fontAlgn="auto" hangingPunct="1">
              <a:spcAft>
                <a:spcPts val="0"/>
              </a:spcAft>
              <a:buFont typeface="Arial" pitchFamily="34" charset="0"/>
              <a:buNone/>
              <a:defRPr/>
            </a:pPr>
            <a:r>
              <a:rPr lang="en-US" sz="6700" b="1" dirty="0" smtClean="0"/>
              <a:t>Abstract</a:t>
            </a:r>
          </a:p>
          <a:p>
            <a:pPr lvl="1" eaLnBrk="1" fontAlgn="auto" hangingPunct="1">
              <a:spcAft>
                <a:spcPts val="0"/>
              </a:spcAft>
              <a:buFont typeface="Arial" pitchFamily="34" charset="0"/>
              <a:buNone/>
              <a:defRPr/>
            </a:pPr>
            <a:endParaRPr lang="en-US" dirty="0" smtClean="0"/>
          </a:p>
          <a:p>
            <a:pPr lvl="1" eaLnBrk="1" fontAlgn="auto" hangingPunct="1">
              <a:spcBef>
                <a:spcPts val="600"/>
              </a:spcBef>
              <a:spcAft>
                <a:spcPts val="0"/>
              </a:spcAft>
              <a:buFont typeface="Arial" pitchFamily="34" charset="0"/>
              <a:buNone/>
              <a:defRPr/>
            </a:pPr>
            <a:r>
              <a:rPr lang="en-US" sz="6400" dirty="0" smtClean="0"/>
              <a:t>Historically, the early -stage integration and validation of space system elements has occurred using co-located emulators, simulators and other virtual components, leaving true systems integration testing until much later in the development schedule (usually when the actual elements are integrated together during system I&amp;T). While this approach has been used successfully for generations of satellite and launch systems, it has a number of significant problems, risks and not insignificant costs.</a:t>
            </a:r>
          </a:p>
          <a:p>
            <a:pPr lvl="1" eaLnBrk="1" fontAlgn="auto" hangingPunct="1">
              <a:spcBef>
                <a:spcPts val="600"/>
              </a:spcBef>
              <a:spcAft>
                <a:spcPts val="0"/>
              </a:spcAft>
              <a:buFont typeface="Arial" pitchFamily="34" charset="0"/>
              <a:buNone/>
              <a:defRPr/>
            </a:pPr>
            <a:r>
              <a:rPr lang="en-US" sz="6400" dirty="0" smtClean="0"/>
              <a:t>This presentation describes the Distributed System Integration Lab Communications Adapter Set (DSILCAS) and some of the early results obtained in using it to provide cost-effective early-stage systems integration between actual engineering prototypes instead of simulated versions. As part of the NASA’s Constellation program, DSILCAS utilizes standard IP networking, tying together geographically distributed components which natively use non-IP communication busses, protocols and interfaces (e.g. LVDS, 1553, CCSDS AOS); making each component appear to the others as if they were directly linked via wired connection. Hence, inter-component functional testing can be performed even though the test units themselves may be in separate buildings on the same campus or on different continents.</a:t>
            </a:r>
          </a:p>
          <a:p>
            <a:pPr lvl="1" eaLnBrk="1" fontAlgn="auto" hangingPunct="1">
              <a:spcBef>
                <a:spcPts val="600"/>
              </a:spcBef>
              <a:spcAft>
                <a:spcPts val="0"/>
              </a:spcAft>
              <a:buFont typeface="Arial" pitchFamily="34" charset="0"/>
              <a:buNone/>
              <a:defRPr/>
            </a:pPr>
            <a:r>
              <a:rPr lang="en-US" sz="6400" dirty="0" smtClean="0"/>
              <a:t>Our early results appear to demonstrate that within a few constraints, such an approach is technically practical, logistically simple, and benefits from an overall lower cost and level of effort, while uncovering integration problems that would have persisted until much later in the development cycle</a:t>
            </a:r>
            <a:r>
              <a:rPr lang="en-US" sz="4300" dirty="0" smtClean="0"/>
              <a:t>.</a:t>
            </a:r>
          </a:p>
          <a:p>
            <a:pPr lvl="1"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8760" y="2819400"/>
            <a:ext cx="5828840" cy="1323439"/>
          </a:xfrm>
          <a:prstGeom prst="rect">
            <a:avLst/>
          </a:prstGeom>
          <a:noFill/>
        </p:spPr>
        <p:txBody>
          <a:bodyPr wrap="non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pPr>
              <a:defRPr/>
            </a:pPr>
            <a:fld id="{9F3FF70A-2AE6-4F5A-8462-6BFC697820A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Introduction</a:t>
            </a:r>
          </a:p>
        </p:txBody>
      </p:sp>
      <p:sp>
        <p:nvSpPr>
          <p:cNvPr id="5123" name="Content Placeholder 2"/>
          <p:cNvSpPr>
            <a:spLocks noGrp="1"/>
          </p:cNvSpPr>
          <p:nvPr>
            <p:ph sz="quarter" idx="1"/>
          </p:nvPr>
        </p:nvSpPr>
        <p:spPr/>
        <p:txBody>
          <a:bodyPr/>
          <a:lstStyle/>
          <a:p>
            <a:pPr eaLnBrk="1" hangingPunct="1">
              <a:buFont typeface="Arial" charset="0"/>
              <a:buNone/>
            </a:pPr>
            <a:r>
              <a:rPr lang="en-US" b="1" dirty="0" smtClean="0"/>
              <a:t>DSILCAS</a:t>
            </a:r>
          </a:p>
          <a:p>
            <a:pPr lvl="1" eaLnBrk="1" hangingPunct="1"/>
            <a:r>
              <a:rPr lang="en-US" dirty="0" smtClean="0"/>
              <a:t>Distributed System Integration Lab Communications Adapter Set</a:t>
            </a:r>
          </a:p>
          <a:p>
            <a:pPr lvl="1" eaLnBrk="1" hangingPunct="1"/>
            <a:r>
              <a:rPr lang="en-US" dirty="0" smtClean="0"/>
              <a:t>Goddard Space Flight Center (GSFC)</a:t>
            </a:r>
          </a:p>
          <a:p>
            <a:pPr lvl="1" eaLnBrk="1" hangingPunct="1"/>
            <a:r>
              <a:rPr lang="en-US" dirty="0" smtClean="0"/>
              <a:t>Civil Servants &amp; Contractors</a:t>
            </a:r>
          </a:p>
          <a:p>
            <a:pPr lvl="1" eaLnBrk="1" hangingPunct="1"/>
            <a:r>
              <a:rPr lang="en-US" dirty="0" smtClean="0"/>
              <a:t>Sponsored by NASA’s Constellation Program</a:t>
            </a:r>
          </a:p>
        </p:txBody>
      </p:sp>
      <p:sp>
        <p:nvSpPr>
          <p:cNvPr id="4" name="Slide Number Placeholder 3"/>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Introduction</a:t>
            </a:r>
          </a:p>
        </p:txBody>
      </p:sp>
      <p:sp>
        <p:nvSpPr>
          <p:cNvPr id="6147" name="Content Placeholder 2"/>
          <p:cNvSpPr>
            <a:spLocks noGrp="1"/>
          </p:cNvSpPr>
          <p:nvPr>
            <p:ph sz="quarter" idx="1"/>
          </p:nvPr>
        </p:nvSpPr>
        <p:spPr>
          <a:xfrm>
            <a:off x="457200" y="1646238"/>
            <a:ext cx="8229600" cy="4983162"/>
          </a:xfrm>
        </p:spPr>
        <p:txBody>
          <a:bodyPr/>
          <a:lstStyle/>
          <a:p>
            <a:pPr eaLnBrk="1" hangingPunct="1">
              <a:buFont typeface="Arial" charset="0"/>
              <a:buNone/>
            </a:pPr>
            <a:r>
              <a:rPr lang="en-US" dirty="0" smtClean="0"/>
              <a:t>The DSILCAS  Team</a:t>
            </a:r>
          </a:p>
          <a:p>
            <a:pPr lvl="1" eaLnBrk="1" hangingPunct="1"/>
            <a:endParaRPr lang="en-US" dirty="0" smtClean="0"/>
          </a:p>
        </p:txBody>
      </p:sp>
      <p:graphicFrame>
        <p:nvGraphicFramePr>
          <p:cNvPr id="4" name="Table 3"/>
          <p:cNvGraphicFramePr>
            <a:graphicFrameLocks noGrp="1"/>
          </p:cNvGraphicFramePr>
          <p:nvPr/>
        </p:nvGraphicFramePr>
        <p:xfrm>
          <a:off x="1524000" y="2514600"/>
          <a:ext cx="6172201" cy="3611880"/>
        </p:xfrm>
        <a:graphic>
          <a:graphicData uri="http://schemas.openxmlformats.org/drawingml/2006/table">
            <a:tbl>
              <a:tblPr firstRow="1" bandRow="1">
                <a:tableStyleId>{5C22544A-7EE6-4342-B048-85BDC9FD1C3A}</a:tableStyleId>
              </a:tblPr>
              <a:tblGrid>
                <a:gridCol w="2854643"/>
                <a:gridCol w="3317558"/>
              </a:tblGrid>
              <a:tr h="370840">
                <a:tc>
                  <a:txBody>
                    <a:bodyPr/>
                    <a:lstStyle/>
                    <a:p>
                      <a:endParaRPr lang="en-US" dirty="0"/>
                    </a:p>
                  </a:txBody>
                  <a:tcPr/>
                </a:tc>
                <a:tc>
                  <a:txBody>
                    <a:bodyPr/>
                    <a:lstStyle/>
                    <a:p>
                      <a:endParaRPr lang="en-US" dirty="0"/>
                    </a:p>
                  </a:txBody>
                  <a:tcPr/>
                </a:tc>
              </a:tr>
              <a:tr h="370840">
                <a:tc>
                  <a:txBody>
                    <a:bodyPr/>
                    <a:lstStyle/>
                    <a:p>
                      <a:r>
                        <a:rPr lang="en-US" dirty="0" smtClean="0"/>
                        <a:t>Program Management</a:t>
                      </a:r>
                      <a:endParaRPr lang="en-US" dirty="0"/>
                    </a:p>
                  </a:txBody>
                  <a:tcPr/>
                </a:tc>
                <a:tc>
                  <a:txBody>
                    <a:bodyPr/>
                    <a:lstStyle/>
                    <a:p>
                      <a:r>
                        <a:rPr lang="en-US" sz="1400" dirty="0" smtClean="0"/>
                        <a:t>Tom Jackson</a:t>
                      </a:r>
                      <a:br>
                        <a:rPr lang="en-US" sz="1400" dirty="0" smtClean="0"/>
                      </a:br>
                      <a:r>
                        <a:rPr lang="en-US" sz="1400" dirty="0" smtClean="0"/>
                        <a:t>(thomas.m.jackson@nasa.gov)</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Systems</a:t>
                      </a:r>
                      <a:r>
                        <a:rPr lang="en-US" baseline="0" dirty="0" smtClean="0"/>
                        <a:t> Engineering</a:t>
                      </a:r>
                      <a:endParaRPr lang="en-US" dirty="0" smtClean="0"/>
                    </a:p>
                  </a:txBody>
                  <a:tcPr/>
                </a:tc>
                <a:tc>
                  <a:txBody>
                    <a:bodyPr/>
                    <a:lstStyle/>
                    <a:p>
                      <a:r>
                        <a:rPr lang="en-US" sz="1400" dirty="0" smtClean="0"/>
                        <a:t>Sara Haugh</a:t>
                      </a:r>
                      <a:endParaRPr lang="en-US" sz="1400" dirty="0"/>
                    </a:p>
                  </a:txBody>
                  <a:tcPr/>
                </a:tc>
              </a:tr>
              <a:tr h="370840">
                <a:tc>
                  <a:txBody>
                    <a:bodyPr/>
                    <a:lstStyle/>
                    <a:p>
                      <a:r>
                        <a:rPr lang="en-US" dirty="0" smtClean="0"/>
                        <a:t>Software Development</a:t>
                      </a:r>
                      <a:endParaRPr lang="en-US" dirty="0"/>
                    </a:p>
                  </a:txBody>
                  <a:tcPr/>
                </a:tc>
                <a:tc>
                  <a:txBody>
                    <a:bodyPr/>
                    <a:lstStyle/>
                    <a:p>
                      <a:r>
                        <a:rPr lang="en-US" sz="1400" dirty="0" smtClean="0"/>
                        <a:t>Carlos Ugarte</a:t>
                      </a:r>
                      <a:br>
                        <a:rPr lang="en-US" sz="1400" dirty="0" smtClean="0"/>
                      </a:br>
                      <a:r>
                        <a:rPr lang="en-US" sz="1400" dirty="0" smtClean="0"/>
                        <a:t>Greg</a:t>
                      </a:r>
                      <a:r>
                        <a:rPr lang="en-US" sz="1400" baseline="0" dirty="0" smtClean="0"/>
                        <a:t> Menke</a:t>
                      </a:r>
                      <a:br>
                        <a:rPr lang="en-US" sz="1400" baseline="0" dirty="0" smtClean="0"/>
                      </a:br>
                      <a:r>
                        <a:rPr lang="en-US" sz="1400" baseline="0" dirty="0" smtClean="0"/>
                        <a:t>Eric Lidwa</a:t>
                      </a:r>
                      <a:br>
                        <a:rPr lang="en-US" sz="1400" baseline="0" dirty="0" smtClean="0"/>
                      </a:br>
                      <a:r>
                        <a:rPr lang="en-US" sz="1400" baseline="0" dirty="0" smtClean="0"/>
                        <a:t>Larry Alexander</a:t>
                      </a:r>
                      <a:endParaRPr lang="en-US" sz="1400" dirty="0"/>
                    </a:p>
                  </a:txBody>
                  <a:tcPr/>
                </a:tc>
              </a:tr>
              <a:tr h="370840">
                <a:tc>
                  <a:txBody>
                    <a:bodyPr/>
                    <a:lstStyle/>
                    <a:p>
                      <a:r>
                        <a:rPr lang="en-US" dirty="0" smtClean="0"/>
                        <a:t>Testing</a:t>
                      </a:r>
                      <a:endParaRPr lang="en-US" dirty="0"/>
                    </a:p>
                  </a:txBody>
                  <a:tcPr/>
                </a:tc>
                <a:tc>
                  <a:txBody>
                    <a:bodyPr/>
                    <a:lstStyle/>
                    <a:p>
                      <a:r>
                        <a:rPr lang="en-US" sz="1400" dirty="0" smtClean="0"/>
                        <a:t>Lester Jackson</a:t>
                      </a:r>
                    </a:p>
                    <a:p>
                      <a:r>
                        <a:rPr lang="en-US" sz="1400" dirty="0" smtClean="0"/>
                        <a:t>James Dailey</a:t>
                      </a:r>
                    </a:p>
                  </a:txBody>
                  <a:tcPr/>
                </a:tc>
              </a:tr>
              <a:tr h="370840">
                <a:tc>
                  <a:txBody>
                    <a:bodyPr/>
                    <a:lstStyle/>
                    <a:p>
                      <a:r>
                        <a:rPr lang="en-US" dirty="0" smtClean="0"/>
                        <a:t>Hardware</a:t>
                      </a:r>
                      <a:r>
                        <a:rPr lang="en-US" baseline="0" dirty="0" smtClean="0"/>
                        <a:t> Engineering</a:t>
                      </a:r>
                      <a:endParaRPr lang="en-US" dirty="0"/>
                    </a:p>
                  </a:txBody>
                  <a:tcPr/>
                </a:tc>
                <a:tc>
                  <a:txBody>
                    <a:bodyPr/>
                    <a:lstStyle/>
                    <a:p>
                      <a:r>
                        <a:rPr lang="en-US" sz="1400" dirty="0" smtClean="0"/>
                        <a:t>Jerry</a:t>
                      </a:r>
                      <a:r>
                        <a:rPr lang="en-US" sz="1400" baseline="0" dirty="0" smtClean="0"/>
                        <a:t> Cote</a:t>
                      </a:r>
                      <a:endParaRPr lang="en-US" sz="1400" dirty="0"/>
                    </a:p>
                  </a:txBody>
                  <a:tcPr/>
                </a:tc>
              </a:tr>
              <a:tr h="370840">
                <a:tc>
                  <a:txBody>
                    <a:bodyPr/>
                    <a:lstStyle/>
                    <a:p>
                      <a:r>
                        <a:rPr lang="en-US" dirty="0" smtClean="0"/>
                        <a:t>Support</a:t>
                      </a:r>
                      <a:endParaRPr lang="en-US" dirty="0"/>
                    </a:p>
                  </a:txBody>
                  <a:tcPr/>
                </a:tc>
                <a:tc>
                  <a:txBody>
                    <a:bodyPr/>
                    <a:lstStyle/>
                    <a:p>
                      <a:r>
                        <a:rPr lang="en-US" sz="1400" dirty="0" smtClean="0"/>
                        <a:t>Jay Wilson</a:t>
                      </a:r>
                    </a:p>
                    <a:p>
                      <a:r>
                        <a:rPr lang="en-US" sz="1400" dirty="0" smtClean="0"/>
                        <a:t>Christina Kelly</a:t>
                      </a:r>
                      <a:endParaRPr lang="en-US" sz="1400" dirty="0"/>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Demonstrated Accomplishments</a:t>
            </a:r>
          </a:p>
        </p:txBody>
      </p:sp>
      <p:sp>
        <p:nvSpPr>
          <p:cNvPr id="7171" name="Content Placeholder 2"/>
          <p:cNvSpPr>
            <a:spLocks noGrp="1"/>
          </p:cNvSpPr>
          <p:nvPr>
            <p:ph sz="quarter" idx="1"/>
          </p:nvPr>
        </p:nvSpPr>
        <p:spPr/>
        <p:txBody>
          <a:bodyPr/>
          <a:lstStyle/>
          <a:p>
            <a:pPr eaLnBrk="1" hangingPunct="1"/>
            <a:r>
              <a:rPr lang="en-US" dirty="0" smtClean="0"/>
              <a:t>Transport of Ethernet, AOS &amp; serial data between far-flung, geographically distributed systems</a:t>
            </a:r>
          </a:p>
          <a:p>
            <a:pPr eaLnBrk="1" hangingPunct="1"/>
            <a:r>
              <a:rPr lang="en-US" dirty="0" smtClean="0"/>
              <a:t>Use of existing WAN IP infrastructure</a:t>
            </a:r>
          </a:p>
          <a:p>
            <a:pPr eaLnBrk="1" hangingPunct="1"/>
            <a:r>
              <a:rPr lang="en-US" dirty="0" smtClean="0"/>
              <a:t>Validation of protocol and system implementations</a:t>
            </a:r>
          </a:p>
          <a:p>
            <a:pPr eaLnBrk="1" hangingPunct="1"/>
            <a:r>
              <a:rPr lang="en-US" dirty="0" smtClean="0"/>
              <a:t>Successful integration of systems</a:t>
            </a:r>
          </a:p>
        </p:txBody>
      </p:sp>
      <p:sp>
        <p:nvSpPr>
          <p:cNvPr id="4" name="Slide Number Placeholder 3"/>
          <p:cNvSpPr>
            <a:spLocks noGrp="1"/>
          </p:cNvSpPr>
          <p:nvPr>
            <p:ph type="sldNum" sz="quarter" idx="12"/>
          </p:nvPr>
        </p:nvSpPr>
        <p:spPr/>
        <p:txBody>
          <a:bodyPr>
            <a:normAutofit fontScale="85000" lnSpcReduction="20000"/>
          </a:bodyPr>
          <a:lstStyle/>
          <a:p>
            <a:pPr>
              <a:defRPr/>
            </a:pPr>
            <a:fld id="{1D93776D-DC31-41EE-BEFC-CEBF3515AAA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Why do it?</a:t>
            </a:r>
            <a:endParaRPr lang="en-US" dirty="0"/>
          </a:p>
        </p:txBody>
      </p:sp>
      <p:sp>
        <p:nvSpPr>
          <p:cNvPr id="2" name="Title 1"/>
          <p:cNvSpPr>
            <a:spLocks noGrp="1"/>
          </p:cNvSpPr>
          <p:nvPr>
            <p:ph type="title"/>
          </p:nvPr>
        </p:nvSpPr>
        <p:spPr/>
        <p:txBody>
          <a:bodyPr/>
          <a:lstStyle/>
          <a:p>
            <a:r>
              <a:rPr lang="en-US" dirty="0" smtClean="0"/>
              <a:t>DSILCAS Benefits</a:t>
            </a:r>
            <a:endParaRPr lang="en-US" dirty="0"/>
          </a:p>
        </p:txBody>
      </p:sp>
      <p:sp>
        <p:nvSpPr>
          <p:cNvPr id="4" name="Slide Number Placeholder 3"/>
          <p:cNvSpPr>
            <a:spLocks noGrp="1"/>
          </p:cNvSpPr>
          <p:nvPr>
            <p:ph type="sldNum" sz="quarter" idx="11"/>
          </p:nvPr>
        </p:nvSpPr>
        <p:spPr/>
        <p:txBody>
          <a:bodyPr/>
          <a:lstStyle/>
          <a:p>
            <a:pPr>
              <a:defRPr/>
            </a:pPr>
            <a:fld id="{7DD34768-71FA-46A5-891A-EA3F16131A6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smtClean="0"/>
              <a:t>DSILCAS Benefits</a:t>
            </a:r>
          </a:p>
        </p:txBody>
      </p:sp>
      <p:sp>
        <p:nvSpPr>
          <p:cNvPr id="8195" name="Content Placeholder 26"/>
          <p:cNvSpPr>
            <a:spLocks noGrp="1"/>
          </p:cNvSpPr>
          <p:nvPr>
            <p:ph sz="quarter" idx="1"/>
          </p:nvPr>
        </p:nvSpPr>
        <p:spPr/>
        <p:txBody>
          <a:bodyPr>
            <a:normAutofit fontScale="85000" lnSpcReduction="10000"/>
          </a:bodyPr>
          <a:lstStyle/>
          <a:p>
            <a:endParaRPr lang="en-US" dirty="0" smtClean="0"/>
          </a:p>
          <a:p>
            <a:endParaRPr lang="en-US" dirty="0" smtClean="0"/>
          </a:p>
        </p:txBody>
      </p:sp>
      <p:sp>
        <p:nvSpPr>
          <p:cNvPr id="8196" name="Content Placeholder 27"/>
          <p:cNvSpPr>
            <a:spLocks noGrp="1"/>
          </p:cNvSpPr>
          <p:nvPr>
            <p:ph sz="quarter" idx="2"/>
          </p:nvPr>
        </p:nvSpPr>
        <p:spPr/>
        <p:txBody>
          <a:bodyPr>
            <a:normAutofit fontScale="85000" lnSpcReduction="10000"/>
          </a:bodyPr>
          <a:lstStyle/>
          <a:p>
            <a:pPr lvl="1"/>
            <a:r>
              <a:rPr lang="en-US" sz="1800" dirty="0" smtClean="0"/>
              <a:t>Early Interface verification, system integration and validation</a:t>
            </a:r>
          </a:p>
          <a:p>
            <a:pPr lvl="1">
              <a:buNone/>
            </a:pPr>
            <a:endParaRPr lang="en-US" sz="1800" dirty="0" smtClean="0"/>
          </a:p>
          <a:p>
            <a:pPr lvl="1"/>
            <a:r>
              <a:rPr lang="en-US" sz="1800" dirty="0" smtClean="0"/>
              <a:t>Risk, cost and schedule reduction</a:t>
            </a:r>
          </a:p>
          <a:p>
            <a:pPr lvl="1"/>
            <a:endParaRPr lang="en-US" sz="1800" dirty="0" smtClean="0"/>
          </a:p>
          <a:p>
            <a:pPr lvl="1"/>
            <a:r>
              <a:rPr lang="en-US" sz="1800" dirty="0" smtClean="0"/>
              <a:t>Turn-Key off-the-shelf solution</a:t>
            </a:r>
          </a:p>
          <a:p>
            <a:pPr lvl="1"/>
            <a:endParaRPr lang="en-US" sz="1800" dirty="0" smtClean="0"/>
          </a:p>
          <a:p>
            <a:pPr lvl="1"/>
            <a:r>
              <a:rPr lang="en-US" sz="1800" dirty="0" smtClean="0"/>
              <a:t>Adaptation of multiple avionics interfaces</a:t>
            </a:r>
          </a:p>
          <a:p>
            <a:pPr lvl="1"/>
            <a:endParaRPr lang="en-US" sz="1800" dirty="0" smtClean="0"/>
          </a:p>
          <a:p>
            <a:pPr lvl="1"/>
            <a:r>
              <a:rPr lang="en-US" sz="1800" dirty="0" smtClean="0"/>
              <a:t>Worldwide lab interconnectivity</a:t>
            </a:r>
          </a:p>
          <a:p>
            <a:pPr lvl="1"/>
            <a:endParaRPr lang="en-US" sz="1800" dirty="0" smtClean="0"/>
          </a:p>
          <a:p>
            <a:pPr lvl="1"/>
            <a:r>
              <a:rPr lang="en-US" sz="1800" dirty="0" smtClean="0"/>
              <a:t>Network latencies measured and reported</a:t>
            </a:r>
          </a:p>
          <a:p>
            <a:pPr lvl="2"/>
            <a:r>
              <a:rPr lang="en-US" sz="1500" dirty="0" smtClean="0"/>
              <a:t>~20 ms </a:t>
            </a:r>
            <a:r>
              <a:rPr lang="en-US" sz="1500" dirty="0" err="1" smtClean="0"/>
              <a:t>avg</a:t>
            </a:r>
            <a:r>
              <a:rPr lang="en-US" sz="1500" dirty="0" smtClean="0"/>
              <a:t> between centers</a:t>
            </a:r>
          </a:p>
          <a:p>
            <a:pPr lvl="2"/>
            <a:r>
              <a:rPr lang="en-US" sz="1500" dirty="0" smtClean="0"/>
              <a:t>Typically &lt;= 1 ms added by system</a:t>
            </a:r>
          </a:p>
          <a:p>
            <a:pPr lvl="1"/>
            <a:endParaRPr lang="en-US" dirty="0" smtClean="0"/>
          </a:p>
        </p:txBody>
      </p:sp>
      <p:grpSp>
        <p:nvGrpSpPr>
          <p:cNvPr id="2" name="Group 4"/>
          <p:cNvGrpSpPr>
            <a:grpSpLocks/>
          </p:cNvGrpSpPr>
          <p:nvPr/>
        </p:nvGrpSpPr>
        <p:grpSpPr bwMode="auto">
          <a:xfrm>
            <a:off x="304800" y="2057400"/>
            <a:ext cx="4724400" cy="4114800"/>
            <a:chOff x="588963" y="1033463"/>
            <a:chExt cx="7727950" cy="5030787"/>
          </a:xfrm>
        </p:grpSpPr>
        <p:pic>
          <p:nvPicPr>
            <p:cNvPr id="8198" name="Picture 4" descr="MCMP00065_0000[1]"/>
            <p:cNvPicPr>
              <a:picLocks noChangeAspect="1" noChangeArrowheads="1"/>
            </p:cNvPicPr>
            <p:nvPr/>
          </p:nvPicPr>
          <p:blipFill>
            <a:blip r:embed="rId2" cstate="print"/>
            <a:srcRect/>
            <a:stretch>
              <a:fillRect/>
            </a:stretch>
          </p:blipFill>
          <p:spPr bwMode="auto">
            <a:xfrm>
              <a:off x="588963" y="1033463"/>
              <a:ext cx="7653337" cy="5030787"/>
            </a:xfrm>
            <a:prstGeom prst="rect">
              <a:avLst/>
            </a:prstGeom>
            <a:noFill/>
            <a:ln w="9525">
              <a:noFill/>
              <a:miter lim="800000"/>
              <a:headEnd/>
              <a:tailEnd/>
            </a:ln>
          </p:spPr>
        </p:pic>
        <p:sp>
          <p:nvSpPr>
            <p:cNvPr id="7" name="AutoShape 5"/>
            <p:cNvSpPr>
              <a:spLocks noChangeArrowheads="1"/>
            </p:cNvSpPr>
            <p:nvPr/>
          </p:nvSpPr>
          <p:spPr bwMode="auto">
            <a:xfrm>
              <a:off x="1232959" y="3560690"/>
              <a:ext cx="204908" cy="212997"/>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8" name="AutoShape 6"/>
            <p:cNvSpPr>
              <a:spLocks noChangeArrowheads="1"/>
            </p:cNvSpPr>
            <p:nvPr/>
          </p:nvSpPr>
          <p:spPr bwMode="auto">
            <a:xfrm>
              <a:off x="4450012" y="4990813"/>
              <a:ext cx="201980" cy="212997"/>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9" name="AutoShape 7"/>
            <p:cNvSpPr>
              <a:spLocks noChangeArrowheads="1"/>
            </p:cNvSpPr>
            <p:nvPr/>
          </p:nvSpPr>
          <p:spPr bwMode="auto">
            <a:xfrm>
              <a:off x="7189921" y="3029888"/>
              <a:ext cx="204908" cy="212997"/>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0" name="AutoShape 8"/>
            <p:cNvSpPr>
              <a:spLocks noChangeArrowheads="1"/>
            </p:cNvSpPr>
            <p:nvPr/>
          </p:nvSpPr>
          <p:spPr bwMode="auto">
            <a:xfrm>
              <a:off x="5738003" y="4094873"/>
              <a:ext cx="201980" cy="2113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1" name="AutoShape 9"/>
            <p:cNvSpPr>
              <a:spLocks noChangeArrowheads="1"/>
            </p:cNvSpPr>
            <p:nvPr/>
          </p:nvSpPr>
          <p:spPr bwMode="auto">
            <a:xfrm>
              <a:off x="6870850" y="4982360"/>
              <a:ext cx="204908" cy="212997"/>
            </a:xfrm>
            <a:prstGeom prst="star5">
              <a:avLst/>
            </a:prstGeom>
            <a:solidFill>
              <a:schemeClr val="bg1"/>
            </a:solidFill>
            <a:ln w="9525">
              <a:solidFill>
                <a:schemeClr val="tx1"/>
              </a:solidFill>
              <a:miter lim="800000"/>
              <a:headEnd/>
              <a:tailEnd/>
            </a:ln>
            <a:effectLst/>
          </p:spPr>
          <p:txBody>
            <a:bodyPr wrap="none" anchor="ctr"/>
            <a:lstStyle/>
            <a:p>
              <a:pPr>
                <a:defRPr/>
              </a:pPr>
              <a:endParaRPr lang="en-US" dirty="0"/>
            </a:p>
          </p:txBody>
        </p:sp>
        <p:sp>
          <p:nvSpPr>
            <p:cNvPr id="8204" name="Rectangle 11"/>
            <p:cNvSpPr>
              <a:spLocks noChangeArrowheads="1"/>
            </p:cNvSpPr>
            <p:nvPr/>
          </p:nvSpPr>
          <p:spPr bwMode="auto">
            <a:xfrm>
              <a:off x="1358900" y="3143250"/>
              <a:ext cx="603250" cy="366713"/>
            </a:xfrm>
            <a:prstGeom prst="rect">
              <a:avLst/>
            </a:prstGeom>
            <a:noFill/>
            <a:ln w="9525">
              <a:noFill/>
              <a:miter lim="800000"/>
              <a:headEnd/>
              <a:tailEnd/>
            </a:ln>
          </p:spPr>
          <p:txBody>
            <a:bodyPr wrap="none">
              <a:spAutoFit/>
            </a:bodyPr>
            <a:lstStyle/>
            <a:p>
              <a:r>
                <a:rPr lang="en-US" b="1"/>
                <a:t>JPL</a:t>
              </a:r>
            </a:p>
          </p:txBody>
        </p:sp>
        <p:sp>
          <p:nvSpPr>
            <p:cNvPr id="8205" name="Rectangle 12"/>
            <p:cNvSpPr>
              <a:spLocks noChangeArrowheads="1"/>
            </p:cNvSpPr>
            <p:nvPr/>
          </p:nvSpPr>
          <p:spPr bwMode="auto">
            <a:xfrm>
              <a:off x="3359150" y="4332288"/>
              <a:ext cx="1522849" cy="451548"/>
            </a:xfrm>
            <a:prstGeom prst="rect">
              <a:avLst/>
            </a:prstGeom>
            <a:noFill/>
            <a:ln w="9525">
              <a:noFill/>
              <a:miter lim="800000"/>
              <a:headEnd/>
              <a:tailEnd/>
            </a:ln>
          </p:spPr>
          <p:txBody>
            <a:bodyPr wrap="none">
              <a:spAutoFit/>
            </a:bodyPr>
            <a:lstStyle/>
            <a:p>
              <a:r>
                <a:rPr lang="en-US" b="1" dirty="0" smtClean="0"/>
                <a:t>   JSC</a:t>
              </a:r>
              <a:endParaRPr lang="en-US" b="1" dirty="0"/>
            </a:p>
          </p:txBody>
        </p:sp>
        <p:sp>
          <p:nvSpPr>
            <p:cNvPr id="8206" name="Rectangle 13"/>
            <p:cNvSpPr>
              <a:spLocks noChangeArrowheads="1"/>
            </p:cNvSpPr>
            <p:nvPr/>
          </p:nvSpPr>
          <p:spPr bwMode="auto">
            <a:xfrm>
              <a:off x="4944717" y="3548857"/>
              <a:ext cx="1546495" cy="451548"/>
            </a:xfrm>
            <a:prstGeom prst="rect">
              <a:avLst/>
            </a:prstGeom>
            <a:noFill/>
            <a:ln w="9525">
              <a:noFill/>
              <a:miter lim="800000"/>
              <a:headEnd/>
              <a:tailEnd/>
            </a:ln>
          </p:spPr>
          <p:txBody>
            <a:bodyPr wrap="none">
              <a:spAutoFit/>
            </a:bodyPr>
            <a:lstStyle/>
            <a:p>
              <a:r>
                <a:rPr lang="en-US" b="1" dirty="0" smtClean="0"/>
                <a:t>MSFC</a:t>
              </a:r>
              <a:endParaRPr lang="en-US" b="1" dirty="0"/>
            </a:p>
          </p:txBody>
        </p:sp>
        <p:sp>
          <p:nvSpPr>
            <p:cNvPr id="8207" name="Rectangle 14"/>
            <p:cNvSpPr>
              <a:spLocks noChangeArrowheads="1"/>
            </p:cNvSpPr>
            <p:nvPr/>
          </p:nvSpPr>
          <p:spPr bwMode="auto">
            <a:xfrm>
              <a:off x="7073900" y="4648200"/>
              <a:ext cx="666750" cy="366713"/>
            </a:xfrm>
            <a:prstGeom prst="rect">
              <a:avLst/>
            </a:prstGeom>
            <a:noFill/>
            <a:ln w="9525">
              <a:noFill/>
              <a:miter lim="800000"/>
              <a:headEnd/>
              <a:tailEnd/>
            </a:ln>
          </p:spPr>
          <p:txBody>
            <a:bodyPr wrap="none">
              <a:spAutoFit/>
            </a:bodyPr>
            <a:lstStyle/>
            <a:p>
              <a:r>
                <a:rPr lang="en-US" b="1"/>
                <a:t>KSC</a:t>
              </a:r>
            </a:p>
          </p:txBody>
        </p:sp>
        <p:sp>
          <p:nvSpPr>
            <p:cNvPr id="8208" name="Rectangle 15"/>
            <p:cNvSpPr>
              <a:spLocks noChangeArrowheads="1"/>
            </p:cNvSpPr>
            <p:nvPr/>
          </p:nvSpPr>
          <p:spPr bwMode="auto">
            <a:xfrm>
              <a:off x="7497763" y="2921000"/>
              <a:ext cx="819150" cy="366713"/>
            </a:xfrm>
            <a:prstGeom prst="rect">
              <a:avLst/>
            </a:prstGeom>
            <a:noFill/>
            <a:ln w="9525">
              <a:noFill/>
              <a:miter lim="800000"/>
              <a:headEnd/>
              <a:tailEnd/>
            </a:ln>
          </p:spPr>
          <p:txBody>
            <a:bodyPr wrap="none">
              <a:spAutoFit/>
            </a:bodyPr>
            <a:lstStyle/>
            <a:p>
              <a:r>
                <a:rPr lang="en-US" b="1"/>
                <a:t>GSFC</a:t>
              </a:r>
            </a:p>
          </p:txBody>
        </p:sp>
        <p:sp>
          <p:nvSpPr>
            <p:cNvPr id="8209" name="Line 16"/>
            <p:cNvSpPr>
              <a:spLocks noChangeShapeType="1"/>
            </p:cNvSpPr>
            <p:nvPr/>
          </p:nvSpPr>
          <p:spPr bwMode="auto">
            <a:xfrm>
              <a:off x="1384300" y="3729038"/>
              <a:ext cx="3063875" cy="1331912"/>
            </a:xfrm>
            <a:prstGeom prst="line">
              <a:avLst/>
            </a:prstGeom>
            <a:noFill/>
            <a:ln w="57150">
              <a:solidFill>
                <a:srgbClr val="FFFF00"/>
              </a:solidFill>
              <a:round/>
              <a:headEnd/>
              <a:tailEnd/>
            </a:ln>
          </p:spPr>
          <p:txBody>
            <a:bodyPr/>
            <a:lstStyle/>
            <a:p>
              <a:endParaRPr lang="en-US"/>
            </a:p>
          </p:txBody>
        </p:sp>
        <p:sp>
          <p:nvSpPr>
            <p:cNvPr id="8210" name="Line 17"/>
            <p:cNvSpPr>
              <a:spLocks noChangeShapeType="1"/>
            </p:cNvSpPr>
            <p:nvPr/>
          </p:nvSpPr>
          <p:spPr bwMode="auto">
            <a:xfrm>
              <a:off x="1411288" y="3649663"/>
              <a:ext cx="4306887" cy="498475"/>
            </a:xfrm>
            <a:prstGeom prst="line">
              <a:avLst/>
            </a:prstGeom>
            <a:noFill/>
            <a:ln w="57150">
              <a:solidFill>
                <a:srgbClr val="FFFF00"/>
              </a:solidFill>
              <a:round/>
              <a:headEnd/>
              <a:tailEnd/>
            </a:ln>
          </p:spPr>
          <p:txBody>
            <a:bodyPr/>
            <a:lstStyle/>
            <a:p>
              <a:endParaRPr lang="en-US"/>
            </a:p>
          </p:txBody>
        </p:sp>
        <p:sp>
          <p:nvSpPr>
            <p:cNvPr id="8211" name="Line 18"/>
            <p:cNvSpPr>
              <a:spLocks noChangeShapeType="1"/>
            </p:cNvSpPr>
            <p:nvPr/>
          </p:nvSpPr>
          <p:spPr bwMode="auto">
            <a:xfrm>
              <a:off x="4652963" y="5114925"/>
              <a:ext cx="2201862" cy="17463"/>
            </a:xfrm>
            <a:prstGeom prst="line">
              <a:avLst/>
            </a:prstGeom>
            <a:noFill/>
            <a:ln w="57150">
              <a:solidFill>
                <a:schemeClr val="bg2"/>
              </a:solidFill>
              <a:round/>
              <a:headEnd/>
              <a:tailEnd/>
            </a:ln>
          </p:spPr>
          <p:txBody>
            <a:bodyPr/>
            <a:lstStyle/>
            <a:p>
              <a:endParaRPr lang="en-US"/>
            </a:p>
          </p:txBody>
        </p:sp>
        <p:sp>
          <p:nvSpPr>
            <p:cNvPr id="8212" name="Line 19"/>
            <p:cNvSpPr>
              <a:spLocks noChangeShapeType="1"/>
            </p:cNvSpPr>
            <p:nvPr/>
          </p:nvSpPr>
          <p:spPr bwMode="auto">
            <a:xfrm flipH="1">
              <a:off x="4618038" y="4271963"/>
              <a:ext cx="1081087" cy="790575"/>
            </a:xfrm>
            <a:prstGeom prst="line">
              <a:avLst/>
            </a:prstGeom>
            <a:noFill/>
            <a:ln w="57150">
              <a:solidFill>
                <a:srgbClr val="FFFF00"/>
              </a:solidFill>
              <a:round/>
              <a:headEnd/>
              <a:tailEnd/>
            </a:ln>
          </p:spPr>
          <p:txBody>
            <a:bodyPr/>
            <a:lstStyle/>
            <a:p>
              <a:endParaRPr lang="en-US"/>
            </a:p>
          </p:txBody>
        </p:sp>
        <p:sp>
          <p:nvSpPr>
            <p:cNvPr id="8213" name="Line 20"/>
            <p:cNvSpPr>
              <a:spLocks noChangeShapeType="1"/>
            </p:cNvSpPr>
            <p:nvPr/>
          </p:nvSpPr>
          <p:spPr bwMode="auto">
            <a:xfrm flipV="1">
              <a:off x="1395413" y="3152775"/>
              <a:ext cx="5824537" cy="427038"/>
            </a:xfrm>
            <a:prstGeom prst="line">
              <a:avLst/>
            </a:prstGeom>
            <a:noFill/>
            <a:ln w="57150">
              <a:solidFill>
                <a:srgbClr val="FFFF00"/>
              </a:solidFill>
              <a:round/>
              <a:headEnd/>
              <a:tailEnd/>
            </a:ln>
          </p:spPr>
          <p:txBody>
            <a:bodyPr/>
            <a:lstStyle/>
            <a:p>
              <a:endParaRPr lang="en-US"/>
            </a:p>
          </p:txBody>
        </p:sp>
        <p:sp>
          <p:nvSpPr>
            <p:cNvPr id="8214" name="Line 21"/>
            <p:cNvSpPr>
              <a:spLocks noChangeShapeType="1"/>
            </p:cNvSpPr>
            <p:nvPr/>
          </p:nvSpPr>
          <p:spPr bwMode="auto">
            <a:xfrm>
              <a:off x="5984875" y="4271963"/>
              <a:ext cx="906463" cy="755650"/>
            </a:xfrm>
            <a:prstGeom prst="line">
              <a:avLst/>
            </a:prstGeom>
            <a:noFill/>
            <a:ln w="57150">
              <a:solidFill>
                <a:schemeClr val="bg2"/>
              </a:solidFill>
              <a:round/>
              <a:headEnd/>
              <a:tailEnd/>
            </a:ln>
          </p:spPr>
          <p:txBody>
            <a:bodyPr/>
            <a:lstStyle/>
            <a:p>
              <a:endParaRPr lang="en-US"/>
            </a:p>
          </p:txBody>
        </p:sp>
        <p:sp>
          <p:nvSpPr>
            <p:cNvPr id="8215" name="Line 22"/>
            <p:cNvSpPr>
              <a:spLocks noChangeShapeType="1"/>
            </p:cNvSpPr>
            <p:nvPr/>
          </p:nvSpPr>
          <p:spPr bwMode="auto">
            <a:xfrm flipV="1">
              <a:off x="5940425" y="3241675"/>
              <a:ext cx="1296988" cy="852488"/>
            </a:xfrm>
            <a:prstGeom prst="line">
              <a:avLst/>
            </a:prstGeom>
            <a:noFill/>
            <a:ln w="57150">
              <a:solidFill>
                <a:srgbClr val="FFFF00"/>
              </a:solidFill>
              <a:round/>
              <a:headEnd/>
              <a:tailEnd/>
            </a:ln>
          </p:spPr>
          <p:txBody>
            <a:bodyPr/>
            <a:lstStyle/>
            <a:p>
              <a:endParaRPr lang="en-US"/>
            </a:p>
          </p:txBody>
        </p:sp>
        <p:sp>
          <p:nvSpPr>
            <p:cNvPr id="8216" name="Line 23"/>
            <p:cNvSpPr>
              <a:spLocks noChangeShapeType="1"/>
            </p:cNvSpPr>
            <p:nvPr/>
          </p:nvSpPr>
          <p:spPr bwMode="auto">
            <a:xfrm flipH="1">
              <a:off x="6970713" y="3268663"/>
              <a:ext cx="301625" cy="1687512"/>
            </a:xfrm>
            <a:prstGeom prst="line">
              <a:avLst/>
            </a:prstGeom>
            <a:noFill/>
            <a:ln w="57150">
              <a:solidFill>
                <a:schemeClr val="bg2"/>
              </a:solidFill>
              <a:round/>
              <a:headEnd/>
              <a:tailEnd/>
            </a:ln>
          </p:spPr>
          <p:txBody>
            <a:bodyPr/>
            <a:lstStyle/>
            <a:p>
              <a:endParaRPr lang="en-US"/>
            </a:p>
          </p:txBody>
        </p:sp>
        <p:sp>
          <p:nvSpPr>
            <p:cNvPr id="25" name="AutoShape 24"/>
            <p:cNvSpPr>
              <a:spLocks noChangeArrowheads="1"/>
            </p:cNvSpPr>
            <p:nvPr/>
          </p:nvSpPr>
          <p:spPr bwMode="auto">
            <a:xfrm>
              <a:off x="4403176" y="5038146"/>
              <a:ext cx="201980" cy="212997"/>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26" name="AutoShape 26"/>
            <p:cNvSpPr>
              <a:spLocks noChangeArrowheads="1"/>
            </p:cNvSpPr>
            <p:nvPr/>
          </p:nvSpPr>
          <p:spPr bwMode="auto">
            <a:xfrm>
              <a:off x="4344631" y="5058431"/>
              <a:ext cx="204908" cy="2113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grpSp>
      <p:sp>
        <p:nvSpPr>
          <p:cNvPr id="27" name="Slide Number Placeholder 26"/>
          <p:cNvSpPr>
            <a:spLocks noGrp="1"/>
          </p:cNvSpPr>
          <p:nvPr>
            <p:ph type="sldNum" sz="quarter" idx="16"/>
          </p:nvPr>
        </p:nvSpPr>
        <p:spPr/>
        <p:txBody>
          <a:bodyPr>
            <a:normAutofit fontScale="85000" lnSpcReduction="20000"/>
          </a:bodyPr>
          <a:lstStyle/>
          <a:p>
            <a:pPr>
              <a:defRPr/>
            </a:pPr>
            <a:fld id="{701D8E28-BAA5-445C-878B-2EA3CC36C46C}"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5852</TotalTime>
  <Words>1739</Words>
  <Application>Microsoft Office PowerPoint</Application>
  <PresentationFormat>Letter Paper (8.5x11 in)</PresentationFormat>
  <Paragraphs>355</Paragraphs>
  <Slides>40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Median</vt:lpstr>
      <vt:lpstr>Visio</vt:lpstr>
      <vt:lpstr>Effective Integration and Testing of Geographically Distributed Space Systems Using Native Protocols Over IP </vt:lpstr>
      <vt:lpstr>Presentation Agenda</vt:lpstr>
      <vt:lpstr>Introduction to DSILCAS</vt:lpstr>
      <vt:lpstr>Introduction</vt:lpstr>
      <vt:lpstr>Introduction</vt:lpstr>
      <vt:lpstr>Introduction</vt:lpstr>
      <vt:lpstr>Demonstrated Accomplishments</vt:lpstr>
      <vt:lpstr>DSILCAS Benefits</vt:lpstr>
      <vt:lpstr>DSILCAS Benefits</vt:lpstr>
      <vt:lpstr>System Description</vt:lpstr>
      <vt:lpstr>System Purpose</vt:lpstr>
      <vt:lpstr>System Description</vt:lpstr>
      <vt:lpstr>DSILCAS Supported Interfaces</vt:lpstr>
      <vt:lpstr>DSIL Interface Unit</vt:lpstr>
      <vt:lpstr>DSIL Communication Adaptor</vt:lpstr>
      <vt:lpstr>DSIL Communication Adaptor</vt:lpstr>
      <vt:lpstr>Features &amp; Functionality</vt:lpstr>
      <vt:lpstr>DSILCAS FEATURES</vt:lpstr>
      <vt:lpstr>DSILCAS Functionality</vt:lpstr>
      <vt:lpstr>DSILCAS Radio - Hardware</vt:lpstr>
      <vt:lpstr>DSILCAS Radio Card</vt:lpstr>
      <vt:lpstr>DSILCAS Radio Driver</vt:lpstr>
      <vt:lpstr>AOS IP Encapsulation Interoperability Tests</vt:lpstr>
      <vt:lpstr>The Problems</vt:lpstr>
      <vt:lpstr>The Solution: DSILCAS</vt:lpstr>
      <vt:lpstr>Test Setup</vt:lpstr>
      <vt:lpstr>Test Results</vt:lpstr>
      <vt:lpstr>What did DSILCAS Save Us?</vt:lpstr>
      <vt:lpstr>Constellation Lab Integration Tests</vt:lpstr>
      <vt:lpstr>Preliminary Testing Description</vt:lpstr>
      <vt:lpstr>Testing Participants</vt:lpstr>
      <vt:lpstr>TEST OBJECTIVES</vt:lpstr>
      <vt:lpstr>Test Connectivity</vt:lpstr>
      <vt:lpstr>Test Results</vt:lpstr>
      <vt:lpstr>What Did We Learn?</vt:lpstr>
      <vt:lpstr>Lessons Learned</vt:lpstr>
      <vt:lpstr>WHAT’S NEXT</vt:lpstr>
      <vt:lpstr>Contact Information</vt:lpstr>
      <vt:lpstr>The End</vt:lpstr>
      <vt:lpstr>Slide 40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Integration and Testing of Geographically Distributed Space Systems Using Native Protocols Over IP </dc:title>
  <dc:creator>James Dailey</dc:creator>
  <cp:lastModifiedBy>eljacks1</cp:lastModifiedBy>
  <cp:revision>82</cp:revision>
  <dcterms:created xsi:type="dcterms:W3CDTF">2009-10-13T21:14:02Z</dcterms:created>
  <dcterms:modified xsi:type="dcterms:W3CDTF">2009-11-06T22:27:36Z</dcterms:modified>
</cp:coreProperties>
</file>